
<file path=[Content_Types].xml><?xml version="1.0" encoding="utf-8"?>
<Types xmlns="http://schemas.openxmlformats.org/package/2006/content-types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Master+xml" PartName="/ppt/slideMasters/slideMaster1.xml"/>
  <Override ContentType="application/vnd.openxmlformats-officedocument.theme+xml" PartName="/ppt/theme/theme1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notesMaster+xml" PartName="/ppt/notesMasters/notesMaster1.xml"/>
  <Override ContentType="application/vnd.openxmlformats-officedocument.theme+xml" PartName="/ppt/theme/theme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Default ContentType="image/jpeg" Extension="jpg"/>
  <Default ContentType="image/png" Extension="png"/>
  <Default ContentType="image/jpeg" Extension="jpeg"/>
  <Override ContentType="application/x-fontdata" PartName="/ppt/fonts/font1.fntdata"/>
  <Override ContentType="application/x-fontdata" PartName="/ppt/fonts/font2.fntdata"/>
  <Override ContentType="application/x-fontdata" PartName="/ppt/fonts/font3.fntdata"/>
  <Override ContentType="application/x-fontdata" PartName="/ppt/fonts/font4.fntdata"/>
  <Override ContentType="application/x-fontdata" PartName="/ppt/fonts/font5.fntdata"/>
  <Override ContentType="application/x-fontdata" PartName="/ppt/fonts/font6.fntdata"/>
  <Override ContentType="application/x-fontdata" PartName="/ppt/fonts/font7.fntdata"/>
  <Override ContentType="application/x-fontdata" PartName="/ppt/fonts/font8.fntdata"/>
  <Override ContentType="application/x-fontdata" PartName="/ppt/fonts/font9.fntdata"/>
  <Override ContentType="application/x-fontdata" PartName="/ppt/fonts/font10.fntdata"/>
  <Override ContentType="application/x-fontdata" PartName="/ppt/fonts/font11.fntdata"/>
  <Override ContentType="application/vnd.openxmlformats-officedocument.presentationml.tags+xml" PartName="/ppt/tags/tag3.xml"/>
  <Override ContentType="application/vnd.openxmlformats-officedocument.presentationml.presentation.main+xml" PartName="/ppt/presentation.xml"/>
  <Default ContentType="application/xml" Extension="xml"/>
  <Default ContentType="application/vnd.openxmlformats-package.relationships+xml" Extension="rels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/ppt/media/image1.png" Type="http://schemas.openxmlformats.org/officeDocument/2006/relationships/image"/><Relationship Id="rId2" Target="/ppt/media/image2.png" Type="http://schemas.openxmlformats.org/officeDocument/2006/relationships/image"/><Relationship Id="rId3" Target="/ppt/media/image3.png" Type="http://schemas.openxmlformats.org/officeDocument/2006/relationships/image"/><Relationship Id="rId4" Target="/ppt/media/image4.png" Type="http://schemas.openxmlformats.org/officeDocument/2006/relationships/image"/><Relationship Id="rId5" Target="/ppt/media/image5.png" Type="http://schemas.openxmlformats.org/officeDocument/2006/relationships/image"/><Relationship Id="rId6" Target="/ppt/media/image6.png" Type="http://schemas.openxmlformats.org/officeDocument/2006/relationships/image"/><Relationship Id="rId7" Target="/ppt/media/image7.png" Type="http://schemas.openxmlformats.org/officeDocument/2006/relationships/image"/><Relationship Id="rId8" Target="/ppt/media/image8.png" Type="http://schemas.openxmlformats.org/officeDocument/2006/relationships/image"/><Relationship Id="rId9" Target="/ppt/media/image9.png" Type="http://schemas.openxmlformats.org/officeDocument/2006/relationships/image"/><Relationship Id="rId10" Target="/ppt/media/image10.png" Type="http://schemas.openxmlformats.org/officeDocument/2006/relationships/image"/><Relationship Id="rId11" Target="/ppt/media/image11.jpeg" Type="http://schemas.openxmlformats.org/officeDocument/2006/relationships/image"/><Relationship Id="rId12" Target="/ppt/media/image12.png" Type="http://schemas.openxmlformats.org/officeDocument/2006/relationships/image"/><Relationship Id="rId13" Target="/ppt/media/image13.png" Type="http://schemas.openxmlformats.org/officeDocument/2006/relationships/image"/><Relationship Id="rId14" Target="/ppt/media/image14.png" Type="http://schemas.openxmlformats.org/officeDocument/2006/relationships/image"/><Relationship Id="rId15" Target="/ppt/media/image15.png" Type="http://schemas.openxmlformats.org/officeDocument/2006/relationships/image"/><Relationship Id="rId16" Target="/ppt/media/image16.png" Type="http://schemas.openxmlformats.org/officeDocument/2006/relationships/image"/><Relationship Id="rId17" Target="/ppt/media/image17.png" Type="http://schemas.openxmlformats.org/officeDocument/2006/relationships/image"/><Relationship Id="rId18" Target="/ppt/media/image18.png" Type="http://schemas.openxmlformats.org/officeDocument/2006/relationships/image"/><Relationship Id="rId19" Target="/ppt/media/image19.png" Type="http://schemas.openxmlformats.org/officeDocument/2006/relationships/image"/><Relationship Id="rId20" Target="/ppt/media/image20.png" Type="http://schemas.openxmlformats.org/officeDocument/2006/relationships/image"/><Relationship Id="rId21" Target="/ppt/media/image21.png" Type="http://schemas.openxmlformats.org/officeDocument/2006/relationships/image"/><Relationship Id="rId22" Target="/ppt/media/image22.png" Type="http://schemas.openxmlformats.org/officeDocument/2006/relationships/image"/><Relationship Id="rId23" Target="/ppt/media/image23.png" Type="http://schemas.openxmlformats.org/officeDocument/2006/relationships/image"/><Relationship Id="rId24" Target="/ppt/media/image24.png" Type="http://schemas.openxmlformats.org/officeDocument/2006/relationships/image"/><Relationship Id="rId25" Target="/ppt/media/image25.png" Type="http://schemas.openxmlformats.org/officeDocument/2006/relationships/image"/><Relationship Id="rId26" Target="/ppt/media/image26.png" Type="http://schemas.openxmlformats.org/officeDocument/2006/relationships/image"/><Relationship Id="rId27" Target="/ppt/media/image27.png" Type="http://schemas.openxmlformats.org/officeDocument/2006/relationships/image"/><Relationship Id="rId28" Target="/ppt/media/image28.png" Type="http://schemas.openxmlformats.org/officeDocument/2006/relationships/image"/><Relationship Id="rId29" Target="/ppt/media/image29.png" Type="http://schemas.openxmlformats.org/officeDocument/2006/relationships/image"/><Relationship Id="rId30" Target="/ppt/media/image30.png" Type="http://schemas.openxmlformats.org/officeDocument/2006/relationships/image"/><Relationship Id="rId31" Target="/ppt/media/image31.png" Type="http://schemas.openxmlformats.org/officeDocument/2006/relationships/image"/><Relationship Id="rId32" Target="/ppt/media/image32.png" Type="http://schemas.openxmlformats.org/officeDocument/2006/relationships/image"/><Relationship Id="rId33" Target="/ppt/media/image33.png" Type="http://schemas.openxmlformats.org/officeDocument/2006/relationships/image"/><Relationship Id="rId34" Target="/ppt/media/image34.png" Type="http://schemas.openxmlformats.org/officeDocument/2006/relationships/image"/><Relationship Id="rId35" Target="/ppt/media/image35.png" Type="http://schemas.openxmlformats.org/officeDocument/2006/relationships/image"/><Relationship Id="rId36" Target="/ppt/media/image36.png" Type="http://schemas.openxmlformats.org/officeDocument/2006/relationships/image"/><Relationship Id="rId37" Target="/ppt/media/image37.png" Type="http://schemas.openxmlformats.org/officeDocument/2006/relationships/image"/><Relationship Id="rId38" Target="/ppt/media/image38.png" Type="http://schemas.openxmlformats.org/officeDocument/2006/relationships/image"/><Relationship Id="rId39" Target="/ppt/media/image39.jpg" Type="http://schemas.openxmlformats.org/officeDocument/2006/relationships/image"/><Relationship Id="rId40" Target="/ppt/media/image40.jpg" Type="http://schemas.openxmlformats.org/officeDocument/2006/relationships/image"/><Relationship Id="rId41" Target="/ppt/media/image41.jpg" Type="http://schemas.openxmlformats.org/officeDocument/2006/relationships/image"/><Relationship Id="rId42" Target="/ppt/media/image42.jpeg" Type="http://schemas.openxmlformats.org/officeDocument/2006/relationships/image"/><Relationship Id="rId43" Target="/ppt/media/image43.jpg" Type="http://schemas.openxmlformats.org/officeDocument/2006/relationships/image"/><Relationship Id="rId44" Target="/ppt/media/image44.jpg" Type="http://schemas.openxmlformats.org/officeDocument/2006/relationships/image"/><Relationship Id="rId45" Target="/ppt/media/image45.png" Type="http://schemas.openxmlformats.org/officeDocument/2006/relationships/image"/><Relationship Id="rId46" Target="/ppt/media/image46.png" Type="http://schemas.openxmlformats.org/officeDocument/2006/relationships/image"/><Relationship Id="rId47" Target="/ppt/media/image47.png" Type="http://schemas.openxmlformats.org/officeDocument/2006/relationships/image"/><Relationship Id="rId48" Target="ppt/media/img_cc_black.png" Type="http://schemas.openxmlformats.org/officeDocument/2006/relationships/image"/><Relationship Id="rId49" Target="ppt/presentation.xml" Type="http://schemas.openxmlformats.org/officeDocument/2006/relationships/officeDocument"/><Relationship Id="rId50" Target="docProps/core.xml" Type="http://schemas.openxmlformats.org/package/2006/relationships/metadata/core-properties"/><Relationship Id="rId51" Target="docProps/app.xml" Type="http://schemas.openxmlformats.org/officeDocument/2006/relationships/extended-properties"/></Relationships>
</file>

<file path=ppt/presentation.xml><?xml version="1.0" encoding="utf-8"?>
<p:presentation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embedTrueTypeFonts="1" saveSubsetFonts="1">
  <p:sldMasterIdLst>
    <p:sldMasterId id="2147483648" r:id="rId1"/>
  </p:sldMasterIdLst>
  <p:notesMasterIdLst>
    <p:notesMasterId r:id="rId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5143500" type="screen16x9"/>
  <p:notesSz cx="9144000" cy="5143500"/>
  <p:embeddedFontLst>
    <p:embeddedFont>
      <p:font typeface="Zoho Puvi"/>
      <p:regular r:id="rId23"/>
      <p:bold r:id="rId24"/>
    </p:embeddedFont>
    <p:embeddedFont>
      <p:font typeface="Roboto"/>
      <p:regular r:id="rId29"/>
      <p:bold r:id="rId28"/>
    </p:embeddedFont>
    <p:embeddedFont>
      <p:font typeface="Roboto-medium"/>
      <p:regular r:id="rId27"/>
    </p:embeddedFont>
    <p:embeddedFont>
      <p:font typeface="Poppins"/>
      <p:regular r:id="rId30"/>
      <p:bold r:id="rId31"/>
    </p:embeddedFont>
    <p:embeddedFont>
      <p:font typeface="Roboto-light"/>
      <p:regular r:id="rId25"/>
    </p:embeddedFont>
    <p:embeddedFont>
      <p:font typeface="Source Sans Pro"/>
      <p:regular r:id="rId32"/>
      <p:bold r:id="rId33"/>
    </p:embeddedFont>
  </p:embeddedFontLst>
  <p:custDataLst>
    <p:tags r:id="rId34"/>
  </p:custDataLst>
  <p:defaultTextStyle>
    <a:defPPr>
      <a:defRPr lang="en-US"/>
    </a:defPPr>
    <a:lvl1pPr algn="l" lvl="0" marL="0" rtl="false">
      <a:defRPr dirty="0" lang="en-US" sz="1800">
        <a:solidFill>
          <a:schemeClr val="tx1"/>
        </a:solidFill>
        <a:latin typeface="+mn-lt"/>
      </a:defRPr>
    </a:lvl1pPr>
    <a:lvl2pPr algn="l" lvl="1" marL="457200" rtl="false">
      <a:defRPr dirty="0" lang="en-US" sz="1800">
        <a:solidFill>
          <a:schemeClr val="tx1"/>
        </a:solidFill>
        <a:latin typeface="+mn-lt"/>
      </a:defRPr>
    </a:lvl2pPr>
    <a:lvl3pPr algn="l" lvl="2" marL="914400" rtl="false">
      <a:defRPr dirty="0" lang="en-US" sz="1800">
        <a:solidFill>
          <a:schemeClr val="tx1"/>
        </a:solidFill>
        <a:latin typeface="+mn-lt"/>
      </a:defRPr>
    </a:lvl3pPr>
    <a:lvl4pPr algn="l" lvl="3" marL="1371600" rtl="false">
      <a:defRPr dirty="0" lang="en-US" sz="1800">
        <a:solidFill>
          <a:schemeClr val="tx1"/>
        </a:solidFill>
        <a:latin typeface="+mn-lt"/>
      </a:defRPr>
    </a:lvl4pPr>
    <a:lvl5pPr algn="l" lvl="4" marL="1828800" rtl="false">
      <a:defRPr dirty="0" lang="en-US" sz="1800">
        <a:solidFill>
          <a:schemeClr val="tx1"/>
        </a:solidFill>
        <a:latin typeface="+mn-lt"/>
      </a:defRPr>
    </a:lvl5pPr>
    <a:lvl6pPr algn="l" lvl="5" marL="2286000" rtl="false">
      <a:defRPr dirty="0" lang="en-US" sz="1800">
        <a:solidFill>
          <a:schemeClr val="tx1"/>
        </a:solidFill>
        <a:latin typeface="+mn-lt"/>
      </a:defRPr>
    </a:lvl6pPr>
    <a:lvl7pPr algn="l" lvl="6" marL="2743200" rtl="false">
      <a:defRPr dirty="0" lang="en-US" sz="1800">
        <a:solidFill>
          <a:schemeClr val="tx1"/>
        </a:solidFill>
        <a:latin typeface="+mn-lt"/>
      </a:defRPr>
    </a:lvl7pPr>
    <a:lvl8pPr algn="l" lvl="7" marL="3200400" rtl="false">
      <a:defRPr dirty="0" lang="en-US" sz="1800">
        <a:solidFill>
          <a:schemeClr val="tx1"/>
        </a:solidFill>
        <a:latin typeface="+mn-lt"/>
      </a:defRPr>
    </a:lvl8pPr>
    <a:lvl9pPr algn="l" lvl="8" marL="3657600" rtl="false">
      <a:defRPr dirty="0" lang="en-US" sz="1800">
        <a:solidFill>
          <a:schemeClr val="tx1"/>
        </a:solidFill>
        <a:latin typeface="+mn-lt"/>
      </a:defRPr>
    </a:lvl9pPr>
  </p:defaultTextStyle>
</p:presentation>
</file>

<file path=ppt/presProps.xml><?xml version="1.0" encoding="utf-8"?>
<p:presentationP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showPr showNarration="1">
    <p:sldAll/>
  </p:showPr>
</p:presentationPr>
</file>

<file path=ppt/tableStyles.xml><?xml version="1.0" encoding="utf-8"?>
<a:tblStyleLst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def="{5C22544A-7EE6-4342-B048-85BDC9FD1C3A}"/>
</file>

<file path=ppt/viewProps.xml><?xml version="1.0" encoding="utf-8"?>
<p:viewP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normalViewPr showOutlineIcons="false">
    <p:restoredLeft sz="15620"/>
    <p:restoredTop sz="94660"/>
  </p:normalViewPr>
  <p:slideViewPr>
    <p:cSldViewPr>
      <p:cViewPr varScale="true">
        <p:scale>
          <a:sx d="100" n="73"/>
          <a:sy d="100" n="73"/>
        </p:scale>
        <p:origin x="-1110" y="-102"/>
      </p:cViewPr>
      <p:guideLst>
        <p:guide orient="horz" pos="2160"/>
        <p:guide pos="2880"/>
      </p:guideLst>
    </p:cSldViewPr>
  </p:slideViewPr>
  <p:notesTextViewPr>
    <p:cViewPr>
      <p:scale>
        <a:sx d="100" n="100"/>
        <a:sy d="100" n="100"/>
      </p:scale>
      <p:origin x="0" y="0"/>
    </p:cViewPr>
  </p:notesTextViewPr>
  <p:gridSpacing cx="78028800" cy="780288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2" Target="theme/theme1.xml" Type="http://schemas.openxmlformats.org/officeDocument/2006/relationships/theme"/><Relationship Id="rId3" Target="notesMasters/notesMaster1.xml" Type="http://schemas.openxmlformats.org/officeDocument/2006/relationships/notesMaster"/><Relationship Id="rId4" Target="theme/theme2.xml" Type="http://schemas.openxmlformats.org/officeDocument/2006/relationships/theme"/><Relationship Id="rId5" Target="slides/slide1.xml" Type="http://schemas.openxmlformats.org/officeDocument/2006/relationships/slide"/><Relationship Id="rId6" Target="slides/slide2.xml" Type="http://schemas.openxmlformats.org/officeDocument/2006/relationships/slide"/><Relationship Id="rId7" Target="slides/slide3.xml" Type="http://schemas.openxmlformats.org/officeDocument/2006/relationships/slide"/><Relationship Id="rId8" Target="slides/slide4.xml" Type="http://schemas.openxmlformats.org/officeDocument/2006/relationships/slide"/><Relationship Id="rId9" Target="slides/slide5.xml" Type="http://schemas.openxmlformats.org/officeDocument/2006/relationships/slide"/><Relationship Id="rId10" Target="slides/slide6.xml" Type="http://schemas.openxmlformats.org/officeDocument/2006/relationships/slide"/><Relationship Id="rId11" Target="slides/slide7.xml" Type="http://schemas.openxmlformats.org/officeDocument/2006/relationships/slide"/><Relationship Id="rId12" Target="slides/slide8.xml" Type="http://schemas.openxmlformats.org/officeDocument/2006/relationships/slide"/><Relationship Id="rId13" Target="slides/slide9.xml" Type="http://schemas.openxmlformats.org/officeDocument/2006/relationships/slide"/><Relationship Id="rId14" Target="slides/slide10.xml" Type="http://schemas.openxmlformats.org/officeDocument/2006/relationships/slide"/><Relationship Id="rId15" Target="slides/slide11.xml" Type="http://schemas.openxmlformats.org/officeDocument/2006/relationships/slide"/><Relationship Id="rId16" Target="slides/slide12.xml" Type="http://schemas.openxmlformats.org/officeDocument/2006/relationships/slide"/><Relationship Id="rId17" Target="slides/slide13.xml" Type="http://schemas.openxmlformats.org/officeDocument/2006/relationships/slide"/><Relationship Id="rId18" Target="slides/slide14.xml" Type="http://schemas.openxmlformats.org/officeDocument/2006/relationships/slide"/><Relationship Id="rId19" Target="slides/slide15.xml" Type="http://schemas.openxmlformats.org/officeDocument/2006/relationships/slide"/><Relationship Id="rId20" Target="slides/slide16.xml" Type="http://schemas.openxmlformats.org/officeDocument/2006/relationships/slide"/><Relationship Id="rId21" Target="slides/slide17.xml" Type="http://schemas.openxmlformats.org/officeDocument/2006/relationships/slide"/><Relationship Id="rId22" Target="tableStyles.xml" Type="http://schemas.openxmlformats.org/officeDocument/2006/relationships/tableStyles"/><Relationship Id="rId23" Target="fonts/font1.fntdata" Type="http://schemas.openxmlformats.org/officeDocument/2006/relationships/font"/><Relationship Id="rId24" Target="fonts/font2.fntdata" Type="http://schemas.openxmlformats.org/officeDocument/2006/relationships/font"/><Relationship Id="rId25" Target="fonts/font3.fntdata" Type="http://schemas.openxmlformats.org/officeDocument/2006/relationships/font"/><Relationship Id="rId26" Target="fonts/font4.fntdata" Type="http://schemas.openxmlformats.org/officeDocument/2006/relationships/font"/><Relationship Id="rId27" Target="fonts/font5.fntdata" Type="http://schemas.openxmlformats.org/officeDocument/2006/relationships/font"/><Relationship Id="rId28" Target="fonts/font6.fntdata" Type="http://schemas.openxmlformats.org/officeDocument/2006/relationships/font"/><Relationship Id="rId29" Target="fonts/font7.fntdata" Type="http://schemas.openxmlformats.org/officeDocument/2006/relationships/font"/><Relationship Id="rId30" Target="fonts/font8.fntdata" Type="http://schemas.openxmlformats.org/officeDocument/2006/relationships/font"/><Relationship Id="rId31" Target="fonts/font9.fntdata" Type="http://schemas.openxmlformats.org/officeDocument/2006/relationships/font"/><Relationship Id="rId32" Target="fonts/font10.fntdata" Type="http://schemas.openxmlformats.org/officeDocument/2006/relationships/font"/><Relationship Id="rId33" Target="fonts/font11.fntdata" Type="http://schemas.openxmlformats.org/officeDocument/2006/relationships/font"/><Relationship Id="rId34" Target="tags/tag3.xml" Type="http://schemas.openxmlformats.org/officeDocument/2006/relationships/tags"/><Relationship Id="rId35" Target="presProps.xml" Type="http://schemas.openxmlformats.org/officeDocument/2006/relationships/presProps"/><Relationship Id="rId36" Target="viewProps.xml" Type="http://schemas.openxmlformats.org/officeDocument/2006/relationships/viewProps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p="http://schemas.openxmlformats.org/presentationml/2006/main" xmlns:a="http://schemas.openxmlformats.org/drawing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sz="quarter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idx="2"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idx="3" sz="quarter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bIns="45720" lIns="91440" rIns="91440" rtlCol="0" tIns="45720"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4" sz="quarter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5" sz="quarter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accent1="accent1" accent2="accent2" accent3="accent3" accent4="accent4" accent5="accent5" accent6="accent6" bg1="lt1" bg2="lt2" folHlink="folHlink" hlink="hlink" tx1="dk1" tx2="dk2"/>
  <p:notesStyle>
    <a:lvl1pPr algn="l" defTabSz="914400" eaLnBrk="1" hangingPunct="1" latinLnBrk="0" marL="0" rtl="0">
      <a:defRPr kern="1200" sz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200">
        <a:solidFill>
          <a:schemeClr val="tx1"/>
        </a:solidFill>
        <a:latin typeface="+mn-lt"/>
        <a:ea typeface="+mn-ea"/>
        <a:cs typeface="+mn-cs"/>
      </a:defRPr>
    </a:lvl9pPr>
  </p:notesStyle>
</p:notesMaster>
<!-- $Id$ -->
</file>

<file path=ppt/slideLayouts/_rels/slideLayout1.xml.rels><?xml version="1.0" encoding="UTF-8" standalone="no"?><Relationships xmlns="http://schemas.openxmlformats.org/package/2006/relationships"><Relationship Id="rId2" Target="../media/image1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2" Target="../media/image8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2" Target="../media/image9.png" Type="http://schemas.openxmlformats.org/officeDocument/2006/relationships/image"/><Relationship Id="rId3" Target="../tags/tag1.xml" Type="http://schemas.openxmlformats.org/officeDocument/2006/relationships/tags"/><Relationship Id="rId1" Target="../slideMasters/slideMaster1.xml" Type="http://schemas.openxmlformats.org/officeDocument/2006/relationships/slideMaster"/></Relationships>
</file>

<file path=ppt/slideLayouts/_rels/slideLayout12.xml.rels><?xml version="1.0" encoding="UTF-8" standalone="no"?><Relationships xmlns="http://schemas.openxmlformats.org/package/2006/relationships"><Relationship Id="rId2" Target="../media/image10.png" Type="http://schemas.openxmlformats.org/officeDocument/2006/relationships/image"/><Relationship Id="rId3" Target="../tags/tag2.xml" Type="http://schemas.openxmlformats.org/officeDocument/2006/relationships/tags"/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2" Target="../media/image2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2" Target="../media/image3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2" Target="../media/image4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2" Target="../media/image5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2" Target="../media/image6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2" Target="../media/image3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2" Target="../media/image7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>
            <a:extLst>
              <a:ext uri="{30BE9018-C811-464C-AF66-133A90866FF9}">
                <a16:creationId xmlns:a16="http://schemas.microsoft.com/office/drawing/2010/main" id="{025097E6-7785-42B6-A0D8-57FB7FEB9687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7515" y="0"/>
            <a:ext cx="9142149" cy="5143500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1B8CB0EE-3810-4F78-B7D2-311738B1BC07}">
                <a16:creationId xmlns:a16="http://schemas.microsoft.com/office/drawing/2010/main" id="{B045F111-9127-4716-8EBC-0F261E7EC510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1351643" y="2271771"/>
            <a:ext cx="6436178" cy="776702"/>
          </a:xfrm>
          <a:prstGeom prst="rect">
            <a:avLst/>
          </a:prstGeom>
        </p:spPr>
        <p:txBody>
          <a:bodyPr anchor="b" rtlCol="0"/>
          <a:lstStyle>
            <a:lvl1pPr algn="ctr" lvl="0">
              <a:defRPr dirty="0" lang="en-US" sz="44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Subtitle 2">
            <a:extLst>
              <a:ext uri="{74DB6818-3D19-4C68-B962-678264081294}">
                <a16:creationId xmlns:a16="http://schemas.microsoft.com/office/drawing/2010/main" id="{E01BCA8A-F999-4FE0-A8B4-9EAF64EA21C8}"/>
              </a:ext>
            </a:extLst>
          </p:cNvPr>
          <p:cNvSpPr>
            <a:spLocks noGrp="true"/>
          </p:cNvSpPr>
          <p:nvPr>
            <p:ph idx="1" type="subTitle"/>
          </p:nvPr>
        </p:nvSpPr>
        <p:spPr>
          <a:xfrm rot="0">
            <a:off x="1351643" y="3056695"/>
            <a:ext cx="6436178" cy="494945"/>
          </a:xfrm>
          <a:prstGeom prst="rect">
            <a:avLst/>
          </a:prstGeom>
        </p:spPr>
        <p:txBody>
          <a:bodyPr anchor="t" lIns="91440" rtlCol="0">
            <a:noAutofit/>
          </a:bodyPr>
          <a:lstStyle>
            <a:lvl1pPr algn="ctr" indent="0" lvl="0" marL="0">
              <a:lnSpc>
                <a:spcPct val="100000"/>
              </a:lnSpc>
              <a:spcBef>
                <a:spcPts val="0"/>
              </a:spcBef>
              <a:buNone/>
              <a:defRPr b="0" baseline="0" dirty="0" i="0" lang="en-US" sz="1400">
                <a:solidFill>
                  <a:schemeClr val="accent1"/>
                </a:solidFill>
                <a:latin typeface="+mn-lt"/>
              </a:defRPr>
            </a:lvl1pPr>
            <a:lvl2pPr algn="ctr" indent="0" lvl="1" marL="4572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2pPr>
            <a:lvl3pPr algn="ctr" indent="0" lvl="2" marL="9144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3pPr>
            <a:lvl4pPr algn="ctr" indent="0" lvl="3" marL="13716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4pPr>
            <a:lvl5pPr algn="ctr" indent="0" lvl="4" marL="18288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5pPr>
            <a:lvl6pPr algn="ctr" indent="0" lvl="5" marL="22860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6pPr>
            <a:lvl7pPr algn="ctr" indent="0" lvl="6" marL="27432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7pPr>
            <a:lvl8pPr algn="ctr" indent="0" lvl="7" marL="32004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8pPr>
            <a:lvl9pPr algn="ctr" indent="0" lvl="8" marL="36576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/>
            <a:r>
              <a:rPr dirty="0" lang="en-US"/>
              <a:t>Click to edit Master subtitle style</a:t>
            </a:r>
            <a:endParaRPr dirty="0" lang="en-US"/>
          </a:p>
        </p:txBody>
      </p:sp>
      <p:sp>
        <p:nvSpPr>
          <p:cNvPr hidden="false" id="5" name="Slide Number Placeholder 5">
            <a:extLst>
              <a:ext uri="{B59602BA-9436-4ABD-A312-2E5FAD729148}">
                <a16:creationId xmlns:a16="http://schemas.microsoft.com/office/drawing/2010/main" id="{C88E5923-7858-4355-92BA-A2A3547227F7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false" id="6" name="Footer Placeholder 4">
            <a:extLst>
              <a:ext uri="{A365553C-A260-4462-88EA-5996102F09C6}">
                <a16:creationId xmlns:a16="http://schemas.microsoft.com/office/drawing/2010/main" id="{C729592B-5579-43D9-A042-83ACEEB103F1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7" name="Date Placeholder 3">
            <a:extLst>
              <a:ext uri="{35867BDE-203C-49BF-A2E1-1AAAA5CB2394}">
                <a16:creationId xmlns:a16="http://schemas.microsoft.com/office/drawing/2010/main" id="{B9E69CD2-5080-4446-A614-7AFFF902D349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861CBC38-48C4-4BC0-86D3-44CFF0A738F3}">
        <p14:creationId xmlns:p14="http://schemas.microsoft.com/office/powerpoint/2010/main" val="1758796075182"/>
      </p:ext>
    </p:extLst>
  </p:cSld>
  <p:clrMapOvr>
    <a:masterClrMapping/>
  </p:clrMapOvr>
</p:sldLayout>
</file>

<file path=ppt/slideLayouts/slideLayout10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>
            <a:extLst>
              <a:ext uri="{82FFA795-7A3C-48F7-92C3-A5530356A1C4}">
                <a16:creationId xmlns:a16="http://schemas.microsoft.com/office/drawing/2010/main" id="{6D2FDD7E-FF7E-47C3-B8D0-0877B0BFF0F4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b="7510" l="0" r="0" t="0"/>
          <a:stretch>
            <a:fillRect/>
          </a:stretch>
        </p:blipFill>
        <p:spPr>
          <a:xfrm flipH="false" flipV="false" rot="0">
            <a:off x="4851377" y="42395"/>
            <a:ext cx="3151498" cy="5099616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ECC87DB2-E863-4D5A-9C2E-B5252652C325}">
                <a16:creationId xmlns:a16="http://schemas.microsoft.com/office/drawing/2010/main" id="{755FD878-E466-4FB3-8BA7-4EB9E5BECE17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Text Placeholder 3">
            <a:extLst>
              <a:ext uri="{AE2AF38D-93F3-4198-9D99-E1330B3A982A}">
                <a16:creationId xmlns:a16="http://schemas.microsoft.com/office/drawing/2010/main" id="{6C77C22B-ECFF-4F03-B960-2A7B41EFAA8A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55900"/>
            <a:ext cx="2822399" cy="2984400"/>
          </a:xfrm>
        </p:spPr>
        <p:txBody>
          <a:bodyPr anchor="t" bIns="45720" lIns="91440" rIns="91440" rtlCol="0" tIns="9360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lang="en-US">
                <a:latin typeface="+mn-lt"/>
              </a:defRPr>
            </a:lvl1pPr>
          </a:lstStyle>
          <a:p>
            <a:pPr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5" name="Picture Placeholder 2">
            <a:extLst>
              <a:ext uri="{C6B710DA-A9AC-4253-903A-540097DAC64E}">
                <a16:creationId xmlns:a16="http://schemas.microsoft.com/office/drawing/2010/main" id="{8D8A4104-AD71-496A-B275-CD8847477950}"/>
              </a:ext>
            </a:extLst>
          </p:cNvPr>
          <p:cNvSpPr>
            <a:spLocks noGrp="true"/>
          </p:cNvSpPr>
          <p:nvPr>
            <p:ph idx="2" type="pic"/>
          </p:nvPr>
        </p:nvSpPr>
        <p:spPr>
          <a:xfrm rot="0">
            <a:off x="3718503" y="1468078"/>
            <a:ext cx="4599994" cy="2950826"/>
          </a:xfrm>
          <a:solidFill>
            <a:schemeClr val="bg2"/>
          </a:solidFill>
          <a:ln w="38100">
            <a:noFill/>
            <a:miter lim="800000"/>
          </a:ln>
        </p:spPr>
        <p:txBody>
          <a:bodyPr rtlCol="0">
            <a:normAutofit fontScale="100000" lnSpcReduction="0"/>
          </a:bodyPr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hidden="false" id="6" name="Slide Number Placeholder 4">
            <a:extLst>
              <a:ext uri="{82E30902-976C-478C-9302-145EC5F5C8AD}">
                <a16:creationId xmlns:a16="http://schemas.microsoft.com/office/drawing/2010/main" id="{13156485-4432-4731-B161-3D73A201649E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false" id="7" name="Footer Placeholder 3">
            <a:extLst>
              <a:ext uri="{B2EE5E9D-1A0D-4CC3-9AC1-53D1EFE8D5EC}">
                <a16:creationId xmlns:a16="http://schemas.microsoft.com/office/drawing/2010/main" id="{F6234833-0A58-4A47-B410-CCDB085DA503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8" name="Date Placeholder 1">
            <a:extLst>
              <a:ext uri="{9C4F532D-E8F7-4427-9DCC-EBBE22C74A15}">
                <a16:creationId xmlns:a16="http://schemas.microsoft.com/office/drawing/2010/main" id="{9FBE933C-C072-4964-8CAD-5B29CDE70609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AC55EEA1-2AEC-4647-92BE-9CED9D786502}">
        <p14:creationId xmlns:p14="http://schemas.microsoft.com/office/powerpoint/2010/main" val="1758796075188"/>
      </p:ext>
    </p:extLst>
  </p:cSld>
  <p:clrMapOvr>
    <a:masterClrMapping/>
  </p:clrMapOvr>
</p:sldLayout>
</file>

<file path=ppt/slideLayouts/slideLayout11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1">
            <a:extLst>
              <a:ext uri="{FDADD93F-A71A-44BA-AA66-D3863E74736B}">
                <a16:creationId xmlns:a16="http://schemas.microsoft.com/office/drawing/2010/main" id="{6738E7FE-6DBD-4B50-865F-45BD95A72B8D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b="0" l="0" r="0" t="3570"/>
          <a:stretch>
            <a:fillRect/>
          </a:stretch>
        </p:blipFill>
        <p:spPr>
          <a:xfrm flipH="false" flipV="false" rot="0">
            <a:off x="3662705" y="3314"/>
            <a:ext cx="3323682" cy="5234540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D289D4B1-6B22-42B5-B502-8B5779936070}">
                <a16:creationId xmlns:a16="http://schemas.microsoft.com/office/drawing/2010/main" id="{055045D1-F93A-4DFF-B4E9-EE2FEB2BD327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Picture Placeholder 2">
            <a:extLst>
              <a:ext uri="{D62471F8-4519-4D03-A453-5BB63F74B410}">
                <a16:creationId xmlns:a16="http://schemas.microsoft.com/office/drawing/2010/main" id="{A806AAD3-4A2A-41B6-9A68-D843A176ECF3}"/>
              </a:ext>
            </a:extLst>
          </p:cNvPr>
          <p:cNvSpPr>
            <a:spLocks noGrp="true"/>
          </p:cNvSpPr>
          <p:nvPr>
            <p:ph idx="1" type="pic"/>
          </p:nvPr>
        </p:nvSpPr>
        <p:spPr>
          <a:xfrm rot="0">
            <a:off x="835028" y="1474784"/>
            <a:ext cx="1723499" cy="2074863"/>
          </a:xfrm>
          <a:solidFill>
            <a:schemeClr val="bg2"/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5" name="Content Placeholder 2">
            <a:extLst>
              <a:ext uri="{8FC85422-D0EA-4DB7-83DA-1AEF2291FF18}">
                <a16:creationId xmlns:a16="http://schemas.microsoft.com/office/drawing/2010/main" id="{5ADA92A4-8BC2-4757-AD9D-C99AE35AFA2C}"/>
              </a:ext>
            </a:extLst>
          </p:cNvPr>
          <p:cNvSpPr>
            <a:spLocks noGrp="true"/>
          </p:cNvSpPr>
          <p:nvPr>
            <p:ph idx="2" type="body"/>
          </p:nvPr>
        </p:nvSpPr>
        <p:spPr>
          <a:xfrm rot="0">
            <a:off x="762000" y="3810000"/>
            <a:ext cx="1847850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Char char="»"/>
              <a:buFont typeface="Arial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6" name="Picture Placeholder 2">
            <a:extLst>
              <a:ext uri="{43482FAD-ADE7-4DAF-A011-6976849FD4AB}">
                <a16:creationId xmlns:a16="http://schemas.microsoft.com/office/drawing/2010/main" id="{5558A788-27DC-43AF-9A82-7EDC33C552B6}"/>
              </a:ext>
            </a:extLst>
          </p:cNvPr>
          <p:cNvSpPr>
            <a:spLocks noGrp="true"/>
          </p:cNvSpPr>
          <p:nvPr>
            <p:ph idx="3" type="pic"/>
          </p:nvPr>
        </p:nvSpPr>
        <p:spPr>
          <a:xfrm rot="0">
            <a:off x="2835275" y="1474787"/>
            <a:ext cx="3459670" cy="2074863"/>
          </a:xfrm>
          <a:solidFill>
            <a:schemeClr val="bg2"/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7" name="Content Placeholder 2">
            <a:extLst>
              <a:ext uri="{880EAF7D-7572-4622-8C33-AD3AF64AE613}">
                <a16:creationId xmlns:a16="http://schemas.microsoft.com/office/drawing/2010/main" id="{5BF64863-31CC-4F20-B297-495545697C63}"/>
              </a:ext>
            </a:extLst>
          </p:cNvPr>
          <p:cNvSpPr>
            <a:spLocks noGrp="true"/>
          </p:cNvSpPr>
          <p:nvPr>
            <p:ph idx="4" type="body"/>
          </p:nvPr>
        </p:nvSpPr>
        <p:spPr>
          <a:xfrm rot="0">
            <a:off x="2777561" y="3810000"/>
            <a:ext cx="3577708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Char char="»"/>
              <a:buFont typeface="Arial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8" name="Picture Placeholder 2">
            <a:extLst>
              <a:ext uri="{F532A09F-C047-41ED-B1AB-CADAF7C51EC9}">
                <a16:creationId xmlns:a16="http://schemas.microsoft.com/office/drawing/2010/main" id="{A1586126-029B-4CB1-AB53-0833427090A0}"/>
              </a:ext>
            </a:extLst>
          </p:cNvPr>
          <p:cNvSpPr>
            <a:spLocks noGrp="true"/>
          </p:cNvSpPr>
          <p:nvPr>
            <p:ph idx="5" type="pic"/>
          </p:nvPr>
        </p:nvSpPr>
        <p:spPr>
          <a:xfrm rot="0">
            <a:off x="6581774" y="1474787"/>
            <a:ext cx="1724025" cy="2074863"/>
          </a:xfrm>
          <a:solidFill>
            <a:schemeClr val="bg2"/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9" name="Content Placeholder 2">
            <a:extLst>
              <a:ext uri="{A276666A-55FE-497A-8D6D-09D49704F8A8}">
                <a16:creationId xmlns:a16="http://schemas.microsoft.com/office/drawing/2010/main" id="{F32A7FDD-2095-4690-A824-440EA227D241}"/>
              </a:ext>
            </a:extLst>
          </p:cNvPr>
          <p:cNvSpPr>
            <a:spLocks noGrp="true"/>
          </p:cNvSpPr>
          <p:nvPr>
            <p:ph idx="6" type="body"/>
          </p:nvPr>
        </p:nvSpPr>
        <p:spPr>
          <a:xfrm rot="0">
            <a:off x="6496050" y="3810000"/>
            <a:ext cx="1882775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Char char="»"/>
              <a:buFont typeface="Arial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hidden="false" id="10" name="Slide Number Placeholder 4">
            <a:extLst>
              <a:ext uri="{5EA6D3C8-037F-4369-9187-A783928CE478}">
                <a16:creationId xmlns:a16="http://schemas.microsoft.com/office/drawing/2010/main" id="{0499097B-95D1-442A-B9E1-201122B98A20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false" id="11" name="Footer Placeholder 3">
            <a:extLst>
              <a:ext uri="{4865F813-1D02-4710-A4C1-5832B6E270AA}">
                <a16:creationId xmlns:a16="http://schemas.microsoft.com/office/drawing/2010/main" id="{F6C899CA-F31C-43E6-9705-F7807D84DBE9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12" name="Date Placeholder 1">
            <a:extLst>
              <a:ext uri="{53FF716E-F188-4093-A299-0F0716E487AC}">
                <a16:creationId xmlns:a16="http://schemas.microsoft.com/office/drawing/2010/main" id="{D3FBF50D-4058-4145-88A4-0FE37BB9579A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custDataLst>
      <p:tags r:id="rId3"/>
    </p:custDataLst>
    <p:extLst>
      <p:ext uri="{5D274E94-4DDB-4DFF-86C0-16A24BAC1925}">
        <p14:creationId xmlns:p14="http://schemas.microsoft.com/office/powerpoint/2010/main" val="1758796075190"/>
      </p:ext>
    </p:extLst>
  </p:cSld>
  <p:clrMapOvr>
    <a:masterClrMapping/>
  </p:clrMapOvr>
</p:sldLayout>
</file>

<file path=ppt/slideLayouts/slideLayout12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9">
            <a:extLst>
              <a:ext uri="{A7DF397D-B181-48CF-B077-0AAB3EDB66D0}">
                <a16:creationId xmlns:a16="http://schemas.microsoft.com/office/drawing/2010/main" id="{2ED0B43F-2A3A-49AA-8BE8-40DD1F76F01C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b="0" l="0" r="1380" t="0"/>
          <a:stretch>
            <a:fillRect/>
          </a:stretch>
        </p:blipFill>
        <p:spPr>
          <a:xfrm flipH="false" flipV="false" rot="0">
            <a:off x="-704" y="1182347"/>
            <a:ext cx="9136487" cy="3691442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68A16BCF-670C-4F08-AF21-CD4F77B2C347}">
                <a16:creationId xmlns:a16="http://schemas.microsoft.com/office/drawing/2010/main" id="{C50F5774-739F-4B5E-BD85-B7DFD05C6750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Picture Placeholder 2">
            <a:extLst>
              <a:ext uri="{B35D4F58-94D2-4921-AE07-717CC737C30D}">
                <a16:creationId xmlns:a16="http://schemas.microsoft.com/office/drawing/2010/main" id="{9A9E7458-2E47-4A5C-92F8-867D0DDCACF4}"/>
              </a:ext>
            </a:extLst>
          </p:cNvPr>
          <p:cNvSpPr>
            <a:spLocks noGrp="true"/>
          </p:cNvSpPr>
          <p:nvPr>
            <p:ph idx="1" type="pic"/>
          </p:nvPr>
        </p:nvSpPr>
        <p:spPr>
          <a:xfrm rot="0">
            <a:off x="304800" y="1733550"/>
            <a:ext cx="2095500" cy="2190750"/>
          </a:xfrm>
          <a:solidFill>
            <a:schemeClr val="bg2"/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5" name="Picture Placeholder 2">
            <a:extLst>
              <a:ext uri="{79A9F8C7-8BD0-4462-8954-8EA13DD5CE09}">
                <a16:creationId xmlns:a16="http://schemas.microsoft.com/office/drawing/2010/main" id="{2083471D-8C0E-4ADB-A4CF-76F1BF554E91}"/>
              </a:ext>
            </a:extLst>
          </p:cNvPr>
          <p:cNvSpPr>
            <a:spLocks noGrp="true"/>
          </p:cNvSpPr>
          <p:nvPr>
            <p:ph idx="2" type="pic"/>
          </p:nvPr>
        </p:nvSpPr>
        <p:spPr>
          <a:xfrm rot="0">
            <a:off x="2470150" y="1733550"/>
            <a:ext cx="2095500" cy="2190750"/>
          </a:xfrm>
          <a:solidFill>
            <a:schemeClr val="bg2"/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6" name="Picture Placeholder 2">
            <a:extLst>
              <a:ext uri="{9B7B97F1-AC0C-4859-A7E4-220202EE4A25}">
                <a16:creationId xmlns:a16="http://schemas.microsoft.com/office/drawing/2010/main" id="{1A496895-50D3-4988-9A8E-E943E75B2060}"/>
              </a:ext>
            </a:extLst>
          </p:cNvPr>
          <p:cNvSpPr>
            <a:spLocks noGrp="true"/>
          </p:cNvSpPr>
          <p:nvPr>
            <p:ph idx="3" type="pic"/>
          </p:nvPr>
        </p:nvSpPr>
        <p:spPr>
          <a:xfrm rot="0">
            <a:off x="4635500" y="1733550"/>
            <a:ext cx="2095500" cy="2190750"/>
          </a:xfrm>
          <a:solidFill>
            <a:schemeClr val="bg2"/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7" name="Picture Placeholder 2">
            <a:extLst>
              <a:ext uri="{CB38DA77-9D77-4306-9CC9-CFDBD8CCC398}">
                <a16:creationId xmlns:a16="http://schemas.microsoft.com/office/drawing/2010/main" id="{57F9FDD1-471B-4B79-8F94-F53CE13CAD11}"/>
              </a:ext>
            </a:extLst>
          </p:cNvPr>
          <p:cNvSpPr>
            <a:spLocks noGrp="true"/>
          </p:cNvSpPr>
          <p:nvPr>
            <p:ph idx="4" type="pic"/>
          </p:nvPr>
        </p:nvSpPr>
        <p:spPr>
          <a:xfrm rot="0">
            <a:off x="6800850" y="1733550"/>
            <a:ext cx="2095500" cy="2190750"/>
          </a:xfrm>
          <a:solidFill>
            <a:schemeClr val="bg2"/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hidden="false" id="8" name="Slide Number Placeholder 4">
            <a:extLst>
              <a:ext uri="{76EF6E64-1F36-44F6-96DD-30963E17E676}">
                <a16:creationId xmlns:a16="http://schemas.microsoft.com/office/drawing/2010/main" id="{AF14B2DB-466F-4945-A9EA-E828A28A943F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false" id="9" name="Footer Placeholder 3">
            <a:extLst>
              <a:ext uri="{24695DDF-BC70-4879-BEB7-A3EDF78158C1}">
                <a16:creationId xmlns:a16="http://schemas.microsoft.com/office/drawing/2010/main" id="{CABB72A0-9613-4C67-9E9D-E7B518146110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10" name="Date Placeholder 1">
            <a:extLst>
              <a:ext uri="{18FDAEEA-D516-48D5-85E2-95AFA166FE04}">
                <a16:creationId xmlns:a16="http://schemas.microsoft.com/office/drawing/2010/main" id="{B1DF9D8A-C386-4AD5-A8B9-DB4E879DF4DD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custDataLst>
      <p:tags r:id="rId3"/>
    </p:custDataLst>
    <p:extLst>
      <p:ext uri="{184FF39E-960D-4A74-9FF9-D7DB8CF0D845}">
        <p14:creationId xmlns:p14="http://schemas.microsoft.com/office/powerpoint/2010/main" val="1758796075191"/>
      </p:ext>
    </p:extLst>
  </p:cSld>
  <p:clrMapOvr>
    <a:masterClrMapping/>
  </p:clrMapOvr>
</p:sldLayout>
</file>

<file path=ppt/slideLayouts/slideLayout2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>
            <a:extLst>
              <a:ext uri="{1F58C5B7-13E5-41AC-97F4-896BF8D9AD73}">
                <a16:creationId xmlns:a16="http://schemas.microsoft.com/office/drawing/2010/main" id="{A69C3E36-A25E-4988-BC6E-C194BABE0C53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0" y="0"/>
            <a:ext cx="9142149" cy="5143500"/>
          </a:xfrm>
          <a:prstGeom prst="rect">
            <a:avLst/>
          </a:prstGeom>
          <a:noFill/>
        </p:spPr>
      </p:pic>
      <p:sp>
        <p:nvSpPr>
          <p:cNvPr id="3" name="Title 7">
            <a:extLst>
              <a:ext uri="{88866C2E-D466-4FC6-B0FA-2AA193F72341}">
                <a16:creationId xmlns:a16="http://schemas.microsoft.com/office/drawing/2010/main" id="{A371681F-D05E-4F64-AFA5-80BEC58600AB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Content Placeholder 2">
            <a:extLst>
              <a:ext uri="{22AE2BAA-9C4C-49AB-9AB8-C8DCFE32344A}">
                <a16:creationId xmlns:a16="http://schemas.microsoft.com/office/drawing/2010/main" id="{BE8D8C83-14BD-4FC2-9AAC-F65C3A87F2AC}"/>
              </a:ext>
            </a:extLst>
          </p:cNvPr>
          <p:cNvSpPr>
            <a:spLocks noGrp="true"/>
          </p:cNvSpPr>
          <p:nvPr>
            <p:ph idx="1"/>
          </p:nvPr>
        </p:nvSpPr>
        <p:spPr/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hidden="false" id="5" name="Slide Number Placeholder 4">
            <a:extLst>
              <a:ext uri="{1E81F522-DF9C-4B52-9282-3E1B023FB753}">
                <a16:creationId xmlns:a16="http://schemas.microsoft.com/office/drawing/2010/main" id="{93FD6BE5-0117-4BFC-9C19-50AC5CFFC6AD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false" id="6" name="Footer Placeholder 3">
            <a:extLst>
              <a:ext uri="{A1D2CFC6-309A-45B9-9AB4-6E7424CC813A}">
                <a16:creationId xmlns:a16="http://schemas.microsoft.com/office/drawing/2010/main" id="{B6639896-B175-45B9-BE8B-2E3B72777E8E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7" name="Date Placeholder 1">
            <a:extLst>
              <a:ext uri="{680D2D81-B2A5-48F9-B8E2-8551C186DB20}">
                <a16:creationId xmlns:a16="http://schemas.microsoft.com/office/drawing/2010/main" id="{D376C480-D210-4B65-A294-26D1A7AD8C7D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D4C56E83-6423-4222-BDC1-AB5EA30D5B02}">
        <p14:creationId xmlns:p14="http://schemas.microsoft.com/office/powerpoint/2010/main" val="1758796075183"/>
      </p:ext>
    </p:extLst>
  </p:cSld>
  <p:clrMapOvr>
    <a:masterClrMapping/>
  </p:clrMapOvr>
</p:sldLayout>
</file>

<file path=ppt/slideLayouts/slideLayout3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>
            <a:extLst>
              <a:ext uri="{C9BCFC46-F9B0-4770-A613-382C5AECDE1F}">
                <a16:creationId xmlns:a16="http://schemas.microsoft.com/office/drawing/2010/main" id="{D6D4CCF8-997E-43D7-ABA2-2E1E8AA054B8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0" y="0"/>
            <a:ext cx="9142149" cy="5143500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C1DF3487-A89E-4154-9B72-65A37153C216}">
                <a16:creationId xmlns:a16="http://schemas.microsoft.com/office/drawing/2010/main" id="{E6196756-896D-4E5A-B2BB-4034CD289E0C}"/>
              </a:ext>
            </a:extLst>
          </p:cNvPr>
          <p:cNvSpPr>
            <a:spLocks noGrp="true"/>
          </p:cNvSpPr>
          <p:nvPr>
            <p:ph type="body"/>
          </p:nvPr>
        </p:nvSpPr>
        <p:spPr>
          <a:xfrm rot="0">
            <a:off x="762000" y="2192059"/>
            <a:ext cx="7620000" cy="511812"/>
          </a:xfrm>
          <a:prstGeom prst="rect">
            <a:avLst/>
          </a:prstGeom>
        </p:spPr>
        <p:txBody>
          <a:bodyPr anchor="b" rtlCol="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i="0" lang="en-US" sz="14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dirty="0" lang="en-US" sz="1800">
                <a:solidFill>
                  <a:schemeClr val="tx1">
                    <a:tint val="75000"/>
                  </a:schemeClr>
                </a:solidFill>
              </a:defRPr>
            </a:lvl2pPr>
            <a:lvl3pPr indent="0" lvl="2" marL="914400">
              <a:buNone/>
              <a:defRPr dirty="0" lang="en-US" sz="1600">
                <a:solidFill>
                  <a:schemeClr val="tx1">
                    <a:tint val="75000"/>
                  </a:schemeClr>
                </a:solidFill>
              </a:defRPr>
            </a:lvl3pPr>
            <a:lvl4pPr indent="0" lvl="3" marL="13716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4pPr>
            <a:lvl5pPr indent="0" lvl="4" marL="18288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5pPr>
            <a:lvl6pPr indent="0" lvl="5" marL="22860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6pPr>
            <a:lvl7pPr indent="0" lvl="6" marL="27432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7pPr>
            <a:lvl8pPr indent="0" lvl="7" marL="32004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8pPr>
            <a:lvl9pPr indent="0" lvl="8" marL="36576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hidden="false" id="4" name="Title 1">
            <a:extLst>
              <a:ext uri="{82B9A039-4AC3-4977-B6AA-BD114BB98944}">
                <a16:creationId xmlns:a16="http://schemas.microsoft.com/office/drawing/2010/main" id="{DEE04C85-1B0D-4C65-865F-D98C701E391D}"/>
              </a:ext>
            </a:extLst>
          </p:cNvPr>
          <p:cNvSpPr>
            <a:spLocks noGrp="true"/>
          </p:cNvSpPr>
          <p:nvPr>
            <p:ph idx="1" type="title"/>
          </p:nvPr>
        </p:nvSpPr>
        <p:spPr>
          <a:xfrm rot="0">
            <a:off x="762000" y="2735662"/>
            <a:ext cx="7620000" cy="882263"/>
          </a:xfrm>
          <a:prstGeom prst="rect">
            <a:avLst/>
          </a:prstGeom>
        </p:spPr>
        <p:txBody>
          <a:bodyPr anchor="t" rtlCol="0"/>
          <a:lstStyle>
            <a:lvl1pPr lvl="0">
              <a:defRPr dirty="0" lang="en-US" sz="40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hidden="false" id="5" name="Slide Number Placeholder 5">
            <a:extLst>
              <a:ext uri="{E3D5B301-9A9B-4722-A492-32DB9E742CBA}">
                <a16:creationId xmlns:a16="http://schemas.microsoft.com/office/drawing/2010/main" id="{003AFF22-649F-4CA3-8CAA-74C838729B7F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false" id="6" name="Footer Placeholder 4">
            <a:extLst>
              <a:ext uri="{86E34060-0536-441B-A159-4368A97605D7}">
                <a16:creationId xmlns:a16="http://schemas.microsoft.com/office/drawing/2010/main" id="{34903AE8-0A60-4F85-92A8-BE8F50BF0C21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7" name="Date Placeholder 3">
            <a:extLst>
              <a:ext uri="{6BC875F9-6889-4037-B4CD-60D1184D7CC9}">
                <a16:creationId xmlns:a16="http://schemas.microsoft.com/office/drawing/2010/main" id="{6D142141-EFA1-4383-9BB1-1BA4634B7181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DB28D158-0140-4278-A8FF-9DD1AF176B96}">
        <p14:creationId xmlns:p14="http://schemas.microsoft.com/office/powerpoint/2010/main" val="1758796075183"/>
      </p:ext>
    </p:extLst>
  </p:cSld>
  <p:clrMapOvr>
    <a:masterClrMapping/>
  </p:clrMapOvr>
</p:sldLayout>
</file>

<file path=ppt/slideLayouts/slideLayout4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>
            <a:extLst>
              <a:ext uri="{D0C8AC5D-68C0-4B4A-B1DB-BF380529CF85}">
                <a16:creationId xmlns:a16="http://schemas.microsoft.com/office/drawing/2010/main" id="{4EB6644F-319F-44ED-937D-B7263FA4ACA9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b="100" l="0" r="11940" t="10910"/>
          <a:stretch>
            <a:fillRect/>
          </a:stretch>
        </p:blipFill>
        <p:spPr>
          <a:xfrm flipH="false" flipV="false" rot="0">
            <a:off x="6638058" y="2934"/>
            <a:ext cx="2516231" cy="2284121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C0CF8DE-2B44-49C1-81E4-8ED4C21A0FEE}">
                <a16:creationId xmlns:a16="http://schemas.microsoft.com/office/drawing/2010/main" id="{5FFD6D75-B786-41FE-8B32-44173BDCDB5D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Content Placeholder 2">
            <a:extLst>
              <a:ext uri="{3CF16D94-8C11-4FFD-8BDF-9D5891D582F3}">
                <a16:creationId xmlns:a16="http://schemas.microsoft.com/office/drawing/2010/main" id="{B352C289-90C3-4980-AD49-F92C1F08BC71}"/>
              </a:ext>
            </a:extLst>
          </p:cNvPr>
          <p:cNvSpPr>
            <a:spLocks noGrp="true"/>
          </p:cNvSpPr>
          <p:nvPr>
            <p:ph idx="1"/>
          </p:nvPr>
        </p:nvSpPr>
        <p:spPr>
          <a:xfrm rot="0">
            <a:off x="762000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Content Placeholder 2">
            <a:extLst>
              <a:ext uri="{9126FE54-A838-4930-A64B-2AFF5628349A}">
                <a16:creationId xmlns:a16="http://schemas.microsoft.com/office/drawing/2010/main" id="{C4C33D5C-326F-40C2-8A2B-F5B18498D709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4752975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hidden="false" id="6" name="Slide Number Placeholder 6">
            <a:extLst>
              <a:ext uri="{5375D310-6A52-46F7-9A4F-59EF98099E54}">
                <a16:creationId xmlns:a16="http://schemas.microsoft.com/office/drawing/2010/main" id="{DDBA847D-36CB-4B91-BA62-240468EEA86A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false" id="7" name="Footer Placeholder 5">
            <a:extLst>
              <a:ext uri="{800FEF3D-5B69-4CD3-B92F-60F9E6A520A5}">
                <a16:creationId xmlns:a16="http://schemas.microsoft.com/office/drawing/2010/main" id="{978B08C9-2E16-48A3-B06C-C027721BFB10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8" name="Date Placeholder 4">
            <a:extLst>
              <a:ext uri="{A4AEB913-82DB-4CB2-B257-E4472937D5F8}">
                <a16:creationId xmlns:a16="http://schemas.microsoft.com/office/drawing/2010/main" id="{C39B7C65-1E96-4E0B-9402-5DDBE58605A0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A1A4A840-8C48-48E7-880E-2C6DF8C6E88D}">
        <p14:creationId xmlns:p14="http://schemas.microsoft.com/office/powerpoint/2010/main" val="1758796075184"/>
      </p:ext>
    </p:extLst>
  </p:cSld>
  <p:clrMapOvr>
    <a:masterClrMapping/>
  </p:clrMapOvr>
</p:sldLayout>
</file>

<file path=ppt/slideLayouts/slideLayout5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cust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AD724C3C-A64B-4184-B216-10C0CAA97FBB}">
                <a16:creationId xmlns:a16="http://schemas.microsoft.com/office/drawing/2010/main" id="{DBBA1476-72D1-448B-9790-BC7B1E74EAF5}"/>
              </a:ext>
            </a:extLst>
          </p:cNvPr>
          <p:cNvSpPr>
            <a:spLocks noGrp="true"/>
          </p:cNvSpPr>
          <p:nvPr>
            <p:ph idx="10"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>
            <a:extLst>
              <a:ext uri="{640DB550-B33D-4292-A7F5-9C2EAE1C2466}">
                <a16:creationId xmlns:a16="http://schemas.microsoft.com/office/drawing/2010/main" id="{60C7286D-235E-4130-A877-95A144D879EA}"/>
              </a:ext>
            </a:extLst>
          </p:cNvPr>
          <p:cNvSpPr>
            <a:spLocks noGrp="true"/>
          </p:cNvSpPr>
          <p:nvPr>
            <p:ph idx="11"/>
          </p:nvPr>
        </p:nvSpPr>
        <p:spPr>
          <a:xfrm rot="0">
            <a:off x="762000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4" name="Content Placeholder 2">
            <a:extLst>
              <a:ext uri="{E3749189-F16C-4808-8FF1-7E414848E8E3}">
                <a16:creationId xmlns:a16="http://schemas.microsoft.com/office/drawing/2010/main" id="{4D6099AD-34DB-4083-BFF2-188C40FF1D5D}"/>
              </a:ext>
            </a:extLst>
          </p:cNvPr>
          <p:cNvSpPr>
            <a:spLocks noGrp="true"/>
          </p:cNvSpPr>
          <p:nvPr>
            <p:ph idx="12"/>
          </p:nvPr>
        </p:nvSpPr>
        <p:spPr>
          <a:xfrm rot="0">
            <a:off x="4752975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hidden="false" id="5" name="Slide Number Placeholder 6">
            <a:extLst>
              <a:ext uri="{19B260AB-86B9-4788-9D69-259AA88F5EF0}">
                <a16:creationId xmlns:a16="http://schemas.microsoft.com/office/drawing/2010/main" id="{0B7A420C-A304-4E91-9F72-8D8CB1764FF1}"/>
              </a:ext>
            </a:extLst>
          </p:cNvPr>
          <p:cNvSpPr>
            <a:spLocks noGrp="true"/>
          </p:cNvSpPr>
          <p:nvPr>
            <p:ph idx="13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false" id="6" name="Footer Placeholder 5">
            <a:extLst>
              <a:ext uri="{45075E0F-94DE-4EFC-87DC-AC7068281A11}">
                <a16:creationId xmlns:a16="http://schemas.microsoft.com/office/drawing/2010/main" id="{8DFBE34E-D12D-4867-9DDB-D33E7C0BC323}"/>
              </a:ext>
            </a:extLst>
          </p:cNvPr>
          <p:cNvSpPr>
            <a:spLocks noGrp="true"/>
          </p:cNvSpPr>
          <p:nvPr>
            <p:ph idx="14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7" name="Date Placeholder 4">
            <a:extLst>
              <a:ext uri="{3B61453C-D5B4-47DC-98B0-45A5107E992F}">
                <a16:creationId xmlns:a16="http://schemas.microsoft.com/office/drawing/2010/main" id="{18622ACA-8CAF-4FBD-A5D3-82F1062088CC}"/>
              </a:ext>
            </a:extLst>
          </p:cNvPr>
          <p:cNvSpPr>
            <a:spLocks noGrp="true"/>
          </p:cNvSpPr>
          <p:nvPr>
            <p:ph idx="15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1C670B4B-1A0B-415A-BE2E-BE3D1FF16391}">
        <p14:creationId xmlns:p14="http://schemas.microsoft.com/office/powerpoint/2010/main" val="1758796075185"/>
      </p:ext>
    </p:extLst>
  </p:cSld>
  <p:clrMapOvr>
    <a:masterClrMapping/>
  </p:clrMapOvr>
</p:sldLayout>
</file>

<file path=ppt/slideLayouts/slideLayout6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9">
            <a:extLst>
              <a:ext uri="{43406F22-6058-4EA3-8418-C2A11B70D49B}">
                <a16:creationId xmlns:a16="http://schemas.microsoft.com/office/drawing/2010/main" id="{D2BE2EF5-B7F3-490E-B405-8A338C2BB47A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0" y="0"/>
            <a:ext cx="9142149" cy="5143500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867ACC38-F6EC-4693-903C-546FCD520012}">
                <a16:creationId xmlns:a16="http://schemas.microsoft.com/office/drawing/2010/main" id="{5180B967-4044-46EC-823C-8D4047A54423}"/>
              </a:ext>
            </a:extLst>
          </p:cNvPr>
          <p:cNvSpPr>
            <a:spLocks noGrp="true"/>
          </p:cNvSpPr>
          <p:nvPr>
            <p:ph type="body"/>
          </p:nvPr>
        </p:nvSpPr>
        <p:spPr>
          <a:xfrm rot="0">
            <a:off x="762000" y="1400175"/>
            <a:ext cx="3619500" cy="540644"/>
          </a:xfrm>
          <a:prstGeom prst="rect">
            <a:avLst/>
          </a:prstGeom>
        </p:spPr>
        <p:txBody>
          <a:bodyPr anchor="ctr" rtlCol="0">
            <a:normAutofit fontScale="100000" lnSpcReduction="0"/>
          </a:bodyPr>
          <a:lstStyle>
            <a:lvl1pPr indent="0" lvl="0" marL="0">
              <a:buNone/>
              <a:defRPr b="0" cap="none" dirty="0" i="0" lang="en-US" sz="16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b="1" dirty="0" lang="en-US" sz="2000">
                <a:latin typeface="+mn-lt"/>
              </a:defRPr>
            </a:lvl2pPr>
            <a:lvl3pPr indent="0" lvl="2" marL="914400">
              <a:buNone/>
              <a:defRPr b="1" dirty="0" lang="en-US" sz="1800">
                <a:latin typeface="+mn-lt"/>
              </a:defRPr>
            </a:lvl3pPr>
            <a:lvl4pPr indent="0" lvl="3" marL="1371600">
              <a:buNone/>
              <a:defRPr b="1" dirty="0" lang="en-US" sz="1600">
                <a:latin typeface="+mn-lt"/>
              </a:defRPr>
            </a:lvl4pPr>
            <a:lvl5pPr indent="0" lvl="4" marL="1828800">
              <a:buNone/>
              <a:defRPr b="1" dirty="0" lang="en-US" sz="1600">
                <a:latin typeface="+mn-lt"/>
              </a:defRPr>
            </a:lvl5pPr>
            <a:lvl6pPr indent="0" lvl="5" marL="2286000">
              <a:buNone/>
              <a:defRPr b="1" dirty="0" lang="en-US" sz="1600">
                <a:latin typeface="+mn-lt"/>
              </a:defRPr>
            </a:lvl6pPr>
            <a:lvl7pPr indent="0" lvl="6" marL="2743200">
              <a:buNone/>
              <a:defRPr b="1" dirty="0" lang="en-US" sz="1600">
                <a:latin typeface="+mn-lt"/>
              </a:defRPr>
            </a:lvl7pPr>
            <a:lvl8pPr indent="0" lvl="7" marL="3200400">
              <a:buNone/>
              <a:defRPr b="1" dirty="0" lang="en-US" sz="1600">
                <a:latin typeface="+mn-lt"/>
              </a:defRPr>
            </a:lvl8pPr>
            <a:lvl9pPr indent="0" lvl="8" marL="3657600">
              <a:buNone/>
              <a:defRPr b="1" dirty="0" lang="en-US" sz="1600">
                <a:latin typeface="+mn-lt"/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4" name="Text Placeholder 4">
            <a:extLst>
              <a:ext uri="{B98F70E4-612B-4434-AA7F-FC1D7E107130}">
                <a16:creationId xmlns:a16="http://schemas.microsoft.com/office/drawing/2010/main" id="{48671264-9E8E-4F89-BDCC-CFA4104B362E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4754717" y="1400175"/>
            <a:ext cx="3619500" cy="540644"/>
          </a:xfrm>
          <a:prstGeom prst="rect">
            <a:avLst/>
          </a:prstGeom>
        </p:spPr>
        <p:txBody>
          <a:bodyPr anchor="ctr" rtlCol="0">
            <a:normAutofit fontScale="100000" lnSpcReduction="0"/>
          </a:bodyPr>
          <a:lstStyle>
            <a:lvl1pPr indent="0" lvl="0" marL="0">
              <a:buNone/>
              <a:defRPr b="0" cap="none" dirty="0" i="0" lang="en-US" sz="16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b="1" dirty="0" lang="en-US" sz="2000">
                <a:latin typeface="+mn-lt"/>
              </a:defRPr>
            </a:lvl2pPr>
            <a:lvl3pPr indent="0" lvl="2" marL="914400">
              <a:buNone/>
              <a:defRPr b="1" dirty="0" lang="en-US" sz="1800">
                <a:latin typeface="+mn-lt"/>
              </a:defRPr>
            </a:lvl3pPr>
            <a:lvl4pPr indent="0" lvl="3" marL="1371600">
              <a:buNone/>
              <a:defRPr b="1" dirty="0" lang="en-US" sz="1600">
                <a:latin typeface="+mn-lt"/>
              </a:defRPr>
            </a:lvl4pPr>
            <a:lvl5pPr indent="0" lvl="4" marL="1828800">
              <a:buNone/>
              <a:defRPr b="1" dirty="0" lang="en-US" sz="1600">
                <a:latin typeface="+mn-lt"/>
              </a:defRPr>
            </a:lvl5pPr>
            <a:lvl6pPr indent="0" lvl="5" marL="2286000">
              <a:buNone/>
              <a:defRPr b="1" dirty="0" lang="en-US" sz="1600">
                <a:latin typeface="+mn-lt"/>
              </a:defRPr>
            </a:lvl6pPr>
            <a:lvl7pPr indent="0" lvl="6" marL="2743200">
              <a:buNone/>
              <a:defRPr b="1" dirty="0" lang="en-US" sz="1600">
                <a:latin typeface="+mn-lt"/>
              </a:defRPr>
            </a:lvl7pPr>
            <a:lvl8pPr indent="0" lvl="7" marL="3200400">
              <a:buNone/>
              <a:defRPr b="1" dirty="0" lang="en-US" sz="1600">
                <a:latin typeface="+mn-lt"/>
              </a:defRPr>
            </a:lvl8pPr>
            <a:lvl9pPr indent="0" lvl="8" marL="3657600">
              <a:buNone/>
              <a:defRPr b="1" dirty="0" lang="en-US" sz="1600">
                <a:latin typeface="+mn-lt"/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5" name="Content Placeholder 2">
            <a:extLst>
              <a:ext uri="{0EA9A0A7-8A6C-4E0E-8E2C-3966E02B051E}">
                <a16:creationId xmlns:a16="http://schemas.microsoft.com/office/drawing/2010/main" id="{8FA5F75E-2157-4B74-8880-0DECF9CDB66F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762000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6" name="Title 1">
            <a:extLst>
              <a:ext uri="{E11AC9A2-FB55-47D8-A173-5FB882EB4B27}">
                <a16:creationId xmlns:a16="http://schemas.microsoft.com/office/drawing/2010/main" id="{4B8980A2-1B2D-4258-BB2E-B0DEB315660E}"/>
              </a:ext>
            </a:extLst>
          </p:cNvPr>
          <p:cNvSpPr>
            <a:spLocks noGrp="true"/>
          </p:cNvSpPr>
          <p:nvPr>
            <p:ph idx="3"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7" name="Content Placeholder 2">
            <a:extLst>
              <a:ext uri="{2BF331FE-8159-4AEE-8C5D-33DE102E0E9A}">
                <a16:creationId xmlns:a16="http://schemas.microsoft.com/office/drawing/2010/main" id="{A12E2A98-8A1C-4305-8CD1-6F486432C906}"/>
              </a:ext>
            </a:extLst>
          </p:cNvPr>
          <p:cNvSpPr>
            <a:spLocks noGrp="true"/>
          </p:cNvSpPr>
          <p:nvPr>
            <p:ph idx="4"/>
          </p:nvPr>
        </p:nvSpPr>
        <p:spPr>
          <a:xfrm rot="0">
            <a:off x="4751443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hidden="false" id="8" name="Date Placeholder 4">
            <a:extLst>
              <a:ext uri="{89E80E19-47A1-43DB-83A2-964C39FFAC66}">
                <a16:creationId xmlns:a16="http://schemas.microsoft.com/office/drawing/2010/main" id="{84446AA0-3B6D-4C24-9757-0F5971F0ECCE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  <p:sp>
        <p:nvSpPr>
          <p:cNvPr hidden="false" id="9" name="Footer Placeholder 5">
            <a:extLst>
              <a:ext uri="{E799DC1F-CF40-4A00-BA78-B2D03898C8EB}">
                <a16:creationId xmlns:a16="http://schemas.microsoft.com/office/drawing/2010/main" id="{B34F9BF6-72EA-4563-89E3-73CB2CC6A60A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10" name="Slide Number Placeholder 6">
            <a:extLst>
              <a:ext uri="{A8A6C4ED-8758-4C1A-8B89-56A2FDF3A54F}">
                <a16:creationId xmlns:a16="http://schemas.microsoft.com/office/drawing/2010/main" id="{67E0B37D-7ECD-4707-8AC9-8A5ACC8B96BA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</p:spTree>
    <p:extLst>
      <p:ext uri="{9D8D21DD-ACC5-4343-B1D2-BEDD6F023E7A}">
        <p14:creationId xmlns:p14="http://schemas.microsoft.com/office/powerpoint/2010/main" val="1758796075186"/>
      </p:ext>
    </p:extLst>
  </p:cSld>
  <p:clrMapOvr>
    <a:masterClrMapping/>
  </p:clrMapOvr>
</p:sldLayout>
</file>

<file path=ppt/slideLayouts/slideLayout7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B2578574-BEE6-4375-81D7-4900DBADA3FB}">
                <a16:creationId xmlns:a16="http://schemas.microsoft.com/office/drawing/2010/main" id="{FBA17622-0903-48D8-9367-4CDBFB9E5CB3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>
            <a:off x="0" y="0"/>
            <a:ext cx="9142149" cy="5143500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3831340-7F04-4B54-9A06-F24D44B4B2F9}">
                <a16:creationId xmlns:a16="http://schemas.microsoft.com/office/drawing/2010/main" id="{53B9AEEA-7D97-4691-9013-DF14088710F4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1914525"/>
            <a:ext cx="7620000" cy="857250"/>
          </a:xfrm>
        </p:spPr>
        <p:txBody>
          <a:bodyPr anchor="ctr" rtlCol="0"/>
          <a:lstStyle>
            <a:lvl1pPr algn="ctr" lvl="0">
              <a:defRPr dirty="0" lang="en-US" sz="36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hidden="false" id="4" name="Slide Number Placeholder 3">
            <a:extLst>
              <a:ext uri="{CD115894-EFA2-4177-9B9A-7E9D9E1BA660}">
                <a16:creationId xmlns:a16="http://schemas.microsoft.com/office/drawing/2010/main" id="{78373196-6188-4D8A-B52D-AC6D9AF0888C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false" id="5" name="Footer Placeholder 2">
            <a:extLst>
              <a:ext uri="{916190D7-64FE-4A14-8E6C-E512417645BC}">
                <a16:creationId xmlns:a16="http://schemas.microsoft.com/office/drawing/2010/main" id="{31C1E44B-1AAE-44DA-9E7C-76F72D645916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6" name="Date Placeholder 1">
            <a:extLst>
              <a:ext uri="{F7CC2659-0909-4D32-8919-3493DDBCEA8E}">
                <a16:creationId xmlns:a16="http://schemas.microsoft.com/office/drawing/2010/main" id="{E552A30C-6ECA-4B66-AAC2-3130C821E78D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9EB008C5-53BF-4D50-8242-65882EF0F4B5}">
        <p14:creationId xmlns:p14="http://schemas.microsoft.com/office/powerpoint/2010/main" val="1758796075186"/>
      </p:ext>
    </p:extLst>
  </p:cSld>
  <p:clrMapOvr>
    <a:masterClrMapping/>
  </p:clrMapOvr>
</p:sldLayout>
</file>

<file path=ppt/slideLayouts/slideLayout8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Slide Number Placeholder 3">
            <a:extLst>
              <a:ext uri="{483EFC08-0A20-409E-AEA8-7007DA1CA850}">
                <a16:creationId xmlns:a16="http://schemas.microsoft.com/office/drawing/2010/main" id="{7576CA78-E6A2-4705-B3FB-5D0B885CD119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false" id="3" name="Footer Placeholder 2">
            <a:extLst>
              <a:ext uri="{05B768A3-607E-4BBC-9B81-1B99FAFED0A6}">
                <a16:creationId xmlns:a16="http://schemas.microsoft.com/office/drawing/2010/main" id="{70711F63-215E-4EFC-83E7-A9D380298FF3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4" name="Date Placeholder 1">
            <a:extLst>
              <a:ext uri="{5F6A0058-928B-4FE9-B4D4-F04C753529AF}">
                <a16:creationId xmlns:a16="http://schemas.microsoft.com/office/drawing/2010/main" id="{D834A1C1-E392-4D91-987F-8580284DC4C8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  <p:pic>
        <p:nvPicPr>
          <p:cNvPr id="5" name="Image 6">
            <a:extLst>
              <a:ext uri="{E2E51A9F-1431-473B-BA5C-35E23A66D557}">
                <a16:creationId xmlns:a16="http://schemas.microsoft.com/office/drawing/2010/main" id="{AF2042D5-C274-4580-B6B9-B0A09CCB4C2A}"/>
              </a:ext>
            </a:extLst>
          </p:cNvPr>
          <p:cNvPicPr>
            <a:picLocks noChangeAspect="true"/>
          </p:cNvPicPr>
          <p:nvPr userDrawn="1"/>
        </p:nvPicPr>
        <p:blipFill>
          <a:blip r:embed="rId2"/>
          <a:srcRect b="7320" l="65200" r="2190" t="75250"/>
          <a:stretch>
            <a:fillRect/>
          </a:stretch>
        </p:blipFill>
        <p:spPr>
          <a:xfrm flipH="true" flipV="false" rot="0">
            <a:off x="0" y="4248150"/>
            <a:ext cx="2980764" cy="896470"/>
          </a:xfrm>
          <a:prstGeom prst="rect">
            <a:avLst/>
          </a:prstGeom>
          <a:noFill/>
        </p:spPr>
      </p:pic>
    </p:spTree>
    <p:extLst>
      <p:ext uri="{F5428A37-8D6D-4CF4-9052-01921BF48B06}">
        <p14:creationId xmlns:p14="http://schemas.microsoft.com/office/powerpoint/2010/main" val="1758796075187"/>
      </p:ext>
    </p:extLst>
  </p:cSld>
  <p:clrMapOvr>
    <a:masterClrMapping/>
  </p:clrMapOvr>
</p:sldLayout>
</file>

<file path=ppt/slideLayouts/slideLayout9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>
            <a:extLst>
              <a:ext uri="{A45C8893-4735-4644-A3EF-F8E9D185F42B}">
                <a16:creationId xmlns:a16="http://schemas.microsoft.com/office/drawing/2010/main" id="{E1C571DC-C6F0-4B7C-9ACA-8F5DAB2045A9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>
            <a:off x="0" y="0"/>
            <a:ext cx="9142149" cy="5143500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A484124F-3448-4C6D-A959-9493844DFA19}">
                <a16:creationId xmlns:a16="http://schemas.microsoft.com/office/drawing/2010/main" id="{6E514A3F-E037-4977-BD37-59E000288D4D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Text Placeholder 3">
            <a:extLst>
              <a:ext uri="{AD03FD90-7DB0-4014-837D-4E9E906BA25B}">
                <a16:creationId xmlns:a16="http://schemas.microsoft.com/office/drawing/2010/main" id="{336368CB-DB33-43E1-BE01-96F65876A8E0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55900"/>
            <a:ext cx="2822399" cy="2984400"/>
          </a:xfrm>
        </p:spPr>
        <p:txBody>
          <a:bodyPr anchor="t" bIns="45720" lIns="91440" rIns="91440" rtlCol="0" tIns="9360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lang="en-US">
                <a:latin typeface="+mn-lt"/>
              </a:defRPr>
            </a:lvl1pPr>
          </a:lstStyle>
          <a:p>
            <a:pPr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5" name="Content Placeholder 2">
            <a:extLst>
              <a:ext uri="{BC6B812E-884B-4522-9654-9F2E0A4BCFC4}">
                <a16:creationId xmlns:a16="http://schemas.microsoft.com/office/drawing/2010/main" id="{F6A8DF1D-ED28-4DF3-8F39-82DE89EA1BCE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3776758" y="1447800"/>
            <a:ext cx="4605242" cy="300037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hidden="false" id="6" name="Slide Number Placeholder 3">
            <a:extLst>
              <a:ext uri="{88B6603E-778C-410E-9DDA-5A4C47765AC0}">
                <a16:creationId xmlns:a16="http://schemas.microsoft.com/office/drawing/2010/main" id="{83FE0E6D-EB8A-4B1A-8780-B741A1464D33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false" id="7" name="Footer Placeholder 2">
            <a:extLst>
              <a:ext uri="{86E56EF0-92A3-47F9-91C2-46C549F06D4C}">
                <a16:creationId xmlns:a16="http://schemas.microsoft.com/office/drawing/2010/main" id="{9364FE46-1917-4685-941F-854127D2B472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8" name="Date Placeholder 1">
            <a:extLst>
              <a:ext uri="{43EC6BA5-B2B9-486B-82B7-6855EA8991D1}">
                <a16:creationId xmlns:a16="http://schemas.microsoft.com/office/drawing/2010/main" id="{2112368C-44FA-432A-84A3-B0A4FF450A76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FD3A6A59-3DC1-4D2B-82DE-7C8C77F8EE6A}">
        <p14:creationId xmlns:p14="http://schemas.microsoft.com/office/powerpoint/2010/main" val="1758796075188"/>
      </p:ext>
    </p:extLst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slideLayouts/slideLayout12.xml" Type="http://schemas.openxmlformats.org/officeDocument/2006/relationships/slideLayout"/><Relationship Id="rId13" Target="../theme/theme1.xml" Type="http://schemas.openxmlformats.org/officeDocument/2006/relationships/theme"/></Relationships>
</file>

<file path=ppt/slideMasters/slideMaster1.xml><?xml version="1.0" encoding="utf-8"?>
<p:sldMaste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Master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784CE1E9-D312-4318-88BE-9478ACBA6B96}">
                <a16:creationId xmlns:a16="http://schemas.microsoft.com/office/drawing/2010/main" id="{CF01B62E-CC6E-4E10-9541-881367A702BF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349045"/>
            <a:ext cx="7620000" cy="857250"/>
          </a:xfrm>
          <a:prstGeom prst="rect">
            <a:avLst/>
          </a:prstGeom>
        </p:spPr>
        <p:txBody>
          <a:bodyPr anchor="b" bIns="45720" lIns="91440" rIns="91440" rtlCol="0" tIns="45720">
            <a:noAutofit/>
          </a:bodyPr>
          <a:lstStyle/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Text Placeholder 2">
            <a:extLst>
              <a:ext uri="{8BD264ED-97D3-4174-B25C-DC33D640545C}">
                <a16:creationId xmlns:a16="http://schemas.microsoft.com/office/drawing/2010/main" id="{1D1C0D20-7B83-4D6A-BCE2-0F8940B91804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28750"/>
            <a:ext cx="7620000" cy="3048000"/>
          </a:xfrm>
          <a:prstGeom prst="rect">
            <a:avLst/>
          </a:prstGeom>
        </p:spPr>
        <p:txBody>
          <a:bodyPr bIns="45720" lIns="91440" rIns="91440" rtlCol="0" tIns="93600">
            <a:normAutofit fontScale="100000" lnSpcReduction="0"/>
          </a:bodyPr>
          <a:lstStyle/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hidden="false" id="4" name="Slide Number Placeholder 5">
            <a:extLst>
              <a:ext uri="{7AD2C715-E559-49D0-BAD7-11EB3D94605E}">
                <a16:creationId xmlns:a16="http://schemas.microsoft.com/office/drawing/2010/main" id="{3EB4A33C-4B2E-4E0A-B880-3972107BA6B8}"/>
              </a:ext>
            </a:extLst>
          </p:cNvPr>
          <p:cNvSpPr>
            <a:spLocks noGrp="true"/>
          </p:cNvSpPr>
          <p:nvPr>
            <p:ph idx="4" sz="quarter" type="sldNum"/>
          </p:nvPr>
        </p:nvSpPr>
        <p:spPr>
          <a:xfrm rot="0">
            <a:off x="7767815" y="4695033"/>
            <a:ext cx="613018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r" lvl="0">
              <a:defRPr b="0" dirty="0" i="0" lang="en-US" sz="900">
                <a:solidFill>
                  <a:schemeClr val="tx1"/>
                </a:solidFill>
                <a:latin typeface="+mn-lt"/>
              </a:defRPr>
            </a:lvl1pPr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false" id="5" name="Footer Placeholder 4">
            <a:extLst>
              <a:ext uri="{85FE47CF-446A-496C-B720-FD32EDFB248E}">
                <a16:creationId xmlns:a16="http://schemas.microsoft.com/office/drawing/2010/main" id="{40FAFB6F-9BCF-4776-A7CA-5366375C7A3D}"/>
              </a:ext>
            </a:extLst>
          </p:cNvPr>
          <p:cNvSpPr>
            <a:spLocks noGrp="true"/>
          </p:cNvSpPr>
          <p:nvPr>
            <p:ph idx="3" sz="quarter" type="ftr"/>
          </p:nvPr>
        </p:nvSpPr>
        <p:spPr>
          <a:xfrm rot="0">
            <a:off x="2495550" y="4686300"/>
            <a:ext cx="5181600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ctr" lvl="0">
              <a:defRPr b="0" dirty="0" i="0" lang="en-US" sz="600">
                <a:solidFill>
                  <a:schemeClr val="tx1"/>
                </a:solidFill>
                <a:latin typeface="+mn-lt"/>
              </a:defRPr>
            </a:lvl1pPr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6" name="Date Placeholder 3">
            <a:extLst>
              <a:ext uri="{59C1E604-E824-4FF6-B0AA-03E60896FC73}">
                <a16:creationId xmlns:a16="http://schemas.microsoft.com/office/drawing/2010/main" id="{916F5B89-B32E-4C47-8EBB-6F87E54CCC04}"/>
              </a:ext>
            </a:extLst>
          </p:cNvPr>
          <p:cNvSpPr>
            <a:spLocks noGrp="true"/>
          </p:cNvSpPr>
          <p:nvPr>
            <p:ph idx="2" sz="half" type="dt"/>
          </p:nvPr>
        </p:nvSpPr>
        <p:spPr>
          <a:xfrm rot="0">
            <a:off x="762000" y="4695033"/>
            <a:ext cx="1639570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l" lvl="0">
              <a:defRPr b="0" dirty="0" i="0" lang="en-US" sz="900">
                <a:solidFill>
                  <a:schemeClr val="tx1"/>
                </a:solidFill>
                <a:latin typeface="+mn-lt"/>
              </a:defRPr>
            </a:lvl1pPr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</p:cSld>
  <p:clrMap accent1="accent1" accent2="accent2" accent3="accent3" accent4="accent4" accent5="accent5" accent6="accent6" bg1="dk1" bg2="dk2" folHlink="folHlink" hlink="hlink" tx1="lt1" tx2="lt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sldNum="0"/>
  <p:txStyles>
    <p:titleStyle>
      <a:lvl1pPr algn="l" lvl="0" rtl="false">
        <a:lnSpc>
          <a:spcPct val="100000"/>
        </a:lnSpc>
        <a:spcBef>
          <a:spcPct val="0"/>
        </a:spcBef>
        <a:buNone/>
        <a:defRPr b="1" dirty="0" i="0" lang="en-US" sz="3200">
          <a:solidFill>
            <a:schemeClr val="tx1"/>
          </a:solidFill>
          <a:latin typeface="+mj-lt"/>
        </a:defRPr>
      </a:lvl1pPr>
    </p:titleStyle>
    <p:bodyStyle>
      <a:lvl1pPr algn="l" indent="-342900" lvl="0" marL="342900" rtl="false">
        <a:spcBef>
          <a:spcPts val="1200"/>
        </a:spcBef>
        <a:buChar char="•"/>
        <a:buClr>
          <a:schemeClr val="accent1"/>
        </a:buClr>
        <a:buFont typeface="Arial"/>
        <a:defRPr b="0" dirty="0" i="0" lang="en-US" sz="1400">
          <a:solidFill>
            <a:schemeClr val="tx1"/>
          </a:solidFill>
          <a:latin typeface="+mn-lt"/>
        </a:defRPr>
      </a:lvl1pPr>
      <a:lvl2pPr algn="l" indent="-285750" lvl="1" marL="742950" rtl="false">
        <a:spcBef>
          <a:spcPts val="300"/>
        </a:spcBef>
        <a:buChar char="•"/>
        <a:buClr>
          <a:schemeClr val="accent1"/>
        </a:buClr>
        <a:buFont typeface="Arial"/>
        <a:defRPr b="0" dirty="0" i="0" lang="en-US" sz="1200">
          <a:solidFill>
            <a:schemeClr val="tx1">
              <a:lumMod val="95000"/>
            </a:schemeClr>
          </a:solidFill>
          <a:latin typeface="+mn-lt"/>
        </a:defRPr>
      </a:lvl2pPr>
      <a:lvl3pPr algn="l" indent="-228600" lvl="2" marL="1143000" rtl="false">
        <a:spcBef>
          <a:spcPts val="300"/>
        </a:spcBef>
        <a:buChar char="•"/>
        <a:buClr>
          <a:schemeClr val="accent1"/>
        </a:buClr>
        <a:buFont typeface="Arial"/>
        <a:defRPr b="0" dirty="0" i="0" lang="en-US" sz="1200">
          <a:solidFill>
            <a:schemeClr val="tx1">
              <a:lumMod val="85000"/>
            </a:schemeClr>
          </a:solidFill>
          <a:latin typeface="+mn-lt"/>
        </a:defRPr>
      </a:lvl3pPr>
      <a:lvl4pPr algn="l" indent="-228600" lvl="3" marL="1600200" rtl="false">
        <a:spcBef>
          <a:spcPts val="300"/>
        </a:spcBef>
        <a:buChar char="•"/>
        <a:buClr>
          <a:schemeClr val="accent1"/>
        </a:buClr>
        <a:buFont typeface="Arial"/>
        <a:defRPr b="0" dirty="0" i="0" lang="en-US" sz="1000">
          <a:solidFill>
            <a:schemeClr val="tx1">
              <a:lumMod val="75000"/>
            </a:schemeClr>
          </a:solidFill>
          <a:latin typeface="+mn-lt"/>
        </a:defRPr>
      </a:lvl4pPr>
      <a:lvl5pPr algn="l" indent="-228600" lvl="4" marL="2057400" rtl="false">
        <a:spcBef>
          <a:spcPts val="300"/>
        </a:spcBef>
        <a:buChar char="•"/>
        <a:buClr>
          <a:schemeClr val="accent1"/>
        </a:buClr>
        <a:buFont typeface="Arial"/>
        <a:defRPr b="0" dirty="0" i="0" lang="en-US" sz="1000">
          <a:solidFill>
            <a:schemeClr val="tx1">
              <a:lumMod val="65000"/>
            </a:schemeClr>
          </a:solidFill>
          <a:latin typeface="+mn-lt"/>
        </a:defRPr>
      </a:lvl5pPr>
      <a:lvl6pPr algn="l" indent="-228600" lvl="5" marL="2514600" rtl="false">
        <a:spcBef>
          <a:spcPct val="20000"/>
        </a:spcBef>
        <a:buChar char="-"/>
        <a:buClr>
          <a:schemeClr val="accent1"/>
        </a:buClr>
        <a:buFont typeface="Arial"/>
        <a:defRPr b="0" dirty="0" i="0" lang="en-US" sz="1000">
          <a:solidFill>
            <a:schemeClr val="tx1">
              <a:lumMod val="65000"/>
            </a:schemeClr>
          </a:solidFill>
          <a:latin typeface="+mn-lt"/>
        </a:defRPr>
      </a:lvl6pPr>
      <a:lvl7pPr algn="l" indent="-228600" lvl="6" marL="2971800" rtl="false">
        <a:spcBef>
          <a:spcPct val="20000"/>
        </a:spcBef>
        <a:buChar char="-"/>
        <a:buClr>
          <a:schemeClr val="accent1"/>
        </a:buClr>
        <a:buFont typeface="Arial"/>
        <a:defRPr b="0" dirty="0" i="0" lang="en-US" sz="1000">
          <a:solidFill>
            <a:schemeClr val="tx1">
              <a:lumMod val="65000"/>
            </a:schemeClr>
          </a:solidFill>
          <a:latin typeface="+mn-lt"/>
        </a:defRPr>
      </a:lvl7pPr>
      <a:lvl8pPr algn="l" indent="-228600" lvl="7" marL="3429000" rtl="false">
        <a:spcBef>
          <a:spcPct val="20000"/>
        </a:spcBef>
        <a:buChar char="-"/>
        <a:buClr>
          <a:schemeClr val="accent1"/>
        </a:buClr>
        <a:buFont typeface="Arial"/>
        <a:defRPr b="0" dirty="0" i="0" lang="en-US" sz="1000">
          <a:solidFill>
            <a:schemeClr val="tx1">
              <a:lumMod val="65000"/>
            </a:schemeClr>
          </a:solidFill>
          <a:latin typeface="+mn-lt"/>
        </a:defRPr>
      </a:lvl8pPr>
      <a:lvl9pPr algn="l" indent="-228600" lvl="8" marL="3886200" rtl="false">
        <a:spcBef>
          <a:spcPct val="20000"/>
        </a:spcBef>
        <a:buChar char="-"/>
        <a:buClr>
          <a:schemeClr val="accent1"/>
        </a:buClr>
        <a:buFont typeface="Arial"/>
        <a:defRPr b="0" dirty="0" i="0" lang="en-US" sz="1000">
          <a:solidFill>
            <a:schemeClr val="tx1">
              <a:lumMod val="65000"/>
            </a:schemeClr>
          </a:solidFill>
          <a:latin typeface="+mn-lt"/>
        </a:defRPr>
      </a:lvl9pPr>
    </p:bodyStyle>
    <p:otherStyle>
      <a:lvl1pPr algn="l" lvl="0" marL="0" rtl="false">
        <a:defRPr dirty="0" lang="en-US" sz="1800">
          <a:solidFill>
            <a:schemeClr val="tx1"/>
          </a:solidFill>
          <a:latin typeface="+mn-lt"/>
        </a:defRPr>
      </a:lvl1pPr>
      <a:lvl2pPr algn="l" lvl="1" marL="457200" rtl="false">
        <a:defRPr dirty="0" lang="en-US" sz="1800">
          <a:solidFill>
            <a:schemeClr val="tx1"/>
          </a:solidFill>
          <a:latin typeface="+mn-lt"/>
        </a:defRPr>
      </a:lvl2pPr>
      <a:lvl3pPr algn="l" lvl="2" marL="914400" rtl="false">
        <a:defRPr dirty="0" lang="en-US" sz="1800">
          <a:solidFill>
            <a:schemeClr val="tx1"/>
          </a:solidFill>
          <a:latin typeface="+mn-lt"/>
        </a:defRPr>
      </a:lvl3pPr>
      <a:lvl4pPr algn="l" lvl="3" marL="1371600" rtl="false">
        <a:defRPr dirty="0" lang="en-US" sz="1800">
          <a:solidFill>
            <a:schemeClr val="tx1"/>
          </a:solidFill>
          <a:latin typeface="+mn-lt"/>
        </a:defRPr>
      </a:lvl4pPr>
      <a:lvl5pPr algn="l" lvl="4" marL="1828800" rtl="false">
        <a:defRPr dirty="0" lang="en-US" sz="1800">
          <a:solidFill>
            <a:schemeClr val="tx1"/>
          </a:solidFill>
          <a:latin typeface="+mn-lt"/>
        </a:defRPr>
      </a:lvl5pPr>
      <a:lvl6pPr algn="l" lvl="5" marL="2286000" rtl="false">
        <a:defRPr dirty="0" lang="en-US" sz="1800">
          <a:solidFill>
            <a:schemeClr val="tx1"/>
          </a:solidFill>
          <a:latin typeface="+mn-lt"/>
        </a:defRPr>
      </a:lvl6pPr>
      <a:lvl7pPr algn="l" lvl="6" marL="2743200" rtl="false">
        <a:defRPr dirty="0" lang="en-US" sz="1800">
          <a:solidFill>
            <a:schemeClr val="tx1"/>
          </a:solidFill>
          <a:latin typeface="+mn-lt"/>
        </a:defRPr>
      </a:lvl7pPr>
      <a:lvl8pPr algn="l" lvl="7" marL="3200400" rtl="false">
        <a:defRPr dirty="0" lang="en-US" sz="1800">
          <a:solidFill>
            <a:schemeClr val="tx1"/>
          </a:solidFill>
          <a:latin typeface="+mn-lt"/>
        </a:defRPr>
      </a:lvl8pPr>
      <a:lvl9pPr algn="l" lvl="8" marL="3657600" rtl="false">
        <a:defRPr dirty="0" lang="en-US" sz="180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2" Target="../media/image12.pn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10.xml.rels><?xml version="1.0" encoding="UTF-8" standalone="no"?><Relationships xmlns="http://schemas.openxmlformats.org/package/2006/relationships"><Relationship Id="rId2" Target="../media/image15.png" Type="http://schemas.openxmlformats.org/officeDocument/2006/relationships/image"/><Relationship Id="rId3" Target="../media/image12.png" Type="http://schemas.openxmlformats.org/officeDocument/2006/relationships/image"/><Relationship Id="rId1" Target="../slideLayouts/slideLayout8.xml" Type="http://schemas.openxmlformats.org/officeDocument/2006/relationships/slideLayout"/></Relationships>
</file>

<file path=ppt/slides/_rels/slide11.xml.rels><?xml version="1.0" encoding="UTF-8" standalone="no"?><Relationships xmlns="http://schemas.openxmlformats.org/package/2006/relationships"><Relationship Id="rId2" Target="../media/image12.pn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Relationship Id="rId6" Target="../media/image30.png" Type="http://schemas.openxmlformats.org/officeDocument/2006/relationships/image"/><Relationship Id="rId1" Target="../slideLayouts/slideLayout3.xml" Type="http://schemas.openxmlformats.org/officeDocument/2006/relationships/slideLayout"/></Relationships>
</file>

<file path=ppt/slides/_rels/slide12.xml.rels><?xml version="1.0" encoding="UTF-8" standalone="no"?><Relationships xmlns="http://schemas.openxmlformats.org/package/2006/relationships"><Relationship Id="rId2" Target="../media/image12.png" Type="http://schemas.openxmlformats.org/officeDocument/2006/relationships/image"/><Relationship Id="rId3" Target="../media/image4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.xml.rels><?xml version="1.0" encoding="UTF-8" standalone="no"?><Relationships xmlns="http://schemas.openxmlformats.org/package/2006/relationships"><Relationship Id="rId2" Target="../media/image16.png" Type="http://schemas.openxmlformats.org/officeDocument/2006/relationships/image"/><Relationship Id="rId3" Target="../media/image12.png" Type="http://schemas.openxmlformats.org/officeDocument/2006/relationships/image"/><Relationship Id="rId1" Target="../slideLayouts/slideLayout8.xml" Type="http://schemas.openxmlformats.org/officeDocument/2006/relationships/slideLayout"/></Relationships>
</file>

<file path=ppt/slides/_rels/slide14.xml.rels><?xml version="1.0" encoding="UTF-8" standalone="no"?><Relationships xmlns="http://schemas.openxmlformats.org/package/2006/relationships"><Relationship Id="rId2" Target="../media/image17.png" Type="http://schemas.openxmlformats.org/officeDocument/2006/relationships/image"/><Relationship Id="rId3" Target="../media/image12.png" Type="http://schemas.openxmlformats.org/officeDocument/2006/relationships/image"/><Relationship Id="rId4" Target="../media/image31.pn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5.xml.rels><?xml version="1.0" encoding="UTF-8" standalone="no"?><Relationships xmlns="http://schemas.openxmlformats.org/package/2006/relationships"><Relationship Id="rId2" Target="../media/image18.png" Type="http://schemas.openxmlformats.org/officeDocument/2006/relationships/image"/><Relationship Id="rId3" Target="../media/image12.pn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6.xml.rels><?xml version="1.0" encoding="UTF-8" standalone="no"?><Relationships xmlns="http://schemas.openxmlformats.org/package/2006/relationships"><Relationship Id="rId2" Target="../media/image12.pn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Relationship Id="rId6" Target="../media/image37.png" Type="http://schemas.openxmlformats.org/officeDocument/2006/relationships/image"/><Relationship Id="rId7" Target="../media/image38.png" Type="http://schemas.openxmlformats.org/officeDocument/2006/relationships/image"/><Relationship Id="rId1" Target="../slideLayouts/slideLayout3.xml" Type="http://schemas.openxmlformats.org/officeDocument/2006/relationships/slideLayout"/></Relationships>
</file>

<file path=ppt/slides/_rels/slide17.xml.rels><?xml version="1.0" encoding="UTF-8" standalone="no"?><Relationships xmlns="http://schemas.openxmlformats.org/package/2006/relationships"><Relationship Id="rId2" Target="https://www.manageengine.com/products/ad-manager/download.html" TargetMode="External" Type="http://schemas.openxmlformats.org/officeDocument/2006/relationships/hyperlink"/><Relationship Id="rId3" Target="https://www.manageengine.com/products/ad-manager/download.html" TargetMode="External" Type="http://schemas.openxmlformats.org/officeDocument/2006/relationships/hyperlink"/><Relationship Id="rId4" Target="../media/image12.pn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2" Target="../media/image12.png" Type="http://schemas.openxmlformats.org/officeDocument/2006/relationships/image"/><Relationship Id="rId3" Target="../media/image4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.xml.rels><?xml version="1.0" encoding="UTF-8" standalone="no"?><Relationships xmlns="http://schemas.openxmlformats.org/package/2006/relationships"><Relationship Id="rId2" Target="../media/image12.png" Type="http://schemas.openxmlformats.org/officeDocument/2006/relationships/image"/><Relationship Id="rId3" Target="../media/image19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1" Target="../slideLayouts/slideLayout3.xml" Type="http://schemas.openxmlformats.org/officeDocument/2006/relationships/slideLayout"/></Relationships>
</file>

<file path=ppt/slides/_rels/slide4.xml.rels><?xml version="1.0" encoding="UTF-8" standalone="no"?><Relationships xmlns="http://schemas.openxmlformats.org/package/2006/relationships"><Relationship Id="rId2" Target="../media/image13.png" Type="http://schemas.openxmlformats.org/officeDocument/2006/relationships/image"/><Relationship Id="rId1" Target="../slideLayouts/slideLayout4.xml" Type="http://schemas.openxmlformats.org/officeDocument/2006/relationships/slideLayout"/></Relationships>
</file>

<file path=ppt/slides/_rels/slide5.xml.rels><?xml version="1.0" encoding="UTF-8" standalone="no"?><Relationships xmlns="http://schemas.openxmlformats.org/package/2006/relationships"><Relationship Id="rId2" Target="../media/image12.pn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Relationship Id="rId1" Target="../slideLayouts/slideLayout3.xml" Type="http://schemas.openxmlformats.org/officeDocument/2006/relationships/slideLayout"/></Relationships>
</file>

<file path=ppt/slides/_rels/slide6.xml.rels><?xml version="1.0" encoding="UTF-8" standalone="no"?><Relationships xmlns="http://schemas.openxmlformats.org/package/2006/relationships"><Relationship Id="rId2" Target="../media/image39.jpg" Type="http://schemas.openxmlformats.org/officeDocument/2006/relationships/image"/><Relationship Id="rId3" Target="../media/image40.jpg" Type="http://schemas.openxmlformats.org/officeDocument/2006/relationships/image"/><Relationship Id="rId4" Target="../media/image41.jpg" Type="http://schemas.openxmlformats.org/officeDocument/2006/relationships/image"/><Relationship Id="rId1" Target="../slideLayouts/slideLayout4.xml" Type="http://schemas.openxmlformats.org/officeDocument/2006/relationships/slideLayout"/></Relationships>
</file>

<file path=ppt/slides/_rels/slide7.xml.rels><?xml version="1.0" encoding="UTF-8" standalone="no"?><Relationships xmlns="http://schemas.openxmlformats.org/package/2006/relationships"><Relationship Id="rId2" Target="../media/image14.png" Type="http://schemas.openxmlformats.org/officeDocument/2006/relationships/image"/><Relationship Id="rId3" Target="../media/image12.png" Type="http://schemas.openxmlformats.org/officeDocument/2006/relationships/image"/><Relationship Id="rId1" Target="../slideLayouts/slideLayout8.xml" Type="http://schemas.openxmlformats.org/officeDocument/2006/relationships/slideLayout"/></Relationships>
</file>

<file path=ppt/slides/_rels/slide8.xml.rels><?xml version="1.0" encoding="UTF-8" standalone="no"?><Relationships xmlns="http://schemas.openxmlformats.org/package/2006/relationships"><Relationship Id="rId2" Target="../media/image42.jpeg" Type="http://schemas.openxmlformats.org/officeDocument/2006/relationships/image"/><Relationship Id="rId3" Target="../media/image43.jpg" Type="http://schemas.openxmlformats.org/officeDocument/2006/relationships/image"/><Relationship Id="rId4" Target="../media/image44.jpg" Type="http://schemas.openxmlformats.org/officeDocument/2006/relationships/image"/><Relationship Id="rId1" Target="../slideLayouts/slideLayout4.xml" Type="http://schemas.openxmlformats.org/officeDocument/2006/relationships/slideLayout"/></Relationships>
</file>

<file path=ppt/slides/_rels/slide9.xml.rels><?xml version="1.0" encoding="UTF-8" standalone="no"?><Relationships xmlns="http://schemas.openxmlformats.org/package/2006/relationships"><Relationship Id="rId2" Target="../media/image12.png" Type="http://schemas.openxmlformats.org/officeDocument/2006/relationships/image"/><Relationship Id="rId3" Target="../media/image47.png" Type="http://schemas.openxmlformats.org/officeDocument/2006/relationships/image"/><Relationship Id="rId1" Target="../slideLayouts/slideLayout6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99B41F43-32B9-42AB-B90D-4AAF760FA6CA}">
                <a16:creationId xmlns:a16="http://schemas.microsoft.com/office/drawing/2010/main" id="{18888FD2-8AF9-45E5-B232-E91D746E6721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1514475" y="1923411"/>
            <a:ext cx="6112402" cy="1487319"/>
          </a:xfrm>
        </p:spPr>
        <p:txBody>
          <a:bodyPr rtlCol="0"/>
          <a:lstStyle/>
          <a:p>
            <a:pPr>
              <a:lnSpc>
                <a:spcPct val="90000"/>
              </a:lnSpc>
            </a:pPr>
            <a:r>
              <a:rPr b="1" dirty="0" lang="en-US" sz="6000">
                <a:solidFill>
                  <a:srgbClr val="ff7a7d"/>
                </a:solidFill>
                <a:latin typeface="Zoho Puvi"/>
              </a:rPr>
              <a:t>Risk</a:t>
            </a:r>
            <a:r>
              <a:rPr b="1" dirty="0" lang="en-US" sz="6000">
                <a:solidFill>
                  <a:srgbClr val="ff7a7d"/>
                </a:solidFill>
                <a:latin typeface="Zoho Puvi"/>
              </a:rPr>
              <a:t> exposure</a:t>
            </a:r>
            <a:br>
              <a:rPr b="1" dirty="0" lang="en-US" sz="6000">
                <a:latin typeface="Zoho Puvi"/>
              </a:rPr>
            </a:br>
            <a:r>
              <a:rPr b="1" dirty="0" lang="en-US" sz="6000">
                <a:solidFill>
                  <a:schemeClr val="tx1"/>
                </a:solidFill>
                <a:latin typeface="Zoho Puvi"/>
              </a:rPr>
              <a:t>managemen</a:t>
            </a:r>
            <a:r>
              <a:rPr b="1" dirty="0" lang="en-US" sz="6000">
                <a:solidFill>
                  <a:schemeClr val="tx1"/>
                </a:solidFill>
                <a:latin typeface="Zoho Puvi"/>
              </a:rPr>
              <a:t>t</a:t>
            </a:r>
            <a:endParaRPr b="1" dirty="0" lang="en-US" sz="6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3" name="Subtitle 2">
            <a:extLst>
              <a:ext uri="{7CF4D5FF-64FC-4F88-89FC-10ECF3967DCD}">
                <a16:creationId xmlns:a16="http://schemas.microsoft.com/office/drawing/2010/main" id="{6F77F9A6-88BF-4368-BF57-B191ACBB0BAB}"/>
              </a:ext>
            </a:extLst>
          </p:cNvPr>
          <p:cNvSpPr>
            <a:spLocks noGrp="true"/>
          </p:cNvSpPr>
          <p:nvPr>
            <p:ph idx="1" type="subTitle"/>
          </p:nvPr>
        </p:nvSpPr>
        <p:spPr>
          <a:xfrm rot="0">
            <a:off x="2209800" y="3475796"/>
            <a:ext cx="4730305" cy="887368"/>
          </a:xfrm>
        </p:spPr>
        <p:txBody>
          <a:bodyPr rtlCol="0"/>
          <a:lstStyle/>
          <a:p>
            <a:pPr>
              <a:lnSpc>
                <a:spcPct val="125000"/>
              </a:lnSpc>
            </a:pPr>
            <a:r>
              <a:rPr dirty="0" lang="en-US" sz="1600">
                <a:solidFill>
                  <a:schemeClr val="accent4">
                    <a:lumMod val="25000"/>
                    <a:lumOff val="75000"/>
                  </a:schemeClr>
                </a:solidFill>
                <a:latin typeface="Roboto-light"/>
              </a:rPr>
              <a:t>Visualize, assess, and mitigate privilege escalation risks in Active Directory</a:t>
            </a:r>
            <a:endParaRPr dirty="0" lang="en-US" sz="1600">
              <a:solidFill>
                <a:schemeClr val="accent4">
                  <a:lumMod val="25000"/>
                  <a:lumOff val="75000"/>
                </a:schemeClr>
              </a:solidFill>
              <a:latin typeface="Roboto-light"/>
            </a:endParaRPr>
          </a:p>
        </p:txBody>
      </p:sp>
      <p:pic>
        <p:nvPicPr>
          <p:cNvPr id="4" name="Image 3">
            <a:extLst>
              <a:ext uri="{4DF54DBA-6280-4CE1-8BC9-44A904A4A30D}">
                <a16:creationId xmlns:a16="http://schemas.microsoft.com/office/drawing/2010/main" id="{3A9D343F-AB75-4C5A-93E7-71EE57AA3389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6092608" y="312677"/>
            <a:ext cx="2657417" cy="488356"/>
          </a:xfrm>
          <a:prstGeom prst="rect">
            <a:avLst/>
          </a:prstGeom>
          <a:noFill/>
        </p:spPr>
      </p:pic>
    </p:spTree>
    <p:extLst>
      <p:ext uri="{9D08E4F4-245F-48F9-BD4E-163CDFAA0CFE}">
        <p14:creationId xmlns:p14="http://schemas.microsoft.com/office/powerpoint/2010/main" val="1758796075193"/>
      </p:ext>
    </p:extLst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Rectangle 1">
            <a:extLst>
              <a:ext uri="{041A9BF7-3F0E-4C35-A766-D1045F946A00}">
                <a16:creationId xmlns:a16="http://schemas.microsoft.com/office/drawing/2010/main" id="{24A68CE7-313B-4CF7-AB97-3648650F41A2}"/>
              </a:ext>
            </a:extLst>
          </p:cNvPr>
          <p:cNvSpPr txBox="1">
            <a:spLocks noGrp="true"/>
          </p:cNvSpPr>
          <p:nvPr/>
        </p:nvSpPr>
        <p:spPr>
          <a:xfrm rot="0">
            <a:off x="323850" y="345900"/>
            <a:ext cx="6245180" cy="41209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b" bIns="0" lIns="0" numCol="1" rIns="0" rtlCol="0" spcCol="0" tIns="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Poppins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Visualizing Active Directory attack paths</a:t>
            </a:r>
            <a:endParaRPr b="1" dirty="0" i="0" lang="en-US" sz="2400">
              <a:solidFill>
                <a:schemeClr val="tx1"/>
              </a:solidFill>
              <a:latin typeface="Roboto-medium"/>
            </a:endParaRPr>
          </a:p>
        </p:txBody>
      </p:sp>
      <p:sp>
        <p:nvSpPr>
          <p:cNvPr id="3" name="Rectangle 4">
            <a:extLst>
              <a:ext uri="{3A09880A-A58A-494B-ABC2-B8267B1BE2C1}">
                <a16:creationId xmlns:a16="http://schemas.microsoft.com/office/drawing/2010/main" id="{9803A40C-9227-4595-A125-907FA566A049}"/>
              </a:ext>
            </a:extLst>
          </p:cNvPr>
          <p:cNvSpPr/>
          <p:nvPr/>
        </p:nvSpPr>
        <p:spPr>
          <a:xfrm flipH="false" flipV="false" rot="0">
            <a:off x="333375" y="1085850"/>
            <a:ext cx="2778118" cy="1015298"/>
          </a:xfrm>
          <a:prstGeom prst="roundRect">
            <a:avLst>
              <a:gd fmla="val 5178" name="adj"/>
            </a:avLst>
          </a:prstGeom>
          <a:gradFill rotWithShape="1">
            <a:gsLst>
              <a:gs pos="23194">
                <a:srgbClr val="252528"/>
              </a:gs>
              <a:gs pos="100000">
                <a:srgbClr val="01030f"/>
              </a:gs>
            </a:gsLst>
            <a:lin ang="5400000" scaled="0"/>
          </a:gradFill>
          <a:ln cap="flat" w="9525">
            <a:solidFill>
              <a:schemeClr val="bg1">
                <a:alpha val="60000"/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Rectangle 7">
            <a:extLst>
              <a:ext uri="{996623A6-B0A1-4BAC-9C5E-BDE84DAC73E7}">
                <a16:creationId xmlns:a16="http://schemas.microsoft.com/office/drawing/2010/main" id="{1186EA29-4538-4DBC-BA53-F809CD0CC450}"/>
              </a:ext>
            </a:extLst>
          </p:cNvPr>
          <p:cNvSpPr/>
          <p:nvPr/>
        </p:nvSpPr>
        <p:spPr>
          <a:xfrm flipH="false" flipV="false" rot="0">
            <a:off x="314325" y="2257425"/>
            <a:ext cx="2812970" cy="1084154"/>
          </a:xfrm>
          <a:prstGeom prst="roundRect">
            <a:avLst>
              <a:gd fmla="val 5178" name="adj"/>
            </a:avLst>
          </a:prstGeom>
          <a:gradFill rotWithShape="1">
            <a:gsLst>
              <a:gs pos="23194">
                <a:srgbClr val="252528"/>
              </a:gs>
              <a:gs pos="100000">
                <a:srgbClr val="01030f"/>
              </a:gs>
            </a:gsLst>
            <a:lin ang="5400000" scaled="0"/>
          </a:gradFill>
          <a:ln cap="flat" w="9525">
            <a:solidFill>
              <a:schemeClr val="bg1">
                <a:alpha val="60000"/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800">
                <a:solidFill>
                  <a:srgbClr val="ffffff"/>
                </a:solidFill>
                <a:latin typeface="Source Sans Pro"/>
              </a:rPr>
              <a:t/>
            </a:r>
            <a:endParaRPr dirty="0" lang="en-US" sz="18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5" name="Text Box 6">
            <a:extLst>
              <a:ext uri="{4DDF66E7-4DE3-42EA-92B6-B2B06253A227}">
                <a16:creationId xmlns:a16="http://schemas.microsoft.com/office/drawing/2010/main" id="{DC42007C-45E1-43B4-B5B8-3E58AFF3B491}"/>
              </a:ext>
            </a:extLst>
          </p:cNvPr>
          <p:cNvSpPr txBox="1"/>
          <p:nvPr/>
        </p:nvSpPr>
        <p:spPr>
          <a:xfrm flipH="false" flipV="false" rot="0">
            <a:off x="482746" y="2413701"/>
            <a:ext cx="2257653" cy="761809"/>
          </a:xfrm>
          <a:prstGeom prst="rect">
            <a:avLst/>
          </a:prstGeom>
          <a:ln>
            <a:noFill/>
          </a:ln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5000"/>
              </a:lnSpc>
              <a:defRPr dirty="0" lang="en-US" sz="1400"/>
            </a:pPr>
            <a:r>
              <a:rPr b="0" dirty="0" i="1" lang="en-US" sz="1000">
                <a:solidFill>
                  <a:schemeClr val="tx1"/>
                </a:solidFill>
                <a:latin typeface="Roboto"/>
              </a:rPr>
              <a:t>The selected identity (user, group, or computer) for whom the access path and potential risk exposure are being analyzed.</a:t>
            </a:r>
            <a:endParaRPr b="0" dirty="0" i="1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6" name="Text Box 8">
            <a:extLst>
              <a:ext uri="{5D963EFB-7944-42A1-B7B1-AC972AC9F426}">
                <a16:creationId xmlns:a16="http://schemas.microsoft.com/office/drawing/2010/main" id="{6835EC24-A224-476F-AABB-AA8A3D6CED0F}"/>
              </a:ext>
            </a:extLst>
          </p:cNvPr>
          <p:cNvSpPr txBox="1"/>
          <p:nvPr/>
        </p:nvSpPr>
        <p:spPr>
          <a:xfrm flipH="false" flipV="false">
            <a:off x="2173882" y="5301257"/>
            <a:ext cx="1905000" cy="30855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dirty="0" lang="en-US"/>
              <a:t>Text</a:t>
            </a:r>
            <a:endParaRPr dirty="0" lang="en-US"/>
          </a:p>
        </p:txBody>
      </p:sp>
      <p:sp>
        <p:nvSpPr>
          <p:cNvPr id="7" name="Text Box 13">
            <a:extLst>
              <a:ext uri="{56F8ABC2-4EC9-43DC-8CDF-2AE679B164B4}">
                <a16:creationId xmlns:a16="http://schemas.microsoft.com/office/drawing/2010/main" id="{0596BE61-EB55-4384-A527-919CAD518FE7}"/>
              </a:ext>
            </a:extLst>
          </p:cNvPr>
          <p:cNvSpPr txBox="1"/>
          <p:nvPr/>
        </p:nvSpPr>
        <p:spPr>
          <a:xfrm flipH="false" flipV="false" rot="0">
            <a:off x="520846" y="1190625"/>
            <a:ext cx="2210028" cy="731329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 rtl="fal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dirty="0" lang="en-US" sz="1400"/>
            </a:pPr>
            <a:r>
              <a:rPr b="0" dirty="0" i="1" lang="en-US" sz="1000">
                <a:solidFill>
                  <a:schemeClr val="tx1"/>
                </a:solidFill>
                <a:latin typeface="Roboto"/>
              </a:rPr>
              <a:t>Visually highlights a highly privileged or sensitive Active Directory group, indicating a critical potential target for attackers.</a:t>
            </a:r>
            <a:endParaRPr b="0" dirty="0" i="1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8" name="Rectangle 14">
            <a:extLst>
              <a:ext uri="{6E06FC4D-C79E-4E7A-B524-7223BB3B0255}">
                <a16:creationId xmlns:a16="http://schemas.microsoft.com/office/drawing/2010/main" id="{5B46916D-FF83-4CC4-B420-D5668AA51CE8}"/>
              </a:ext>
            </a:extLst>
          </p:cNvPr>
          <p:cNvSpPr/>
          <p:nvPr/>
        </p:nvSpPr>
        <p:spPr>
          <a:xfrm flipH="false" flipV="false" rot="0">
            <a:off x="3086100" y="1171575"/>
            <a:ext cx="28575" cy="828675"/>
          </a:xfrm>
          <a:prstGeom prst="roundRect">
            <a:avLst>
              <a:gd fmla="val 4318" name="adj"/>
            </a:avLst>
          </a:prstGeom>
          <a:gradFill rotWithShape="1">
            <a:gsLst>
              <a:gs pos="0">
                <a:srgbClr val="d7666b"/>
              </a:gs>
              <a:gs pos="35000">
                <a:srgbClr val="ca626f"/>
              </a:gs>
              <a:gs pos="100000">
                <a:srgbClr val="281a87"/>
              </a:gs>
            </a:gsLst>
            <a:lin ang="270000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9" name="Rectangle 15">
            <a:extLst>
              <a:ext uri="{7128CA15-0DAA-45CA-A6A5-7CCE8AA1997E}">
                <a16:creationId xmlns:a16="http://schemas.microsoft.com/office/drawing/2010/main" id="{46DDFBAF-688C-4BBF-9DF1-5C028AC94E5B}"/>
              </a:ext>
            </a:extLst>
          </p:cNvPr>
          <p:cNvSpPr/>
          <p:nvPr/>
        </p:nvSpPr>
        <p:spPr>
          <a:xfrm flipH="false" flipV="false" rot="0">
            <a:off x="3095625" y="2343150"/>
            <a:ext cx="28575" cy="904875"/>
          </a:xfrm>
          <a:prstGeom prst="roundRect">
            <a:avLst>
              <a:gd fmla="val 4318" name="adj"/>
            </a:avLst>
          </a:prstGeom>
          <a:gradFill rotWithShape="1">
            <a:gsLst>
              <a:gs pos="0">
                <a:srgbClr val="d7666b"/>
              </a:gs>
              <a:gs pos="35000">
                <a:srgbClr val="ca626f"/>
              </a:gs>
              <a:gs pos="100000">
                <a:srgbClr val="281a87"/>
              </a:gs>
            </a:gsLst>
            <a:lin ang="270000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grpSp>
        <p:nvGrpSpPr>
          <p:cNvPr id="10" name="Group Shape 19">
            <a:extLst>
              <a:ext uri="{BD7BED7A-BD39-4933-A383-62A87E6090F4}">
                <a16:creationId xmlns:a16="http://schemas.microsoft.com/office/drawing/2010/main" id="{31148CF3-967F-4AD0-A7C5-074B5E72FF3C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10800000">
            <a:off x="5650172" y="1704975"/>
            <a:ext cx="383800" cy="302837"/>
            <a:chOff x="4850073" y="1704975"/>
            <a:chExt cx="383800" cy="302837"/>
          </a:xfrm>
        </p:grpSpPr>
        <p:grpSp>
          <p:nvGrpSpPr>
            <p:cNvPr id="11" name="Group Shape 20">
              <a:extLst>
                <a:ext uri="{3DDF2EB6-0063-4DFA-AD1F-4105EB854215}">
                  <a16:creationId xmlns:a16="http://schemas.microsoft.com/office/drawing/2010/main" id="{F5CD5F30-0AD1-4425-903F-00CFA6390B57}"/>
                </a:ext>
              </a:extLst>
            </p:cNvPr>
            <p:cNvGrpSpPr>
              <a:grpSpLocks noChangeAspect="true"/>
            </p:cNvGrpSpPr>
            <p:nvPr/>
          </p:nvGrpSpPr>
          <p:grpSpPr>
            <a:xfrm flipH="false" flipV="false" rot="0">
              <a:off x="4850073" y="1704975"/>
              <a:ext cx="383800" cy="302837"/>
              <a:chOff x="4951209" y="1733550"/>
              <a:chExt cx="279415" cy="220475"/>
            </a:xfrm>
          </p:grpSpPr>
          <p:sp>
            <p:nvSpPr>
              <p:cNvPr id="12" name="Oval 17">
                <a:extLst>
                  <a:ext uri="{AD529A47-1270-4EF0-B44C-BF595E4F2656}">
                    <a16:creationId xmlns:a16="http://schemas.microsoft.com/office/drawing/2010/main" id="{AE387793-8539-48B0-8738-3BF071FB0195}"/>
                  </a:ext>
                </a:extLst>
              </p:cNvPr>
              <p:cNvSpPr/>
              <p:nvPr/>
            </p:nvSpPr>
            <p:spPr>
              <a:xfrm flipH="false" flipV="false" rot="0">
                <a:off x="5010150" y="1733550"/>
                <a:ext cx="220475" cy="220475"/>
              </a:xfrm>
              <a:prstGeom prst="ellipse">
                <a:avLst/>
              </a:prstGeom>
              <a:gradFill rotWithShape="1">
                <a:gsLst>
                  <a:gs pos="0">
                    <a:srgbClr val="d1646d"/>
                  </a:gs>
                  <a:gs pos="35000">
                    <a:srgbClr val="964b77"/>
                  </a:gs>
                  <a:gs pos="100000">
                    <a:srgbClr val="4c2981"/>
                  </a:gs>
                </a:gsLst>
                <a:lin ang="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13" name="Triangle 18">
                <a:extLst>
                  <a:ext uri="{9E0453AC-797B-4A4B-8EBF-92AA86FE55FF}">
                    <a16:creationId xmlns:a16="http://schemas.microsoft.com/office/drawing/2010/main" id="{B7503C7B-D545-4F1F-93D1-0B7F38AF4406}"/>
                  </a:ext>
                </a:extLst>
              </p:cNvPr>
              <p:cNvSpPr/>
              <p:nvPr/>
            </p:nvSpPr>
            <p:spPr>
              <a:xfrm flipH="false" flipV="false" rot="16200000">
                <a:off x="4914900" y="1781175"/>
                <a:ext cx="192909" cy="120291"/>
              </a:xfrm>
              <a:prstGeom prst="triangle">
                <a:avLst/>
              </a:prstGeom>
              <a:gradFill rotWithShape="1">
                <a:gsLst>
                  <a:gs pos="0">
                    <a:srgbClr val="a05075"/>
                  </a:gs>
                  <a:gs pos="100000">
                    <a:srgbClr val="b65971"/>
                  </a:gs>
                </a:gsLst>
                <a:lin ang="1608000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14" name="Oval 19">
                <a:extLst>
                  <a:ext uri="{6535A9CA-A3E1-4403-8F48-FD38F5FD141B}">
                    <a16:creationId xmlns:a16="http://schemas.microsoft.com/office/drawing/2010/main" id="{487BA80D-C881-4F63-B030-C39D8BF7DA07}"/>
                  </a:ext>
                </a:extLst>
              </p:cNvPr>
              <p:cNvSpPr>
                <a:spLocks noChangeAspect="true"/>
              </p:cNvSpPr>
              <p:nvPr/>
            </p:nvSpPr>
            <p:spPr>
              <a:xfrm flipH="false" flipV="false" rot="0">
                <a:off x="5038725" y="1762125"/>
                <a:ext cx="161925" cy="161925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</p:grpSp>
        <p:sp>
          <p:nvSpPr>
            <p:cNvPr id="15" name="Text Box 17">
              <a:extLst>
                <a:ext uri="{4E3DFCC3-AC08-4D26-AB7B-739EF9DE5EF4}">
                  <a16:creationId xmlns:a16="http://schemas.microsoft.com/office/drawing/2010/main" id="{EC334264-574B-4639-98FE-33033E4C09DD}"/>
                </a:ext>
              </a:extLst>
            </p:cNvPr>
            <p:cNvSpPr txBox="1"/>
            <p:nvPr/>
          </p:nvSpPr>
          <p:spPr>
            <a:xfrm flipH="false" flipV="false" rot="-10800000">
              <a:off x="5038725" y="1771650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1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16" name="Group Shape 21">
            <a:extLst>
              <a:ext uri="{ED48B639-7073-4044-8523-420210247C79}">
                <a16:creationId xmlns:a16="http://schemas.microsoft.com/office/drawing/2010/main" id="{6FFFBB31-5C2A-4F83-AE76-9D9CB324515E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7288472" y="2695575"/>
            <a:ext cx="383800" cy="302837"/>
            <a:chOff x="3707073" y="1704975"/>
            <a:chExt cx="383800" cy="302837"/>
          </a:xfrm>
        </p:grpSpPr>
        <p:grpSp>
          <p:nvGrpSpPr>
            <p:cNvPr id="17" name="Group Shape 18">
              <a:extLst>
                <a:ext uri="{3D058DEF-FA73-40D1-B8FB-7A3197F52795}">
                  <a16:creationId xmlns:a16="http://schemas.microsoft.com/office/drawing/2010/main" id="{60DCCE89-B805-40BD-A5A3-BD8A7546CE3D}"/>
                </a:ext>
              </a:extLst>
            </p:cNvPr>
            <p:cNvGrpSpPr>
              <a:grpSpLocks noChangeAspect="true"/>
            </p:cNvGrpSpPr>
            <p:nvPr/>
          </p:nvGrpSpPr>
          <p:grpSpPr>
            <a:xfrm flipH="false" flipV="false" rot="0">
              <a:off x="3707073" y="1704975"/>
              <a:ext cx="383800" cy="302837"/>
              <a:chOff x="4951209" y="1733550"/>
              <a:chExt cx="279415" cy="220475"/>
            </a:xfrm>
          </p:grpSpPr>
          <p:sp>
            <p:nvSpPr>
              <p:cNvPr id="18" name="Oval 17">
                <a:extLst>
                  <a:ext uri="{BA581E4F-AFE0-496A-BB00-1A6F0DD58CC6}">
                    <a16:creationId xmlns:a16="http://schemas.microsoft.com/office/drawing/2010/main" id="{C38719BD-7413-4364-BB21-E8273D5706DE}"/>
                  </a:ext>
                </a:extLst>
              </p:cNvPr>
              <p:cNvSpPr/>
              <p:nvPr/>
            </p:nvSpPr>
            <p:spPr>
              <a:xfrm flipH="false" flipV="false" rot="0">
                <a:off x="5010150" y="1733550"/>
                <a:ext cx="220475" cy="220475"/>
              </a:xfrm>
              <a:prstGeom prst="ellipse">
                <a:avLst/>
              </a:prstGeom>
              <a:gradFill rotWithShape="1">
                <a:gsLst>
                  <a:gs pos="0">
                    <a:srgbClr val="d1646d"/>
                  </a:gs>
                  <a:gs pos="35000">
                    <a:srgbClr val="964b77"/>
                  </a:gs>
                  <a:gs pos="100000">
                    <a:srgbClr val="4c2981"/>
                  </a:gs>
                </a:gsLst>
                <a:lin ang="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19" name="Triangle 18">
                <a:extLst>
                  <a:ext uri="{E87BE765-79B9-404E-A0A3-2113BDB6F3B9}">
                    <a16:creationId xmlns:a16="http://schemas.microsoft.com/office/drawing/2010/main" id="{B8D7B8F5-ABD2-4C5F-963F-F00F0AAAF280}"/>
                  </a:ext>
                </a:extLst>
              </p:cNvPr>
              <p:cNvSpPr/>
              <p:nvPr/>
            </p:nvSpPr>
            <p:spPr>
              <a:xfrm flipH="false" flipV="false" rot="16200000">
                <a:off x="4914900" y="1781175"/>
                <a:ext cx="192909" cy="120291"/>
              </a:xfrm>
              <a:prstGeom prst="triangle">
                <a:avLst/>
              </a:prstGeom>
              <a:gradFill rotWithShape="1">
                <a:gsLst>
                  <a:gs pos="0">
                    <a:srgbClr val="a05075"/>
                  </a:gs>
                  <a:gs pos="100000">
                    <a:srgbClr val="b65971"/>
                  </a:gs>
                </a:gsLst>
                <a:lin ang="1608000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20" name="Oval 19">
                <a:extLst>
                  <a:ext uri="{2DE10F5F-F461-42C0-B860-B4BD8F341EAC}">
                    <a16:creationId xmlns:a16="http://schemas.microsoft.com/office/drawing/2010/main" id="{EF1554C0-C12E-414D-8CD3-17B4139FD88B}"/>
                  </a:ext>
                </a:extLst>
              </p:cNvPr>
              <p:cNvSpPr>
                <a:spLocks noChangeAspect="true"/>
              </p:cNvSpPr>
              <p:nvPr/>
            </p:nvSpPr>
            <p:spPr>
              <a:xfrm flipH="false" flipV="false" rot="0">
                <a:off x="5038725" y="1762125"/>
                <a:ext cx="161925" cy="161925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</p:grpSp>
        <p:sp>
          <p:nvSpPr>
            <p:cNvPr id="21" name="Text Box 19">
              <a:extLst>
                <a:ext uri="{B2337CA8-DCC7-4DFA-82F4-9E719A12497F}">
                  <a16:creationId xmlns:a16="http://schemas.microsoft.com/office/drawing/2010/main" id="{5DF4EF17-09DB-424D-AB08-C3DC4CF672E9}"/>
                </a:ext>
              </a:extLst>
            </p:cNvPr>
            <p:cNvSpPr txBox="1"/>
            <p:nvPr/>
          </p:nvSpPr>
          <p:spPr>
            <a:xfrm flipH="false" flipV="false" rot="0">
              <a:off x="3895725" y="1771650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2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22" name="Group Shape 18">
            <a:extLst>
              <a:ext uri="{F49382E8-DF7E-4174-AC50-44239535B474}">
                <a16:creationId xmlns:a16="http://schemas.microsoft.com/office/drawing/2010/main" id="{4CDB0BF6-162D-4F61-9F86-8B3E9DE78FCA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10800000">
            <a:off x="6742671" y="4096712"/>
            <a:ext cx="383800" cy="302837"/>
            <a:chOff x="3707073" y="1704975"/>
            <a:chExt cx="383800" cy="302837"/>
          </a:xfrm>
        </p:grpSpPr>
        <p:grpSp>
          <p:nvGrpSpPr>
            <p:cNvPr id="23" name="Group Shape 18">
              <a:extLst>
                <a:ext uri="{6296C4FE-91AF-41E8-A45A-0976DF404C22}">
                  <a16:creationId xmlns:a16="http://schemas.microsoft.com/office/drawing/2010/main" id="{65B76A4C-AE49-433F-B427-3216FD6FA6D5}"/>
                </a:ext>
              </a:extLst>
            </p:cNvPr>
            <p:cNvGrpSpPr>
              <a:grpSpLocks noChangeAspect="true"/>
            </p:cNvGrpSpPr>
            <p:nvPr/>
          </p:nvGrpSpPr>
          <p:grpSpPr>
            <a:xfrm flipH="false" flipV="false" rot="0">
              <a:off x="3707073" y="1704975"/>
              <a:ext cx="383800" cy="302837"/>
              <a:chOff x="4951209" y="1733550"/>
              <a:chExt cx="279415" cy="220475"/>
            </a:xfrm>
          </p:grpSpPr>
          <p:sp>
            <p:nvSpPr>
              <p:cNvPr id="24" name="Oval 17">
                <a:extLst>
                  <a:ext uri="{9481685A-A5AB-45A7-A5CE-35B96E83D3EF}">
                    <a16:creationId xmlns:a16="http://schemas.microsoft.com/office/drawing/2010/main" id="{F7F934CB-B9FD-4016-ADB0-671163EA0D17}"/>
                  </a:ext>
                </a:extLst>
              </p:cNvPr>
              <p:cNvSpPr/>
              <p:nvPr/>
            </p:nvSpPr>
            <p:spPr>
              <a:xfrm flipH="false" flipV="false" rot="0">
                <a:off x="5010150" y="1733550"/>
                <a:ext cx="220475" cy="220475"/>
              </a:xfrm>
              <a:prstGeom prst="ellipse">
                <a:avLst/>
              </a:prstGeom>
              <a:gradFill rotWithShape="1">
                <a:gsLst>
                  <a:gs pos="0">
                    <a:srgbClr val="d1646d"/>
                  </a:gs>
                  <a:gs pos="35000">
                    <a:srgbClr val="964b77"/>
                  </a:gs>
                  <a:gs pos="100000">
                    <a:srgbClr val="4c2981"/>
                  </a:gs>
                </a:gsLst>
                <a:lin ang="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25" name="Triangle 18">
                <a:extLst>
                  <a:ext uri="{CDF38FA8-859F-485B-9723-362386A8B5BD}">
                    <a16:creationId xmlns:a16="http://schemas.microsoft.com/office/drawing/2010/main" id="{2992F873-F7FE-439C-8374-A83749FB4CEC}"/>
                  </a:ext>
                </a:extLst>
              </p:cNvPr>
              <p:cNvSpPr/>
              <p:nvPr/>
            </p:nvSpPr>
            <p:spPr>
              <a:xfrm flipH="false" flipV="false" rot="16200000">
                <a:off x="4914900" y="1781175"/>
                <a:ext cx="192909" cy="120291"/>
              </a:xfrm>
              <a:prstGeom prst="triangle">
                <a:avLst/>
              </a:prstGeom>
              <a:gradFill rotWithShape="1">
                <a:gsLst>
                  <a:gs pos="0">
                    <a:srgbClr val="a05075"/>
                  </a:gs>
                  <a:gs pos="100000">
                    <a:srgbClr val="b65971"/>
                  </a:gs>
                </a:gsLst>
                <a:lin ang="1608000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26" name="Oval 19">
                <a:extLst>
                  <a:ext uri="{8383043E-B65F-4F50-AA12-C953DFE900A8}">
                    <a16:creationId xmlns:a16="http://schemas.microsoft.com/office/drawing/2010/main" id="{7AAEB084-9D1A-41FE-AF09-8E410176ECFB}"/>
                  </a:ext>
                </a:extLst>
              </p:cNvPr>
              <p:cNvSpPr>
                <a:spLocks noChangeAspect="true"/>
              </p:cNvSpPr>
              <p:nvPr/>
            </p:nvSpPr>
            <p:spPr>
              <a:xfrm flipH="false" flipV="false" rot="0">
                <a:off x="5038725" y="1762125"/>
                <a:ext cx="161925" cy="161925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</p:grpSp>
        <p:sp>
          <p:nvSpPr>
            <p:cNvPr id="27" name="Text Box 19">
              <a:extLst>
                <a:ext uri="{2442CD79-CB0F-41CA-A9A7-14E4BA91053B}">
                  <a16:creationId xmlns:a16="http://schemas.microsoft.com/office/drawing/2010/main" id="{B672AFAB-D6AE-4B38-8348-64F878FB96C7}"/>
                </a:ext>
              </a:extLst>
            </p:cNvPr>
            <p:cNvSpPr txBox="1"/>
            <p:nvPr/>
          </p:nvSpPr>
          <p:spPr>
            <a:xfrm flipH="true" flipV="true" rot="-10800000">
              <a:off x="3910108" y="1771650"/>
              <a:ext cx="74961" cy="167601"/>
            </a:xfrm>
            <a:prstGeom prst="rect">
              <a:avLst/>
            </a:prstGeom>
          </p:spPr>
          <p:txBody>
            <a:bodyPr anchor="t" bIns="0" lIns="0" rIns="0" rot="1080000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3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28" name="Group Shape 25">
            <a:extLst>
              <a:ext uri="{8FCB4DBD-7CC4-4F14-B132-94B305095F2D}">
                <a16:creationId xmlns:a16="http://schemas.microsoft.com/office/drawing/2010/main" id="{5669347A-A40D-410E-8A21-9E6C9A8238F6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2950111" y="1438275"/>
            <a:ext cx="302840" cy="302837"/>
            <a:chOff x="2950111" y="1434493"/>
            <a:chExt cx="302840" cy="302837"/>
          </a:xfrm>
        </p:grpSpPr>
        <p:sp>
          <p:nvSpPr>
            <p:cNvPr id="29" name="Oval 17">
              <a:extLst>
                <a:ext uri="{E6806830-6C31-4AB0-B66B-12E5FC12C219}">
                  <a16:creationId xmlns:a16="http://schemas.microsoft.com/office/drawing/2010/main" id="{8AB14C37-F9E2-48B5-BB3E-F174BBD1CDBC}"/>
                </a:ext>
              </a:extLst>
            </p:cNvPr>
            <p:cNvSpPr/>
            <p:nvPr/>
          </p:nvSpPr>
          <p:spPr>
            <a:xfrm flipH="false" flipV="false" rot="0">
              <a:off x="2950111" y="1434493"/>
              <a:ext cx="302840" cy="302837"/>
            </a:xfrm>
            <a:prstGeom prst="ellipse">
              <a:avLst/>
            </a:prstGeom>
            <a:gradFill rotWithShape="1">
              <a:gsLst>
                <a:gs pos="0">
                  <a:srgbClr val="d1646d"/>
                </a:gs>
                <a:gs pos="35000">
                  <a:srgbClr val="964b77"/>
                </a:gs>
                <a:gs pos="100000">
                  <a:srgbClr val="4c2981"/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0" name="Oval 19">
              <a:extLst>
                <a:ext uri="{67C223E0-DFCC-4BB6-BC04-9634E090CDD3}">
                  <a16:creationId xmlns:a16="http://schemas.microsoft.com/office/drawing/2010/main" id="{150FB556-AD4B-4028-9E48-3630EC5B6E6C}"/>
                </a:ext>
              </a:extLst>
            </p:cNvPr>
            <p:cNvSpPr>
              <a:spLocks noChangeAspect="true"/>
            </p:cNvSpPr>
            <p:nvPr/>
          </p:nvSpPr>
          <p:spPr>
            <a:xfrm flipH="false" flipV="false" rot="0">
              <a:off x="2989359" y="1473743"/>
              <a:ext cx="222417" cy="222415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1" name="Text Box 17">
              <a:extLst>
                <a:ext uri="{55860F36-5A2C-437F-B6E7-910F1D045045}">
                  <a16:creationId xmlns:a16="http://schemas.microsoft.com/office/drawing/2010/main" id="{2B76230F-991D-4F5F-A893-D53974618B47}"/>
                </a:ext>
              </a:extLst>
            </p:cNvPr>
            <p:cNvSpPr txBox="1"/>
            <p:nvPr/>
          </p:nvSpPr>
          <p:spPr>
            <a:xfrm flipH="false" flipV="false" rot="0">
              <a:off x="3057801" y="1501168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1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32" name="Group Shape 23">
            <a:extLst>
              <a:ext uri="{2960D4FA-8438-40F4-BC64-58B64EE67AD2}">
                <a16:creationId xmlns:a16="http://schemas.microsoft.com/office/drawing/2010/main" id="{7FBE9D39-5187-476E-9D7E-7F97B0F52F74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2949835" y="2647950"/>
            <a:ext cx="302840" cy="302837"/>
            <a:chOff x="2949835" y="2571750"/>
            <a:chExt cx="302840" cy="302837"/>
          </a:xfrm>
        </p:grpSpPr>
        <p:sp>
          <p:nvSpPr>
            <p:cNvPr id="33" name="Oval 17">
              <a:extLst>
                <a:ext uri="{D1A413D7-C455-48C5-ACAC-FFA888015411}">
                  <a16:creationId xmlns:a16="http://schemas.microsoft.com/office/drawing/2010/main" id="{40F0058B-9583-41FC-98CA-4A7908A6470F}"/>
                </a:ext>
              </a:extLst>
            </p:cNvPr>
            <p:cNvSpPr/>
            <p:nvPr/>
          </p:nvSpPr>
          <p:spPr>
            <a:xfrm flipH="false" flipV="false" rot="0">
              <a:off x="2949835" y="2571750"/>
              <a:ext cx="302840" cy="302837"/>
            </a:xfrm>
            <a:prstGeom prst="ellipse">
              <a:avLst/>
            </a:prstGeom>
            <a:gradFill rotWithShape="1">
              <a:gsLst>
                <a:gs pos="0">
                  <a:srgbClr val="d1646d"/>
                </a:gs>
                <a:gs pos="35000">
                  <a:srgbClr val="964b77"/>
                </a:gs>
                <a:gs pos="100000">
                  <a:srgbClr val="4c2981"/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4" name="Oval 19">
              <a:extLst>
                <a:ext uri="{251F68B6-5C01-479F-9297-D56B0C975AEC}">
                  <a16:creationId xmlns:a16="http://schemas.microsoft.com/office/drawing/2010/main" id="{2F3A7348-EA68-4531-8D67-9F1CFB3F17F2}"/>
                </a:ext>
              </a:extLst>
            </p:cNvPr>
            <p:cNvSpPr>
              <a:spLocks noChangeAspect="true"/>
            </p:cNvSpPr>
            <p:nvPr/>
          </p:nvSpPr>
          <p:spPr>
            <a:xfrm flipH="false" flipV="false" rot="0">
              <a:off x="2989083" y="2610999"/>
              <a:ext cx="222417" cy="222415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5" name="Text Box 19">
              <a:extLst>
                <a:ext uri="{814331F6-D645-4332-8050-18AE992496FD}">
                  <a16:creationId xmlns:a16="http://schemas.microsoft.com/office/drawing/2010/main" id="{61D73102-FC98-4567-8A07-A5D8E6591E9F}"/>
                </a:ext>
              </a:extLst>
            </p:cNvPr>
            <p:cNvSpPr txBox="1"/>
            <p:nvPr/>
          </p:nvSpPr>
          <p:spPr>
            <a:xfrm flipH="false" flipV="false" rot="0">
              <a:off x="3057525" y="2638425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2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pic>
        <p:nvPicPr>
          <p:cNvPr id="36" name="Image 24">
            <a:extLst>
              <a:ext uri="{7B72E140-45F0-4D40-AE9D-7E2F40A2DBB9}">
                <a16:creationId xmlns:a16="http://schemas.microsoft.com/office/drawing/2010/main" id="{F966F4B8-BA69-4262-973D-0B0C4B4B40A2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b="0" l="0" r="20940" t="0"/>
          <a:stretch>
            <a:fillRect/>
          </a:stretch>
        </p:blipFill>
        <p:spPr>
          <a:xfrm flipH="false" flipV="false" rot="0">
            <a:off x="3419475" y="1057275"/>
            <a:ext cx="5722948" cy="3545481"/>
          </a:xfrm>
          <a:prstGeom prst="rect">
            <a:avLst/>
          </a:prstGeom>
          <a:noFill/>
        </p:spPr>
      </p:pic>
      <p:grpSp>
        <p:nvGrpSpPr>
          <p:cNvPr id="37" name="Group Shape 16">
            <a:extLst>
              <a:ext uri="{17A62C29-F780-4972-B866-A30DC1A7CBF7}">
                <a16:creationId xmlns:a16="http://schemas.microsoft.com/office/drawing/2010/main" id="{43D9FDF6-7835-44B4-ADBD-38CCB5DC92BB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10800000">
            <a:off x="4853169" y="2812318"/>
            <a:ext cx="377608" cy="297951"/>
            <a:chOff x="4850073" y="1704975"/>
            <a:chExt cx="383800" cy="302837"/>
          </a:xfrm>
        </p:grpSpPr>
        <p:grpSp>
          <p:nvGrpSpPr>
            <p:cNvPr id="38" name="Group Shape 20">
              <a:extLst>
                <a:ext uri="{2AD67AD0-A2C3-492B-8CE9-467FC7C363B2}">
                  <a16:creationId xmlns:a16="http://schemas.microsoft.com/office/drawing/2010/main" id="{71E44DD3-7625-4CF2-8350-7564F9735DEF}"/>
                </a:ext>
              </a:extLst>
            </p:cNvPr>
            <p:cNvGrpSpPr>
              <a:grpSpLocks noChangeAspect="true"/>
            </p:cNvGrpSpPr>
            <p:nvPr/>
          </p:nvGrpSpPr>
          <p:grpSpPr>
            <a:xfrm flipH="false" flipV="false" rot="0">
              <a:off x="4850073" y="1704975"/>
              <a:ext cx="383800" cy="302837"/>
              <a:chOff x="4951209" y="1733550"/>
              <a:chExt cx="279415" cy="220475"/>
            </a:xfrm>
          </p:grpSpPr>
          <p:sp>
            <p:nvSpPr>
              <p:cNvPr id="39" name="Oval 17">
                <a:extLst>
                  <a:ext uri="{1270600A-E2EB-4024-90F2-4D31592999DE}">
                    <a16:creationId xmlns:a16="http://schemas.microsoft.com/office/drawing/2010/main" id="{5095F310-7D08-4600-99B0-D89D6DD26D6D}"/>
                  </a:ext>
                </a:extLst>
              </p:cNvPr>
              <p:cNvSpPr/>
              <p:nvPr/>
            </p:nvSpPr>
            <p:spPr>
              <a:xfrm flipH="false" flipV="false" rot="0">
                <a:off x="5010150" y="1733550"/>
                <a:ext cx="220475" cy="220475"/>
              </a:xfrm>
              <a:prstGeom prst="ellipse">
                <a:avLst/>
              </a:prstGeom>
              <a:gradFill rotWithShape="1">
                <a:gsLst>
                  <a:gs pos="0">
                    <a:srgbClr val="d1646d"/>
                  </a:gs>
                  <a:gs pos="35000">
                    <a:srgbClr val="964b77"/>
                  </a:gs>
                  <a:gs pos="100000">
                    <a:srgbClr val="4c2981"/>
                  </a:gs>
                </a:gsLst>
                <a:lin ang="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40" name="Triangle 18">
                <a:extLst>
                  <a:ext uri="{B3362EE1-C8B4-4F40-BE5F-4C5623590D82}">
                    <a16:creationId xmlns:a16="http://schemas.microsoft.com/office/drawing/2010/main" id="{195A4C91-E7D3-4332-8859-4146265931C5}"/>
                  </a:ext>
                </a:extLst>
              </p:cNvPr>
              <p:cNvSpPr/>
              <p:nvPr/>
            </p:nvSpPr>
            <p:spPr>
              <a:xfrm flipH="false" flipV="false" rot="16200000">
                <a:off x="4914900" y="1781175"/>
                <a:ext cx="192909" cy="120291"/>
              </a:xfrm>
              <a:prstGeom prst="triangle">
                <a:avLst/>
              </a:prstGeom>
              <a:gradFill rotWithShape="1">
                <a:gsLst>
                  <a:gs pos="0">
                    <a:srgbClr val="a05075"/>
                  </a:gs>
                  <a:gs pos="100000">
                    <a:srgbClr val="b65971"/>
                  </a:gs>
                </a:gsLst>
                <a:lin ang="1608000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41" name="Oval 19">
                <a:extLst>
                  <a:ext uri="{8960DD37-FDC1-4DF6-B0B7-D1A87A3E0517}">
                    <a16:creationId xmlns:a16="http://schemas.microsoft.com/office/drawing/2010/main" id="{8FCECC2D-5256-45E4-A3A7-0464DCB712A2}"/>
                  </a:ext>
                </a:extLst>
              </p:cNvPr>
              <p:cNvSpPr>
                <a:spLocks noChangeAspect="true"/>
              </p:cNvSpPr>
              <p:nvPr/>
            </p:nvSpPr>
            <p:spPr>
              <a:xfrm flipH="false" flipV="false" rot="0">
                <a:off x="5038725" y="1762125"/>
                <a:ext cx="161925" cy="161925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</p:grpSp>
        <p:sp>
          <p:nvSpPr>
            <p:cNvPr id="42" name="Text Box 17">
              <a:extLst>
                <a:ext uri="{5B75538E-8B41-4E10-A055-513C64929396}">
                  <a16:creationId xmlns:a16="http://schemas.microsoft.com/office/drawing/2010/main" id="{C477F87C-1558-4F0D-86E1-26B1987177F4}"/>
                </a:ext>
              </a:extLst>
            </p:cNvPr>
            <p:cNvSpPr txBox="1"/>
            <p:nvPr/>
          </p:nvSpPr>
          <p:spPr>
            <a:xfrm flipH="false" flipV="false" rot="-10800000">
              <a:off x="5038725" y="1771650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1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43" name="Group Shape 17">
            <a:extLst>
              <a:ext uri="{BE8EF5DF-95DD-4F73-968B-DD0E720F7A16}">
                <a16:creationId xmlns:a16="http://schemas.microsoft.com/office/drawing/2010/main" id="{03C61630-DAD5-4FC1-BA64-21DF9A0CEAD6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16200000">
            <a:off x="8279072" y="1704975"/>
            <a:ext cx="383800" cy="302837"/>
            <a:chOff x="3707073" y="1704975"/>
            <a:chExt cx="383800" cy="302837"/>
          </a:xfrm>
        </p:grpSpPr>
        <p:grpSp>
          <p:nvGrpSpPr>
            <p:cNvPr id="44" name="Group Shape 18">
              <a:extLst>
                <a:ext uri="{22BB800D-1BDD-463C-B3C2-2356858E39FD}">
                  <a16:creationId xmlns:a16="http://schemas.microsoft.com/office/drawing/2010/main" id="{A1921C8A-5CED-4B49-8553-1735E402791E}"/>
                </a:ext>
              </a:extLst>
            </p:cNvPr>
            <p:cNvGrpSpPr>
              <a:grpSpLocks noChangeAspect="true"/>
            </p:cNvGrpSpPr>
            <p:nvPr/>
          </p:nvGrpSpPr>
          <p:grpSpPr>
            <a:xfrm flipH="false" flipV="false" rot="0">
              <a:off x="3707073" y="1704975"/>
              <a:ext cx="383800" cy="302837"/>
              <a:chOff x="4951209" y="1733550"/>
              <a:chExt cx="279415" cy="220475"/>
            </a:xfrm>
          </p:grpSpPr>
          <p:sp>
            <p:nvSpPr>
              <p:cNvPr id="45" name="Oval 17">
                <a:extLst>
                  <a:ext uri="{0999C3FE-2504-4B26-B09E-8F76FFC046AD}">
                    <a16:creationId xmlns:a16="http://schemas.microsoft.com/office/drawing/2010/main" id="{FD269428-7E24-4ED2-BD87-2275A448E3DE}"/>
                  </a:ext>
                </a:extLst>
              </p:cNvPr>
              <p:cNvSpPr/>
              <p:nvPr/>
            </p:nvSpPr>
            <p:spPr>
              <a:xfrm flipH="false" flipV="false" rot="0">
                <a:off x="5010150" y="1733550"/>
                <a:ext cx="220475" cy="220475"/>
              </a:xfrm>
              <a:prstGeom prst="ellipse">
                <a:avLst/>
              </a:prstGeom>
              <a:gradFill rotWithShape="1">
                <a:gsLst>
                  <a:gs pos="0">
                    <a:srgbClr val="d1646d"/>
                  </a:gs>
                  <a:gs pos="35000">
                    <a:srgbClr val="964b77"/>
                  </a:gs>
                  <a:gs pos="100000">
                    <a:srgbClr val="4c2981"/>
                  </a:gs>
                </a:gsLst>
                <a:lin ang="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46" name="Triangle 18">
                <a:extLst>
                  <a:ext uri="{ABCF5178-B529-46ED-8BB7-45748B926833}">
                    <a16:creationId xmlns:a16="http://schemas.microsoft.com/office/drawing/2010/main" id="{F2E14338-9E5F-4130-A47C-7ADD8AF92495}"/>
                  </a:ext>
                </a:extLst>
              </p:cNvPr>
              <p:cNvSpPr/>
              <p:nvPr/>
            </p:nvSpPr>
            <p:spPr>
              <a:xfrm flipH="false" flipV="false" rot="16200000">
                <a:off x="4914900" y="1781175"/>
                <a:ext cx="192909" cy="120291"/>
              </a:xfrm>
              <a:prstGeom prst="triangle">
                <a:avLst/>
              </a:prstGeom>
              <a:gradFill rotWithShape="1">
                <a:gsLst>
                  <a:gs pos="0">
                    <a:srgbClr val="a05075"/>
                  </a:gs>
                  <a:gs pos="100000">
                    <a:srgbClr val="b65971"/>
                  </a:gs>
                </a:gsLst>
                <a:lin ang="1608000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47" name="Oval 19">
                <a:extLst>
                  <a:ext uri="{B84B7156-884B-45F7-8E78-EBE9A0B7D66B}">
                    <a16:creationId xmlns:a16="http://schemas.microsoft.com/office/drawing/2010/main" id="{B1BDC5D2-02A9-4C93-B04A-ACA001712B4A}"/>
                  </a:ext>
                </a:extLst>
              </p:cNvPr>
              <p:cNvSpPr>
                <a:spLocks noChangeAspect="true"/>
              </p:cNvSpPr>
              <p:nvPr/>
            </p:nvSpPr>
            <p:spPr>
              <a:xfrm flipH="false" flipV="false" rot="0">
                <a:off x="5038725" y="1762125"/>
                <a:ext cx="161925" cy="161925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</p:grpSp>
        <p:sp>
          <p:nvSpPr>
            <p:cNvPr id="48" name="Text Box 19">
              <a:extLst>
                <a:ext uri="{A88EB039-FB14-47C6-A453-D93E7D03B47C}">
                  <a16:creationId xmlns:a16="http://schemas.microsoft.com/office/drawing/2010/main" id="{E0996021-7B33-46DD-8FAF-7CE7AFCBC0E8}"/>
                </a:ext>
              </a:extLst>
            </p:cNvPr>
            <p:cNvSpPr txBox="1"/>
            <p:nvPr/>
          </p:nvSpPr>
          <p:spPr>
            <a:xfrm flipH="false" flipV="false" rot="-16200000">
              <a:off x="3895725" y="1771650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2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pic>
        <p:nvPicPr>
          <p:cNvPr id="49" name="Image 3">
            <a:extLst>
              <a:ext uri="{10A5104D-CA6F-4FEC-B0E3-091DAC8B265F}">
                <a16:creationId xmlns:a16="http://schemas.microsoft.com/office/drawing/2010/main" id="{208EFB93-72A4-4643-AC33-D125A94C0257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7354147" y="147075"/>
            <a:ext cx="1554897" cy="285750"/>
          </a:xfrm>
          <a:prstGeom prst="rect">
            <a:avLst/>
          </a:prstGeom>
          <a:noFill/>
        </p:spPr>
      </p:pic>
    </p:spTree>
    <p:extLst>
      <p:ext uri="{502188B5-6461-4F38-8418-2366CD80F9ED}">
        <p14:creationId xmlns:p14="http://schemas.microsoft.com/office/powerpoint/2010/main" val="1758796075208"/>
      </p:ext>
    </p:extLst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Rectangle 1">
            <a:extLst>
              <a:ext uri="{E6B72D12-7EFB-4F9E-8C8B-8F5B6B968C8E}">
                <a16:creationId xmlns:a16="http://schemas.microsoft.com/office/drawing/2010/main" id="{62EE757A-CE78-4EF5-BB86-273153D1DC8F}"/>
              </a:ext>
            </a:extLst>
          </p:cNvPr>
          <p:cNvSpPr txBox="1">
            <a:spLocks noGrp="true"/>
          </p:cNvSpPr>
          <p:nvPr/>
        </p:nvSpPr>
        <p:spPr>
          <a:xfrm rot="0">
            <a:off x="762000" y="297132"/>
            <a:ext cx="5410143" cy="777582"/>
          </a:xfrm>
          <a:prstGeom prst="rect">
            <a:avLst/>
          </a:prstGeom>
          <a:ln>
            <a:noFill/>
          </a:ln>
          <a:effectLst/>
        </p:spPr>
        <p:txBody>
          <a:bodyPr anchor="b" bIns="0" lIns="0" numCol="1" rIns="0" rtlCol="0" spcCol="0" tIns="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Poppins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Relations, permissions, and remediation measures</a:t>
            </a:r>
            <a:endParaRPr b="1" dirty="0" i="0" lang="en-US" sz="2400">
              <a:solidFill>
                <a:schemeClr val="tx1"/>
              </a:solidFill>
              <a:latin typeface="Roboto-medium"/>
            </a:endParaRPr>
          </a:p>
        </p:txBody>
      </p:sp>
      <p:sp>
        <p:nvSpPr>
          <p:cNvPr id="3" name="Text Box 3">
            <a:extLst>
              <a:ext uri="{F46FBE0A-C068-406A-95EF-3D1738DDB8B1}">
                <a16:creationId xmlns:a16="http://schemas.microsoft.com/office/drawing/2010/main" id="{982921C4-A0B8-4E5A-A1CF-E6F7B8F5E9BC}"/>
              </a:ext>
            </a:extLst>
          </p:cNvPr>
          <p:cNvSpPr txBox="1"/>
          <p:nvPr/>
        </p:nvSpPr>
        <p:spPr>
          <a:xfrm flipH="false" flipV="false" rot="0">
            <a:off x="1472469" y="1476375"/>
            <a:ext cx="2857500" cy="1017022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5000"/>
              </a:lnSpc>
              <a:defRPr dirty="0" lang="en-US" sz="1400"/>
            </a:pPr>
            <a:r>
              <a:rPr b="1" dirty="0" lang="en-US" sz="1200">
                <a:solidFill>
                  <a:srgbClr val="ff6164"/>
                </a:solidFill>
                <a:latin typeface="Roboto"/>
              </a:rPr>
              <a:t>Access relationship mapping</a:t>
            </a:r>
          </a:p>
          <a:p>
            <a:pPr algn="l">
              <a:lnSpc>
                <a:spcPct val="120000"/>
              </a:lnSpc>
              <a:spcBef>
                <a:spcPts val="450"/>
              </a:spcBef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Visualize complex, permissions-based connections between Active Directory entities that can be leveraged for privilege escalation or lateral movement.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4" name="Rectangle 10">
            <a:extLst>
              <a:ext uri="{F52F1179-7429-49E7-8A05-D60D564453C2}">
                <a16:creationId xmlns:a16="http://schemas.microsoft.com/office/drawing/2010/main" id="{254E0AD9-8CA7-44CF-8372-E674ABBDABBF}"/>
              </a:ext>
            </a:extLst>
          </p:cNvPr>
          <p:cNvSpPr/>
          <p:nvPr/>
        </p:nvSpPr>
        <p:spPr>
          <a:xfrm flipH="false" flipV="false" rot="0">
            <a:off x="762000" y="1514475"/>
            <a:ext cx="452428" cy="452428"/>
          </a:xfrm>
          <a:prstGeom prst="roundRect">
            <a:avLst/>
          </a:prstGeom>
          <a:solidFill>
            <a:srgbClr val="212121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5" name="Image 3">
            <a:extLst>
              <a:ext uri="{FBCBC07C-C233-481A-BC24-DF733D3CA5C4}">
                <a16:creationId xmlns:a16="http://schemas.microsoft.com/office/drawing/2010/main" id="{AF25EBCF-F6B4-49F5-9159-DFE6AA7083C0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7354147" y="147075"/>
            <a:ext cx="1554897" cy="28575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664C6D38-79A8-4216-9A55-7E868C19867B}">
                <a16:creationId xmlns:a16="http://schemas.microsoft.com/office/drawing/2010/main" id="{3CB3663B-0B1D-4AD6-8F95-E2D9BFED9ECD}"/>
              </a:ext>
            </a:extLst>
          </p:cNvPr>
          <p:cNvSpPr/>
          <p:nvPr/>
        </p:nvSpPr>
        <p:spPr>
          <a:xfrm flipH="false" flipV="false" rot="0">
            <a:off x="4953000" y="1514475"/>
            <a:ext cx="452428" cy="452428"/>
          </a:xfrm>
          <a:prstGeom prst="roundRect">
            <a:avLst/>
          </a:prstGeom>
          <a:solidFill>
            <a:srgbClr val="212121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Text Box 13">
            <a:extLst>
              <a:ext uri="{CBFCA866-9032-4CCC-B46C-CD9E1F41DE84}">
                <a16:creationId xmlns:a16="http://schemas.microsoft.com/office/drawing/2010/main" id="{6D403CC6-792F-4808-9847-D3318210FBA7}"/>
              </a:ext>
            </a:extLst>
          </p:cNvPr>
          <p:cNvSpPr txBox="1"/>
          <p:nvPr/>
        </p:nvSpPr>
        <p:spPr>
          <a:xfrm flipH="false" flipV="false" rot="0">
            <a:off x="5705474" y="1476375"/>
            <a:ext cx="2857500" cy="834190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5000"/>
              </a:lnSpc>
              <a:defRPr dirty="0" lang="en-US" sz="1400"/>
            </a:pPr>
            <a:r>
              <a:rPr b="1" dirty="0" lang="en-US" sz="1200">
                <a:solidFill>
                  <a:srgbClr val="ff6164"/>
                </a:solidFill>
                <a:latin typeface="Roboto"/>
              </a:rPr>
              <a:t>Uncover attack paths</a:t>
            </a:r>
          </a:p>
          <a:p>
            <a:pPr algn="l">
              <a:lnSpc>
                <a:spcPct val="120000"/>
              </a:lnSpc>
              <a:spcBef>
                <a:spcPts val="450"/>
              </a:spcBef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Select any user or group node to investigate their permissions, scope, and role in potential attack chains.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8" name="">
            <a:extLst>
              <a:ext uri="{29343D24-1755-4FE2-BDDE-1035666264BB}">
                <a16:creationId xmlns:a16="http://schemas.microsoft.com/office/drawing/2010/main" id="{0280EDF0-03C9-4DD9-A898-F25CF63A3EEB}"/>
              </a:ext>
            </a:extLst>
          </p:cNvPr>
          <p:cNvSpPr/>
          <p:nvPr/>
        </p:nvSpPr>
        <p:spPr>
          <a:xfrm flipH="false" flipV="false" rot="0">
            <a:off x="762000" y="2895600"/>
            <a:ext cx="452428" cy="452428"/>
          </a:xfrm>
          <a:prstGeom prst="roundRect">
            <a:avLst/>
          </a:prstGeom>
          <a:solidFill>
            <a:srgbClr val="212121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9" name="Text Box 8">
            <a:extLst>
              <a:ext uri="{E4A3F55A-9EA9-4B3B-B9C3-055E93448034}">
                <a16:creationId xmlns:a16="http://schemas.microsoft.com/office/drawing/2010/main" id="{CB7187F8-078E-4CCF-8FDB-D671B8FC6F8F}"/>
              </a:ext>
            </a:extLst>
          </p:cNvPr>
          <p:cNvSpPr txBox="1"/>
          <p:nvPr/>
        </p:nvSpPr>
        <p:spPr>
          <a:xfrm flipH="false" flipV="false" rot="0">
            <a:off x="1472469" y="2857500"/>
            <a:ext cx="2857500" cy="853240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5000"/>
              </a:lnSpc>
              <a:spcBef>
                <a:spcPts val="675"/>
              </a:spcBef>
              <a:spcAft>
                <a:spcPts val="150"/>
              </a:spcAft>
              <a:defRPr dirty="0" lang="en-US" sz="1400"/>
            </a:pPr>
            <a:r>
              <a:rPr b="1" dirty="0" lang="en-US" sz="1200">
                <a:solidFill>
                  <a:srgbClr val="ff6164"/>
                </a:solidFill>
                <a:latin typeface="Roboto"/>
              </a:rPr>
              <a:t>Identify critical exposure</a:t>
            </a:r>
          </a:p>
          <a:p>
            <a:pPr algn="l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defRPr dirty="0" lang="en-US" sz="1400"/>
            </a:pPr>
            <a:r>
              <a:rPr b="0" dirty="0" lang="en-US" sz="1000">
                <a:solidFill>
                  <a:schemeClr val="tx1"/>
                </a:solidFill>
                <a:latin typeface="Roboto"/>
              </a:rPr>
              <a:t>Analyze how seemingly minor permissions contribute to significant security risks and critical exposure paths.</a:t>
            </a:r>
            <a:endParaRPr b="0"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10" name="Text Box 9">
            <a:extLst>
              <a:ext uri="{BECBFDC8-A322-44C5-8F39-7B3F9859B4FB}">
                <a16:creationId xmlns:a16="http://schemas.microsoft.com/office/drawing/2010/main" id="{2423ABEE-47E5-4111-AFDF-C7A5D1AD4F8D}"/>
              </a:ext>
            </a:extLst>
          </p:cNvPr>
          <p:cNvSpPr txBox="1"/>
          <p:nvPr/>
        </p:nvSpPr>
        <p:spPr>
          <a:xfrm flipH="false" flipV="false" rot="0">
            <a:off x="5705474" y="2857500"/>
            <a:ext cx="2857500" cy="1017022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5000"/>
              </a:lnSpc>
              <a:defRPr dirty="0" lang="en-US" sz="1400"/>
            </a:pPr>
            <a:r>
              <a:rPr b="1" dirty="0" lang="en-US" sz="1200">
                <a:solidFill>
                  <a:srgbClr val="ff6164"/>
                </a:solidFill>
                <a:latin typeface="Roboto"/>
              </a:rPr>
              <a:t>Actionable remediation</a:t>
            </a:r>
          </a:p>
          <a:p>
            <a:pPr algn="l">
              <a:lnSpc>
                <a:spcPct val="120000"/>
              </a:lnSpc>
              <a:spcBef>
                <a:spcPts val="450"/>
              </a:spcBef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Get specific recommendations to reduce exposure by modifying or removing excessive permissions, enabling prioritized remediation based on risk impact.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11" name="">
            <a:extLst>
              <a:ext uri="{44D43C60-247D-4C5B-8652-625A6F9CB888}">
                <a16:creationId xmlns:a16="http://schemas.microsoft.com/office/drawing/2010/main" id="{937FF538-9CE1-4177-A821-A937D00E0BA8}"/>
              </a:ext>
            </a:extLst>
          </p:cNvPr>
          <p:cNvSpPr/>
          <p:nvPr/>
        </p:nvSpPr>
        <p:spPr>
          <a:xfrm flipH="false" flipV="false" rot="0">
            <a:off x="4953000" y="2895600"/>
            <a:ext cx="452428" cy="452428"/>
          </a:xfrm>
          <a:prstGeom prst="roundRect">
            <a:avLst/>
          </a:prstGeom>
          <a:solidFill>
            <a:srgbClr val="212121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2" name="Image 11">
            <a:extLst>
              <a:ext uri="{D531FBC6-1BF8-43C2-95C7-B7EC877D9F9E}">
                <a16:creationId xmlns:a16="http://schemas.microsoft.com/office/drawing/2010/main" id="{10649C0A-2A40-4B6F-A2D6-1C91D37C261D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866775" y="1619250"/>
            <a:ext cx="238125" cy="238125"/>
          </a:xfrm>
          <a:prstGeom prst="rect">
            <a:avLst/>
          </a:prstGeom>
          <a:noFill/>
        </p:spPr>
      </p:pic>
      <p:pic>
        <p:nvPicPr>
          <p:cNvPr id="13" name="Image 12">
            <a:extLst>
              <a:ext uri="{B234710F-7C16-41AF-9989-A1617F8BE930}">
                <a16:creationId xmlns:a16="http://schemas.microsoft.com/office/drawing/2010/main" id="{DC7CB49D-22CF-4331-9755-C4CBCB0EA2D7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847725" y="2981325"/>
            <a:ext cx="285750" cy="285750"/>
          </a:xfrm>
          <a:prstGeom prst="rect">
            <a:avLst/>
          </a:prstGeom>
          <a:noFill/>
        </p:spPr>
      </p:pic>
      <p:pic>
        <p:nvPicPr>
          <p:cNvPr id="14" name="Image 14">
            <a:extLst>
              <a:ext uri="{FDCC1070-B002-42DD-86E9-C7148F8CA7B4}">
                <a16:creationId xmlns:a16="http://schemas.microsoft.com/office/drawing/2010/main" id="{115E8EF2-2260-426A-A651-502FEE8E56D9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5067300" y="1638300"/>
            <a:ext cx="228600" cy="201010"/>
          </a:xfrm>
          <a:prstGeom prst="rect">
            <a:avLst/>
          </a:prstGeom>
          <a:noFill/>
        </p:spPr>
      </p:pic>
      <p:pic>
        <p:nvPicPr>
          <p:cNvPr id="15" name="Image 15">
            <a:extLst>
              <a:ext uri="{6C2DE3E8-BB46-4EAC-9FB6-CBC85605EFE5}">
                <a16:creationId xmlns:a16="http://schemas.microsoft.com/office/drawing/2010/main" id="{674B8523-D899-4A6B-9364-5E0EFF9FC425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5036343" y="2978943"/>
            <a:ext cx="285750" cy="285750"/>
          </a:xfrm>
          <a:prstGeom prst="rect">
            <a:avLst/>
          </a:prstGeom>
          <a:noFill/>
        </p:spPr>
      </p:pic>
    </p:spTree>
    <p:extLst>
      <p:ext uri="{9071C800-0C9D-48DC-A958-4302D7E739E2}">
        <p14:creationId xmlns:p14="http://schemas.microsoft.com/office/powerpoint/2010/main" val="1758796075210"/>
      </p:ext>
    </p:extLst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746A2F6C-4F98-456D-B9E6-B4FD567A4B02}">
                <a16:creationId xmlns:a16="http://schemas.microsoft.com/office/drawing/2010/main" id="{1A6A197B-B82F-4DFF-A2F8-3DFD48A11422}"/>
              </a:ext>
            </a:extLst>
          </p:cNvPr>
          <p:cNvSpPr/>
          <p:nvPr/>
        </p:nvSpPr>
        <p:spPr>
          <a:xfrm flipH="false" flipV="false" rot="0">
            <a:off x="0" y="-10820"/>
            <a:ext cx="3954008" cy="5143443"/>
          </a:xfrm>
          <a:prstGeom prst="rect">
            <a:avLst/>
          </a:prstGeom>
          <a:gradFill rotWithShape="1">
            <a:gsLst>
              <a:gs pos="25475">
                <a:srgbClr val="201688"/>
              </a:gs>
              <a:gs pos="100000">
                <a:srgbClr val="e46265"/>
              </a:gs>
            </a:gsLst>
            <a:lin ang="318000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3" name="Rectangle 1">
            <a:extLst>
              <a:ext uri="{CDA9DA59-A9C6-4496-BC52-03A1DE93C2A8}">
                <a16:creationId xmlns:a16="http://schemas.microsoft.com/office/drawing/2010/main" id="{EE1AF455-C9E4-43EB-9B6E-81952FA7DEDF}"/>
              </a:ext>
            </a:extLst>
          </p:cNvPr>
          <p:cNvSpPr txBox="1">
            <a:spLocks noGrp="true"/>
          </p:cNvSpPr>
          <p:nvPr/>
        </p:nvSpPr>
        <p:spPr>
          <a:xfrm rot="0">
            <a:off x="562956" y="510320"/>
            <a:ext cx="2481843" cy="681904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b" bIns="0" lIns="0" numCol="1" rIns="0" rtlCol="0" spcCol="0" tIns="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Poppins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Risk exposure queries</a:t>
            </a:r>
            <a:endParaRPr b="1" dirty="0" i="0" lang="en-US" sz="2400">
              <a:solidFill>
                <a:schemeClr val="tx1"/>
              </a:solidFill>
              <a:latin typeface="Roboto-medium"/>
            </a:endParaRPr>
          </a:p>
        </p:txBody>
      </p:sp>
      <p:sp>
        <p:nvSpPr>
          <p:cNvPr id="4" name="Text Box 2">
            <a:extLst>
              <a:ext uri="{E9D29DE3-0409-4EAB-8A80-14E29D722591}">
                <a16:creationId xmlns:a16="http://schemas.microsoft.com/office/drawing/2010/main" id="{C975B034-68A7-48C1-8148-FE6349E24026}"/>
              </a:ext>
            </a:extLst>
          </p:cNvPr>
          <p:cNvSpPr txBox="1"/>
          <p:nvPr/>
        </p:nvSpPr>
        <p:spPr>
          <a:xfrm flipH="false" flipV="false" rot="0">
            <a:off x="4426829" y="464429"/>
            <a:ext cx="4051554" cy="209521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indent="-228600" marL="228600">
              <a:lnSpc>
                <a:spcPct val="125000"/>
              </a:lnSpc>
              <a:spcBef>
                <a:spcPts val="1350"/>
              </a:spcBef>
              <a:buChar char=""/>
              <a:buClr>
                <a:srgbClr val="e46265"/>
              </a:buClr>
              <a:buFont typeface="Wingdings"/>
              <a:defRPr dirty="0" lang="en-US" sz="1400"/>
            </a:pPr>
            <a:r>
              <a:rPr b="0" dirty="0" lang="en-US" sz="1000">
                <a:latin typeface="Zoho Puvi"/>
              </a:rPr>
              <a:t>Find all members of the Domain Admins group</a:t>
            </a:r>
          </a:p>
          <a:p>
            <a:pPr indent="-228600" marL="228600">
              <a:lnSpc>
                <a:spcPct val="125000"/>
              </a:lnSpc>
              <a:spcBef>
                <a:spcPts val="1350"/>
              </a:spcBef>
              <a:buChar char=""/>
              <a:buClr>
                <a:srgbClr val="e46265"/>
              </a:buClr>
              <a:buFont typeface="Wingdings"/>
              <a:defRPr dirty="0" lang="en-US" sz="1400"/>
            </a:pPr>
            <a:r>
              <a:rPr b="0" dirty="0" lang="en-US" sz="1000">
                <a:latin typeface="Zoho Puvi"/>
              </a:rPr>
              <a:t>Map domain trust relationships</a:t>
            </a:r>
          </a:p>
          <a:p>
            <a:pPr indent="-228600" marL="228600">
              <a:lnSpc>
                <a:spcPct val="125000"/>
              </a:lnSpc>
              <a:spcBef>
                <a:spcPts val="1350"/>
              </a:spcBef>
              <a:buChar char=""/>
              <a:buClr>
                <a:srgbClr val="e46265"/>
              </a:buClr>
              <a:buFont typeface="Wingdings"/>
              <a:defRPr dirty="0" lang="en-US" sz="1400"/>
            </a:pPr>
            <a:r>
              <a:rPr b="0" dirty="0" lang="en-US" sz="1000">
                <a:latin typeface="Zoho Puvi"/>
              </a:rPr>
              <a:t>Identify </a:t>
            </a:r>
            <a:r>
              <a:rPr b="0" dirty="0" err="1" lang="en-US" sz="1000">
                <a:latin typeface="Zoho Puvi"/>
              </a:rPr>
              <a:t>Kerberoastable</a:t>
            </a:r>
            <a:r>
              <a:rPr b="0" dirty="0" lang="en-US" sz="1000">
                <a:latin typeface="Zoho Puvi"/>
              </a:rPr>
              <a:t> members of high-value groups</a:t>
            </a:r>
          </a:p>
          <a:p>
            <a:pPr indent="-228600" marL="228600">
              <a:lnSpc>
                <a:spcPct val="125000"/>
              </a:lnSpc>
              <a:spcBef>
                <a:spcPts val="1350"/>
              </a:spcBef>
              <a:buChar char=""/>
              <a:buClr>
                <a:srgbClr val="e46265"/>
              </a:buClr>
              <a:buFont typeface="Wingdings"/>
              <a:defRPr dirty="0" lang="en-US" sz="1400"/>
            </a:pPr>
            <a:r>
              <a:rPr b="0" dirty="0" lang="en-US" sz="1000">
                <a:latin typeface="Zoho Puvi"/>
              </a:rPr>
              <a:t>Locate principals with </a:t>
            </a:r>
            <a:r>
              <a:rPr b="0" dirty="0" err="1" lang="en-US" sz="1000">
                <a:latin typeface="Zoho Puvi"/>
              </a:rPr>
              <a:t>DCSync</a:t>
            </a:r>
            <a:r>
              <a:rPr b="0" dirty="0" lang="en-US" sz="1000">
                <a:latin typeface="Zoho Puvi"/>
              </a:rPr>
              <a:t> rights</a:t>
            </a:r>
          </a:p>
          <a:p>
            <a:pPr indent="-228600" marL="228600">
              <a:lnSpc>
                <a:spcPct val="125000"/>
              </a:lnSpc>
              <a:spcBef>
                <a:spcPts val="1350"/>
              </a:spcBef>
              <a:buChar char=""/>
              <a:buClr>
                <a:srgbClr val="e46265"/>
              </a:buClr>
              <a:buFont typeface="Wingdings"/>
              <a:defRPr dirty="0" lang="en-US" sz="1400"/>
            </a:pPr>
            <a:r>
              <a:rPr b="0" dirty="0" lang="en-US" sz="1000">
                <a:latin typeface="Zoho Puvi"/>
              </a:rPr>
              <a:t>Trace paths from domain users to high-value targets</a:t>
            </a:r>
          </a:p>
          <a:p>
            <a:pPr indent="-228600" marL="228600">
              <a:lnSpc>
                <a:spcPct val="125000"/>
              </a:lnSpc>
              <a:spcBef>
                <a:spcPts val="1350"/>
              </a:spcBef>
              <a:buChar char=""/>
              <a:buClr>
                <a:srgbClr val="e46265"/>
              </a:buClr>
              <a:buFont typeface="Wingdings"/>
              <a:defRPr dirty="0" lang="en-US" sz="1400"/>
            </a:pPr>
            <a:r>
              <a:rPr b="0" dirty="0" lang="en-US" sz="1000">
                <a:latin typeface="Zoho Puvi"/>
              </a:rPr>
              <a:t>And more</a:t>
            </a:r>
            <a:endParaRPr b="0" dirty="0" lang="en-US" sz="1000">
              <a:latin typeface="Zoho Puvi"/>
            </a:endParaRPr>
          </a:p>
        </p:txBody>
      </p:sp>
      <p:sp>
        <p:nvSpPr>
          <p:cNvPr id="5" name="Text Box 3">
            <a:extLst>
              <a:ext uri="{4839275F-22DD-41B1-8A8C-B0950B83A6B7}">
                <a16:creationId xmlns:a16="http://schemas.microsoft.com/office/drawing/2010/main" id="{06C59559-BBC6-4A51-A8EA-C2656B32F560}"/>
              </a:ext>
            </a:extLst>
          </p:cNvPr>
          <p:cNvSpPr txBox="1"/>
          <p:nvPr/>
        </p:nvSpPr>
        <p:spPr>
          <a:xfrm flipH="false" flipV="false" rot="0">
            <a:off x="562956" y="1434084"/>
            <a:ext cx="2611736" cy="685628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>
              <a:lnSpc>
                <a:spcPct val="125000"/>
              </a:lnSpc>
              <a:defRPr dirty="0" lang="en-US" sz="1400"/>
            </a:pPr>
            <a:r>
              <a:rPr dirty="0" lang="en-US" sz="1200">
                <a:latin typeface="Roboto"/>
              </a:rPr>
              <a:t>Provides a library of expert-designed, pre-built queries for rapid identification of common security vulnerabilities</a:t>
            </a:r>
            <a:endParaRPr dirty="0" lang="en-US" sz="1200">
              <a:latin typeface="Roboto"/>
            </a:endParaRPr>
          </a:p>
        </p:txBody>
      </p:sp>
      <p:pic>
        <p:nvPicPr>
          <p:cNvPr id="6" name="Image 6">
            <a:extLst>
              <a:ext uri="{33DD140F-76D2-40B5-AF70-09923530D428}">
                <a16:creationId xmlns:a16="http://schemas.microsoft.com/office/drawing/2010/main" id="{A3EFD796-ED9E-4EDE-ACCD-82DAC0DC8F77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229447" y="4622701"/>
            <a:ext cx="1554897" cy="285750"/>
          </a:xfrm>
          <a:prstGeom prst="rect">
            <a:avLst/>
          </a:prstGeom>
          <a:noFill/>
        </p:spPr>
      </p:pic>
      <p:pic>
        <p:nvPicPr>
          <p:cNvPr id="7" name="Image 7">
            <a:extLst>
              <a:ext uri="{C8D2C4BA-F64E-4647-A3FF-C542A59C133B}">
                <a16:creationId xmlns:a16="http://schemas.microsoft.com/office/drawing/2010/main" id="{7DE98E8C-078F-4345-8103-0C14B08E11F3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77000"/>
          </a:blip>
          <a:stretch>
            <a:fillRect/>
          </a:stretch>
        </p:blipFill>
        <p:spPr>
          <a:xfrm flipH="false" flipV="false" rot="0">
            <a:off x="407508" y="2495550"/>
            <a:ext cx="2637291" cy="1758410"/>
          </a:xfrm>
          <a:prstGeom prst="rect">
            <a:avLst/>
          </a:prstGeom>
          <a:noFill/>
        </p:spPr>
      </p:pic>
    </p:spTree>
    <p:extLst>
      <p:ext uri="{32820EBB-A1FE-4803-9E45-D7E9AED1DF5B}">
        <p14:creationId xmlns:p14="http://schemas.microsoft.com/office/powerpoint/2010/main" val="1758796075211"/>
      </p:ext>
    </p:extLst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Rectangle 1">
            <a:extLst>
              <a:ext uri="{55DB2EC5-9D8A-4E1B-92EC-D834F1B04EDA}">
                <a16:creationId xmlns:a16="http://schemas.microsoft.com/office/drawing/2010/main" id="{DDAE07EA-441D-4829-A23A-B3D4BC969AB3}"/>
              </a:ext>
            </a:extLst>
          </p:cNvPr>
          <p:cNvSpPr txBox="1">
            <a:spLocks noGrp="true"/>
          </p:cNvSpPr>
          <p:nvPr/>
        </p:nvSpPr>
        <p:spPr>
          <a:xfrm rot="0">
            <a:off x="323850" y="345900"/>
            <a:ext cx="6245180" cy="41209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b" bIns="0" lIns="0" numCol="1" rIns="0" rtlCol="0" spcCol="0" tIns="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Poppins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Risk exposure queries library</a:t>
            </a:r>
            <a:endParaRPr b="1" dirty="0" i="0" lang="en-US" sz="2400">
              <a:solidFill>
                <a:schemeClr val="tx1"/>
              </a:solidFill>
              <a:latin typeface="Roboto-medium"/>
            </a:endParaRPr>
          </a:p>
        </p:txBody>
      </p:sp>
      <p:sp>
        <p:nvSpPr>
          <p:cNvPr id="3" name="Rectangle 4">
            <a:extLst>
              <a:ext uri="{A55889D2-A87E-4337-B486-B36911CECFE2}">
                <a16:creationId xmlns:a16="http://schemas.microsoft.com/office/drawing/2010/main" id="{96284C71-9136-43F1-B663-642742B255D2}"/>
              </a:ext>
            </a:extLst>
          </p:cNvPr>
          <p:cNvSpPr/>
          <p:nvPr/>
        </p:nvSpPr>
        <p:spPr>
          <a:xfrm flipH="false" flipV="false" rot="0">
            <a:off x="333375" y="1085850"/>
            <a:ext cx="2778118" cy="1008649"/>
          </a:xfrm>
          <a:prstGeom prst="roundRect">
            <a:avLst>
              <a:gd fmla="val 5178" name="adj"/>
            </a:avLst>
          </a:prstGeom>
          <a:gradFill rotWithShape="1">
            <a:gsLst>
              <a:gs pos="23194">
                <a:srgbClr val="252528"/>
              </a:gs>
              <a:gs pos="100000">
                <a:srgbClr val="01030f"/>
              </a:gs>
            </a:gsLst>
            <a:lin ang="5400000" scaled="0"/>
          </a:gradFill>
          <a:ln cap="flat" w="9525">
            <a:solidFill>
              <a:schemeClr val="bg1">
                <a:alpha val="60000"/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Rectangle 7">
            <a:extLst>
              <a:ext uri="{897285A3-7BCD-4D3E-8826-489698DD120C}">
                <a16:creationId xmlns:a16="http://schemas.microsoft.com/office/drawing/2010/main" id="{D124F8EA-4780-444C-9295-E106612B587A}"/>
              </a:ext>
            </a:extLst>
          </p:cNvPr>
          <p:cNvSpPr/>
          <p:nvPr/>
        </p:nvSpPr>
        <p:spPr>
          <a:xfrm flipH="false" flipV="false" rot="0">
            <a:off x="314325" y="2219325"/>
            <a:ext cx="2812970" cy="1477108"/>
          </a:xfrm>
          <a:prstGeom prst="roundRect">
            <a:avLst>
              <a:gd fmla="val 5178" name="adj"/>
            </a:avLst>
          </a:prstGeom>
          <a:gradFill rotWithShape="1">
            <a:gsLst>
              <a:gs pos="23194">
                <a:srgbClr val="252528"/>
              </a:gs>
              <a:gs pos="100000">
                <a:srgbClr val="01030f"/>
              </a:gs>
            </a:gsLst>
            <a:lin ang="5400000" scaled="0"/>
          </a:gradFill>
          <a:ln cap="flat" w="9525">
            <a:solidFill>
              <a:schemeClr val="bg1">
                <a:alpha val="60000"/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800">
                <a:solidFill>
                  <a:srgbClr val="ffffff"/>
                </a:solidFill>
                <a:latin typeface="Source Sans Pro"/>
              </a:rPr>
              <a:t/>
            </a:r>
            <a:endParaRPr dirty="0" lang="en-US" sz="18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5" name="Text Box 6">
            <a:extLst>
              <a:ext uri="{FD98EA70-F921-4026-AD0E-B98C5706AB5C}">
                <a16:creationId xmlns:a16="http://schemas.microsoft.com/office/drawing/2010/main" id="{418B0C6A-30B3-4A60-8937-4D74B4E540F7}"/>
              </a:ext>
            </a:extLst>
          </p:cNvPr>
          <p:cNvSpPr txBox="1"/>
          <p:nvPr/>
        </p:nvSpPr>
        <p:spPr>
          <a:xfrm flipH="false" flipV="false" rot="0">
            <a:off x="482746" y="2375601"/>
            <a:ext cx="2257653" cy="1142714"/>
          </a:xfrm>
          <a:prstGeom prst="rect">
            <a:avLst/>
          </a:prstGeom>
          <a:ln>
            <a:noFill/>
          </a:ln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5000"/>
              </a:lnSpc>
              <a:defRPr dirty="0" lang="en-US" sz="1400"/>
            </a:pPr>
            <a:r>
              <a:rPr b="0" dirty="0" i="1" lang="en-US" sz="1000">
                <a:solidFill>
                  <a:schemeClr val="tx1"/>
                </a:solidFill>
                <a:latin typeface="Roboto"/>
              </a:rPr>
              <a:t>The Risk Exposure Queries panel provides pre-built reports to instantly identify specific high-risk configurations and vulnerabilities, such as unconstrained delegations or hidden admin accounts."</a:t>
            </a:r>
            <a:endParaRPr b="0" dirty="0" i="1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6" name="Text Box 13">
            <a:extLst>
              <a:ext uri="{5357854C-6700-4865-B05B-48162D742ACE}">
                <a16:creationId xmlns:a16="http://schemas.microsoft.com/office/drawing/2010/main" id="{D9D35459-FA09-4E69-A39E-EBE945C38B92}"/>
              </a:ext>
            </a:extLst>
          </p:cNvPr>
          <p:cNvSpPr txBox="1"/>
          <p:nvPr/>
        </p:nvSpPr>
        <p:spPr>
          <a:xfrm flipH="false" flipV="false" rot="0">
            <a:off x="520846" y="1190625"/>
            <a:ext cx="2210028" cy="731329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 rtl="fal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dirty="0" lang="en-US" sz="1400"/>
            </a:pPr>
            <a:r>
              <a:rPr b="0" dirty="0" i="1" lang="en-US" sz="1000">
                <a:solidFill>
                  <a:schemeClr val="tx1"/>
                </a:solidFill>
                <a:latin typeface="Roboto"/>
              </a:rPr>
              <a:t>This central red node highlights the highly privileged 'Domain Admins' group, a critical target for attackers, and shows its members at a glance.</a:t>
            </a:r>
            <a:endParaRPr b="0" dirty="0" i="1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7" name="Rectangle 14">
            <a:extLst>
              <a:ext uri="{73C118AA-9C86-4525-A67A-7411A3DCB95C}">
                <a16:creationId xmlns:a16="http://schemas.microsoft.com/office/drawing/2010/main" id="{C2F59F1C-11DB-4C9F-BA87-CD382FA95494}"/>
              </a:ext>
            </a:extLst>
          </p:cNvPr>
          <p:cNvSpPr/>
          <p:nvPr/>
        </p:nvSpPr>
        <p:spPr>
          <a:xfrm flipH="false" flipV="false" rot="0">
            <a:off x="3086100" y="1171575"/>
            <a:ext cx="28575" cy="647700"/>
          </a:xfrm>
          <a:prstGeom prst="roundRect">
            <a:avLst>
              <a:gd fmla="val 4318" name="adj"/>
            </a:avLst>
          </a:prstGeom>
          <a:gradFill rotWithShape="1">
            <a:gsLst>
              <a:gs pos="0">
                <a:srgbClr val="d7666b"/>
              </a:gs>
              <a:gs pos="35000">
                <a:srgbClr val="ca626f"/>
              </a:gs>
              <a:gs pos="100000">
                <a:srgbClr val="281a87"/>
              </a:gs>
            </a:gsLst>
            <a:lin ang="270000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8" name="Rectangle 15">
            <a:extLst>
              <a:ext uri="{3EA25619-2553-4E62-848D-3E520BCFD4B5}">
                <a16:creationId xmlns:a16="http://schemas.microsoft.com/office/drawing/2010/main" id="{B05026B4-D029-4466-A2AF-4B756704E2E2}"/>
              </a:ext>
            </a:extLst>
          </p:cNvPr>
          <p:cNvSpPr/>
          <p:nvPr/>
        </p:nvSpPr>
        <p:spPr>
          <a:xfrm flipH="false" flipV="false" rot="0">
            <a:off x="3095625" y="2305050"/>
            <a:ext cx="28575" cy="1219200"/>
          </a:xfrm>
          <a:prstGeom prst="roundRect">
            <a:avLst>
              <a:gd fmla="val 4318" name="adj"/>
            </a:avLst>
          </a:prstGeom>
          <a:gradFill rotWithShape="1">
            <a:gsLst>
              <a:gs pos="0">
                <a:srgbClr val="d7666b"/>
              </a:gs>
              <a:gs pos="35000">
                <a:srgbClr val="ca626f"/>
              </a:gs>
              <a:gs pos="100000">
                <a:srgbClr val="281a87"/>
              </a:gs>
            </a:gsLst>
            <a:lin ang="270000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grpSp>
        <p:nvGrpSpPr>
          <p:cNvPr id="9" name="Group Shape 19">
            <a:extLst>
              <a:ext uri="{6AB434FC-EE69-475D-9B9B-A3B6760234EF}">
                <a16:creationId xmlns:a16="http://schemas.microsoft.com/office/drawing/2010/main" id="{90F6BABA-F190-4666-9DFA-882B48EA6D8F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10800000">
            <a:off x="5802572" y="1704975"/>
            <a:ext cx="383800" cy="302837"/>
            <a:chOff x="4850073" y="1704975"/>
            <a:chExt cx="383800" cy="302837"/>
          </a:xfrm>
        </p:grpSpPr>
        <p:grpSp>
          <p:nvGrpSpPr>
            <p:cNvPr id="10" name="Group Shape 20">
              <a:extLst>
                <a:ext uri="{7320795D-D94D-4776-B1F3-925662CAA45D}">
                  <a16:creationId xmlns:a16="http://schemas.microsoft.com/office/drawing/2010/main" id="{6278A2DC-3E30-4727-A442-6C56BDD79E7F}"/>
                </a:ext>
              </a:extLst>
            </p:cNvPr>
            <p:cNvGrpSpPr>
              <a:grpSpLocks noChangeAspect="true"/>
            </p:cNvGrpSpPr>
            <p:nvPr/>
          </p:nvGrpSpPr>
          <p:grpSpPr>
            <a:xfrm flipH="false" flipV="false" rot="0">
              <a:off x="4850073" y="1704975"/>
              <a:ext cx="383800" cy="302837"/>
              <a:chOff x="4951209" y="1733550"/>
              <a:chExt cx="279415" cy="220475"/>
            </a:xfrm>
          </p:grpSpPr>
          <p:sp>
            <p:nvSpPr>
              <p:cNvPr id="11" name="Oval 17">
                <a:extLst>
                  <a:ext uri="{B4FE33F9-A4E9-4914-AC65-DD925E4B51A7}">
                    <a16:creationId xmlns:a16="http://schemas.microsoft.com/office/drawing/2010/main" id="{ED0D7709-F4B0-4D97-A026-B759BE6C8BA7}"/>
                  </a:ext>
                </a:extLst>
              </p:cNvPr>
              <p:cNvSpPr/>
              <p:nvPr/>
            </p:nvSpPr>
            <p:spPr>
              <a:xfrm flipH="false" flipV="false" rot="0">
                <a:off x="5010150" y="1733550"/>
                <a:ext cx="220475" cy="220475"/>
              </a:xfrm>
              <a:prstGeom prst="ellipse">
                <a:avLst/>
              </a:prstGeom>
              <a:gradFill rotWithShape="1">
                <a:gsLst>
                  <a:gs pos="0">
                    <a:srgbClr val="d1646d"/>
                  </a:gs>
                  <a:gs pos="35000">
                    <a:srgbClr val="964b77"/>
                  </a:gs>
                  <a:gs pos="100000">
                    <a:srgbClr val="4c2981"/>
                  </a:gs>
                </a:gsLst>
                <a:lin ang="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12" name="Triangle 18">
                <a:extLst>
                  <a:ext uri="{C3D17F7E-2E57-4D0D-B117-CE3CFA98342E}">
                    <a16:creationId xmlns:a16="http://schemas.microsoft.com/office/drawing/2010/main" id="{69CC446B-0AC5-4093-8EB0-167283339B96}"/>
                  </a:ext>
                </a:extLst>
              </p:cNvPr>
              <p:cNvSpPr/>
              <p:nvPr/>
            </p:nvSpPr>
            <p:spPr>
              <a:xfrm flipH="false" flipV="false" rot="16200000">
                <a:off x="4914900" y="1781175"/>
                <a:ext cx="192909" cy="120291"/>
              </a:xfrm>
              <a:prstGeom prst="triangle">
                <a:avLst/>
              </a:prstGeom>
              <a:gradFill rotWithShape="1">
                <a:gsLst>
                  <a:gs pos="0">
                    <a:srgbClr val="a05075"/>
                  </a:gs>
                  <a:gs pos="100000">
                    <a:srgbClr val="b65971"/>
                  </a:gs>
                </a:gsLst>
                <a:lin ang="1608000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13" name="Oval 19">
                <a:extLst>
                  <a:ext uri="{66D9BAA0-457F-4BEA-B341-5C1DACFF73AB}">
                    <a16:creationId xmlns:a16="http://schemas.microsoft.com/office/drawing/2010/main" id="{79E4C696-0D1C-4EC2-9A61-2BC33FCF0847}"/>
                  </a:ext>
                </a:extLst>
              </p:cNvPr>
              <p:cNvSpPr>
                <a:spLocks noChangeAspect="true"/>
              </p:cNvSpPr>
              <p:nvPr/>
            </p:nvSpPr>
            <p:spPr>
              <a:xfrm flipH="false" flipV="false" rot="0">
                <a:off x="5038725" y="1762125"/>
                <a:ext cx="161925" cy="161925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</p:grpSp>
        <p:sp>
          <p:nvSpPr>
            <p:cNvPr id="14" name="Text Box 17">
              <a:extLst>
                <a:ext uri="{8DFC4ECF-FC48-4CF4-A3BD-5E00FCF86D70}">
                  <a16:creationId xmlns:a16="http://schemas.microsoft.com/office/drawing/2010/main" id="{A879B331-5AC6-47D7-B8B8-EAB56FC6D604}"/>
                </a:ext>
              </a:extLst>
            </p:cNvPr>
            <p:cNvSpPr txBox="1"/>
            <p:nvPr/>
          </p:nvSpPr>
          <p:spPr>
            <a:xfrm flipH="false" flipV="false" rot="-10800000">
              <a:off x="5038725" y="1771650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1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15" name="Group Shape 21">
            <a:extLst>
              <a:ext uri="{FFE7F7BB-9CF3-4054-AD1D-4250A30D353B}">
                <a16:creationId xmlns:a16="http://schemas.microsoft.com/office/drawing/2010/main" id="{BBBDC094-D96C-4D1F-A340-9DF74F42A850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7402772" y="2657475"/>
            <a:ext cx="383800" cy="302837"/>
            <a:chOff x="3707073" y="1704975"/>
            <a:chExt cx="383800" cy="302837"/>
          </a:xfrm>
        </p:grpSpPr>
        <p:grpSp>
          <p:nvGrpSpPr>
            <p:cNvPr id="16" name="Group Shape 18">
              <a:extLst>
                <a:ext uri="{D0D0757B-3D4D-4DB3-83F7-1DC4ED5F23FA}">
                  <a16:creationId xmlns:a16="http://schemas.microsoft.com/office/drawing/2010/main" id="{54325C9C-0109-410E-9A02-FC362BD150D7}"/>
                </a:ext>
              </a:extLst>
            </p:cNvPr>
            <p:cNvGrpSpPr>
              <a:grpSpLocks noChangeAspect="true"/>
            </p:cNvGrpSpPr>
            <p:nvPr/>
          </p:nvGrpSpPr>
          <p:grpSpPr>
            <a:xfrm flipH="false" flipV="false" rot="0">
              <a:off x="3707073" y="1704975"/>
              <a:ext cx="383800" cy="302837"/>
              <a:chOff x="4951209" y="1733550"/>
              <a:chExt cx="279415" cy="220475"/>
            </a:xfrm>
          </p:grpSpPr>
          <p:sp>
            <p:nvSpPr>
              <p:cNvPr id="17" name="Oval 17">
                <a:extLst>
                  <a:ext uri="{CD643A31-40A9-4695-B8D3-DF7437A5A861}">
                    <a16:creationId xmlns:a16="http://schemas.microsoft.com/office/drawing/2010/main" id="{F977CD91-56BE-484F-8A90-7BEC590F2F70}"/>
                  </a:ext>
                </a:extLst>
              </p:cNvPr>
              <p:cNvSpPr/>
              <p:nvPr/>
            </p:nvSpPr>
            <p:spPr>
              <a:xfrm flipH="false" flipV="false" rot="0">
                <a:off x="5010150" y="1733550"/>
                <a:ext cx="220475" cy="220475"/>
              </a:xfrm>
              <a:prstGeom prst="ellipse">
                <a:avLst/>
              </a:prstGeom>
              <a:gradFill rotWithShape="1">
                <a:gsLst>
                  <a:gs pos="0">
                    <a:srgbClr val="d1646d"/>
                  </a:gs>
                  <a:gs pos="35000">
                    <a:srgbClr val="964b77"/>
                  </a:gs>
                  <a:gs pos="100000">
                    <a:srgbClr val="4c2981"/>
                  </a:gs>
                </a:gsLst>
                <a:lin ang="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18" name="Triangle 18">
                <a:extLst>
                  <a:ext uri="{C6CE99D2-CA2B-4591-A62C-8EF140DA3071}">
                    <a16:creationId xmlns:a16="http://schemas.microsoft.com/office/drawing/2010/main" id="{0EBACAA5-D476-4FB4-B4F0-997D880D5D8F}"/>
                  </a:ext>
                </a:extLst>
              </p:cNvPr>
              <p:cNvSpPr/>
              <p:nvPr/>
            </p:nvSpPr>
            <p:spPr>
              <a:xfrm flipH="false" flipV="false" rot="16200000">
                <a:off x="4914900" y="1781175"/>
                <a:ext cx="192909" cy="120291"/>
              </a:xfrm>
              <a:prstGeom prst="triangle">
                <a:avLst/>
              </a:prstGeom>
              <a:gradFill rotWithShape="1">
                <a:gsLst>
                  <a:gs pos="0">
                    <a:srgbClr val="a05075"/>
                  </a:gs>
                  <a:gs pos="100000">
                    <a:srgbClr val="b65971"/>
                  </a:gs>
                </a:gsLst>
                <a:lin ang="1608000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19" name="Oval 19">
                <a:extLst>
                  <a:ext uri="{C915592B-89E7-4700-958F-AD3EFD4B227B}">
                    <a16:creationId xmlns:a16="http://schemas.microsoft.com/office/drawing/2010/main" id="{53F3EC5F-4411-4918-94BA-5D79CFCFB529}"/>
                  </a:ext>
                </a:extLst>
              </p:cNvPr>
              <p:cNvSpPr>
                <a:spLocks noChangeAspect="true"/>
              </p:cNvSpPr>
              <p:nvPr/>
            </p:nvSpPr>
            <p:spPr>
              <a:xfrm flipH="false" flipV="false" rot="0">
                <a:off x="5038725" y="1762125"/>
                <a:ext cx="161925" cy="161925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</p:grpSp>
        <p:sp>
          <p:nvSpPr>
            <p:cNvPr id="20" name="Text Box 19">
              <a:extLst>
                <a:ext uri="{4DF3A3C8-972C-40B1-A6EF-646CF1884D87}">
                  <a16:creationId xmlns:a16="http://schemas.microsoft.com/office/drawing/2010/main" id="{5C5818DA-1A61-45EB-BD08-6E125B3ACFE6}"/>
                </a:ext>
              </a:extLst>
            </p:cNvPr>
            <p:cNvSpPr txBox="1"/>
            <p:nvPr/>
          </p:nvSpPr>
          <p:spPr>
            <a:xfrm flipH="false" flipV="false" rot="0">
              <a:off x="3895725" y="1771650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2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21" name="Group Shape 18">
            <a:extLst>
              <a:ext uri="{CD0DA25A-F365-446A-BDCD-17D3ED18270F}">
                <a16:creationId xmlns:a16="http://schemas.microsoft.com/office/drawing/2010/main" id="{98A889D7-8E1F-4E1F-A6BD-05034765BB8D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10800000">
            <a:off x="6780771" y="4096712"/>
            <a:ext cx="383800" cy="302837"/>
            <a:chOff x="3707073" y="1704975"/>
            <a:chExt cx="383800" cy="302837"/>
          </a:xfrm>
        </p:grpSpPr>
        <p:grpSp>
          <p:nvGrpSpPr>
            <p:cNvPr id="22" name="Group Shape 18">
              <a:extLst>
                <a:ext uri="{B14C6281-0139-498F-9193-5DF3A4EF03FF}">
                  <a16:creationId xmlns:a16="http://schemas.microsoft.com/office/drawing/2010/main" id="{018D8C1D-50B2-4CDF-A555-82D46892FB90}"/>
                </a:ext>
              </a:extLst>
            </p:cNvPr>
            <p:cNvGrpSpPr>
              <a:grpSpLocks noChangeAspect="true"/>
            </p:cNvGrpSpPr>
            <p:nvPr/>
          </p:nvGrpSpPr>
          <p:grpSpPr>
            <a:xfrm flipH="false" flipV="false" rot="0">
              <a:off x="3707073" y="1704975"/>
              <a:ext cx="383800" cy="302837"/>
              <a:chOff x="4951209" y="1733550"/>
              <a:chExt cx="279415" cy="220475"/>
            </a:xfrm>
          </p:grpSpPr>
          <p:sp>
            <p:nvSpPr>
              <p:cNvPr id="23" name="Oval 17">
                <a:extLst>
                  <a:ext uri="{EA86D6A4-15D9-4369-9816-70B866DD97EB}">
                    <a16:creationId xmlns:a16="http://schemas.microsoft.com/office/drawing/2010/main" id="{AAADBA8E-C243-4D2E-98B7-D94016ADE97F}"/>
                  </a:ext>
                </a:extLst>
              </p:cNvPr>
              <p:cNvSpPr/>
              <p:nvPr/>
            </p:nvSpPr>
            <p:spPr>
              <a:xfrm flipH="false" flipV="false" rot="0">
                <a:off x="5010150" y="1733550"/>
                <a:ext cx="220475" cy="220475"/>
              </a:xfrm>
              <a:prstGeom prst="ellipse">
                <a:avLst/>
              </a:prstGeom>
              <a:gradFill rotWithShape="1">
                <a:gsLst>
                  <a:gs pos="0">
                    <a:srgbClr val="d1646d"/>
                  </a:gs>
                  <a:gs pos="35000">
                    <a:srgbClr val="964b77"/>
                  </a:gs>
                  <a:gs pos="100000">
                    <a:srgbClr val="4c2981"/>
                  </a:gs>
                </a:gsLst>
                <a:lin ang="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24" name="Triangle 18">
                <a:extLst>
                  <a:ext uri="{CB96172A-291C-4176-9AC2-63435E6C0F6C}">
                    <a16:creationId xmlns:a16="http://schemas.microsoft.com/office/drawing/2010/main" id="{43E6815F-C30B-47F0-B9AF-76C7D5510CB2}"/>
                  </a:ext>
                </a:extLst>
              </p:cNvPr>
              <p:cNvSpPr/>
              <p:nvPr/>
            </p:nvSpPr>
            <p:spPr>
              <a:xfrm flipH="false" flipV="false" rot="16200000">
                <a:off x="4914900" y="1781175"/>
                <a:ext cx="192909" cy="120291"/>
              </a:xfrm>
              <a:prstGeom prst="triangle">
                <a:avLst/>
              </a:prstGeom>
              <a:gradFill rotWithShape="1">
                <a:gsLst>
                  <a:gs pos="0">
                    <a:srgbClr val="a05075"/>
                  </a:gs>
                  <a:gs pos="100000">
                    <a:srgbClr val="b65971"/>
                  </a:gs>
                </a:gsLst>
                <a:lin ang="1608000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25" name="Oval 19">
                <a:extLst>
                  <a:ext uri="{DA8281E2-B4B7-42F3-A09B-D8BE7C018E46}">
                    <a16:creationId xmlns:a16="http://schemas.microsoft.com/office/drawing/2010/main" id="{E63B3AB5-1B52-4A2A-B426-5F7A57367D0F}"/>
                  </a:ext>
                </a:extLst>
              </p:cNvPr>
              <p:cNvSpPr>
                <a:spLocks noChangeAspect="true"/>
              </p:cNvSpPr>
              <p:nvPr/>
            </p:nvSpPr>
            <p:spPr>
              <a:xfrm flipH="false" flipV="false" rot="0">
                <a:off x="5038725" y="1762125"/>
                <a:ext cx="161925" cy="161925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</p:grpSp>
        <p:sp>
          <p:nvSpPr>
            <p:cNvPr id="26" name="Text Box 19">
              <a:extLst>
                <a:ext uri="{D1C3E15C-1AEC-4E82-9B63-614A77D093C0}">
                  <a16:creationId xmlns:a16="http://schemas.microsoft.com/office/drawing/2010/main" id="{01B85D54-922E-4B90-99D9-ACA6E3D5AF82}"/>
                </a:ext>
              </a:extLst>
            </p:cNvPr>
            <p:cNvSpPr txBox="1"/>
            <p:nvPr/>
          </p:nvSpPr>
          <p:spPr>
            <a:xfrm flipH="true" flipV="true" rot="-10800000">
              <a:off x="3910108" y="1771650"/>
              <a:ext cx="74961" cy="167601"/>
            </a:xfrm>
            <a:prstGeom prst="rect">
              <a:avLst/>
            </a:prstGeom>
          </p:spPr>
          <p:txBody>
            <a:bodyPr anchor="t" bIns="0" lIns="0" rIns="0" rot="1080000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3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27" name="Group Shape 25">
            <a:extLst>
              <a:ext uri="{183286E3-8490-484D-A40D-B4DB49E3186F}">
                <a16:creationId xmlns:a16="http://schemas.microsoft.com/office/drawing/2010/main" id="{8BF1A704-60FB-4D73-BEE2-DF0AD0F7D0A4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2950111" y="1343025"/>
            <a:ext cx="302840" cy="302837"/>
            <a:chOff x="2950111" y="1434493"/>
            <a:chExt cx="302840" cy="302837"/>
          </a:xfrm>
        </p:grpSpPr>
        <p:sp>
          <p:nvSpPr>
            <p:cNvPr id="28" name="Oval 17">
              <a:extLst>
                <a:ext uri="{613F09C8-0EE9-4D05-BD6A-7FBA86A26C89}">
                  <a16:creationId xmlns:a16="http://schemas.microsoft.com/office/drawing/2010/main" id="{ED9E4468-7E91-4D9A-A577-4D17F0495FE7}"/>
                </a:ext>
              </a:extLst>
            </p:cNvPr>
            <p:cNvSpPr/>
            <p:nvPr/>
          </p:nvSpPr>
          <p:spPr>
            <a:xfrm flipH="false" flipV="false" rot="0">
              <a:off x="2950111" y="1434493"/>
              <a:ext cx="302840" cy="302837"/>
            </a:xfrm>
            <a:prstGeom prst="ellipse">
              <a:avLst/>
            </a:prstGeom>
            <a:gradFill rotWithShape="1">
              <a:gsLst>
                <a:gs pos="0">
                  <a:srgbClr val="d1646d"/>
                </a:gs>
                <a:gs pos="35000">
                  <a:srgbClr val="964b77"/>
                </a:gs>
                <a:gs pos="100000">
                  <a:srgbClr val="4c2981"/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29" name="Oval 19">
              <a:extLst>
                <a:ext uri="{A9B67C32-4A47-4D4D-B625-D369AE847767}">
                  <a16:creationId xmlns:a16="http://schemas.microsoft.com/office/drawing/2010/main" id="{55C8AF2E-081B-40CF-8F44-75FD1915A7AD}"/>
                </a:ext>
              </a:extLst>
            </p:cNvPr>
            <p:cNvSpPr>
              <a:spLocks noChangeAspect="true"/>
            </p:cNvSpPr>
            <p:nvPr/>
          </p:nvSpPr>
          <p:spPr>
            <a:xfrm flipH="false" flipV="false" rot="0">
              <a:off x="2989359" y="1473743"/>
              <a:ext cx="222417" cy="222415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0" name="Text Box 17">
              <a:extLst>
                <a:ext uri="{9BE7DF1C-BC72-4492-A4F7-FC5881A6750D}">
                  <a16:creationId xmlns:a16="http://schemas.microsoft.com/office/drawing/2010/main" id="{941C142E-25F0-4284-8892-750AC1AFF0D5}"/>
                </a:ext>
              </a:extLst>
            </p:cNvPr>
            <p:cNvSpPr txBox="1"/>
            <p:nvPr/>
          </p:nvSpPr>
          <p:spPr>
            <a:xfrm flipH="false" flipV="false" rot="0">
              <a:off x="3057801" y="1501168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1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31" name="Group Shape 23">
            <a:extLst>
              <a:ext uri="{187E9CDD-95A6-4945-93CD-43A79CAF8BF3}">
                <a16:creationId xmlns:a16="http://schemas.microsoft.com/office/drawing/2010/main" id="{91B1CF82-0263-41C0-8C36-D1819AC55385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2949835" y="2762250"/>
            <a:ext cx="302840" cy="302837"/>
            <a:chOff x="2949835" y="2571750"/>
            <a:chExt cx="302840" cy="302837"/>
          </a:xfrm>
        </p:grpSpPr>
        <p:sp>
          <p:nvSpPr>
            <p:cNvPr id="32" name="Oval 17">
              <a:extLst>
                <a:ext uri="{3F06D675-642E-4E87-9C84-ECA45C9A356D}">
                  <a16:creationId xmlns:a16="http://schemas.microsoft.com/office/drawing/2010/main" id="{4E55E9E1-BD6B-4514-AFA9-6F9ED0CF92FC}"/>
                </a:ext>
              </a:extLst>
            </p:cNvPr>
            <p:cNvSpPr/>
            <p:nvPr/>
          </p:nvSpPr>
          <p:spPr>
            <a:xfrm flipH="false" flipV="false" rot="0">
              <a:off x="2949835" y="2571750"/>
              <a:ext cx="302840" cy="302837"/>
            </a:xfrm>
            <a:prstGeom prst="ellipse">
              <a:avLst/>
            </a:prstGeom>
            <a:gradFill rotWithShape="1">
              <a:gsLst>
                <a:gs pos="0">
                  <a:srgbClr val="d1646d"/>
                </a:gs>
                <a:gs pos="35000">
                  <a:srgbClr val="964b77"/>
                </a:gs>
                <a:gs pos="100000">
                  <a:srgbClr val="4c2981"/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3" name="Oval 19">
              <a:extLst>
                <a:ext uri="{F2BEB978-A599-4541-A95B-2F62926E31D2}">
                  <a16:creationId xmlns:a16="http://schemas.microsoft.com/office/drawing/2010/main" id="{EB663F41-2F82-433F-8B1C-E0D66FC274D6}"/>
                </a:ext>
              </a:extLst>
            </p:cNvPr>
            <p:cNvSpPr>
              <a:spLocks noChangeAspect="true"/>
            </p:cNvSpPr>
            <p:nvPr/>
          </p:nvSpPr>
          <p:spPr>
            <a:xfrm flipH="false" flipV="false" rot="0">
              <a:off x="2989083" y="2610999"/>
              <a:ext cx="222417" cy="222415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4" name="Text Box 19">
              <a:extLst>
                <a:ext uri="{FD2DDB2F-F551-42F5-BDAA-332639A82436}">
                  <a16:creationId xmlns:a16="http://schemas.microsoft.com/office/drawing/2010/main" id="{66A90856-7E15-41A1-A6AA-C505D3577E55}"/>
                </a:ext>
              </a:extLst>
            </p:cNvPr>
            <p:cNvSpPr txBox="1"/>
            <p:nvPr/>
          </p:nvSpPr>
          <p:spPr>
            <a:xfrm flipH="false" flipV="false" rot="0">
              <a:off x="3057525" y="2638425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2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sp>
        <p:nvSpPr>
          <p:cNvPr id="35" name="Text Box 24">
            <a:extLst>
              <a:ext uri="{78CC7563-CF9D-4099-83B8-A27536B69334}">
                <a16:creationId xmlns:a16="http://schemas.microsoft.com/office/drawing/2010/main" id="{A9BAC58B-67E6-4E5C-B36B-9E4A3F2140FB}"/>
              </a:ext>
            </a:extLst>
          </p:cNvPr>
          <p:cNvSpPr txBox="1"/>
          <p:nvPr/>
        </p:nvSpPr>
        <p:spPr>
          <a:xfrm flipH="false" flipV="false" rot="0">
            <a:off x="8720899" y="5713724"/>
            <a:ext cx="1905000" cy="30855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dirty="0" lang="en-US"/>
              <a:t>Text</a:t>
            </a:r>
            <a:endParaRPr dirty="0" lang="en-US"/>
          </a:p>
        </p:txBody>
      </p:sp>
      <p:pic>
        <p:nvPicPr>
          <p:cNvPr id="36" name="Image 16">
            <a:extLst>
              <a:ext uri="{5E5C4FA8-C8BA-4F3C-A662-134C732DABB0}">
                <a16:creationId xmlns:a16="http://schemas.microsoft.com/office/drawing/2010/main" id="{CC5AFF37-8A58-4905-AE1A-47725B1B5E5F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b="0" l="0" r="15170" t="0"/>
          <a:stretch>
            <a:fillRect/>
          </a:stretch>
        </p:blipFill>
        <p:spPr>
          <a:xfrm flipH="false" flipV="false" rot="0">
            <a:off x="3409950" y="1057275"/>
            <a:ext cx="5737805" cy="3543100"/>
          </a:xfrm>
          <a:prstGeom prst="rect">
            <a:avLst/>
          </a:prstGeom>
          <a:noFill/>
        </p:spPr>
      </p:pic>
      <p:grpSp>
        <p:nvGrpSpPr>
          <p:cNvPr id="37" name="Group Shape 20">
            <a:extLst>
              <a:ext uri="{8A7F2E50-3D84-4D38-AC30-8110B83AAFC9}">
                <a16:creationId xmlns:a16="http://schemas.microsoft.com/office/drawing/2010/main" id="{73A485CC-AE8F-45F3-95AA-F51E4B89883F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12660000">
            <a:off x="6395437" y="2530211"/>
            <a:ext cx="377609" cy="297951"/>
            <a:chOff x="4951209" y="1733550"/>
            <a:chExt cx="279415" cy="220475"/>
          </a:xfrm>
        </p:grpSpPr>
        <p:sp>
          <p:nvSpPr>
            <p:cNvPr id="38" name="Oval 17">
              <a:extLst>
                <a:ext uri="{424C2937-BD91-46F5-A9E3-42DCD108390E}">
                  <a16:creationId xmlns:a16="http://schemas.microsoft.com/office/drawing/2010/main" id="{2A9668EC-DFCD-4804-BCBD-6A661C0B0BC4}"/>
                </a:ext>
              </a:extLst>
            </p:cNvPr>
            <p:cNvSpPr/>
            <p:nvPr/>
          </p:nvSpPr>
          <p:spPr>
            <a:xfrm flipH="false" flipV="false" rot="0">
              <a:off x="5010150" y="1733550"/>
              <a:ext cx="220475" cy="220475"/>
            </a:xfrm>
            <a:prstGeom prst="ellipse">
              <a:avLst/>
            </a:prstGeom>
            <a:gradFill rotWithShape="1">
              <a:gsLst>
                <a:gs pos="0">
                  <a:srgbClr val="d1646d"/>
                </a:gs>
                <a:gs pos="35000">
                  <a:srgbClr val="964b77"/>
                </a:gs>
                <a:gs pos="100000">
                  <a:srgbClr val="4c2981"/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9" name="Triangle 18">
              <a:extLst>
                <a:ext uri="{F18EB926-0AC7-46B8-B456-6BE5E09E3E5A}">
                  <a16:creationId xmlns:a16="http://schemas.microsoft.com/office/drawing/2010/main" id="{E6FD6D05-0AC5-4E5A-908E-E4D1F114385E}"/>
                </a:ext>
              </a:extLst>
            </p:cNvPr>
            <p:cNvSpPr/>
            <p:nvPr/>
          </p:nvSpPr>
          <p:spPr>
            <a:xfrm flipH="false" flipV="false" rot="16200000">
              <a:off x="4914900" y="1781175"/>
              <a:ext cx="192909" cy="120291"/>
            </a:xfrm>
            <a:prstGeom prst="triangle">
              <a:avLst/>
            </a:prstGeom>
            <a:gradFill rotWithShape="1">
              <a:gsLst>
                <a:gs pos="0">
                  <a:srgbClr val="a05075"/>
                </a:gs>
                <a:gs pos="100000">
                  <a:srgbClr val="b65971"/>
                </a:gs>
              </a:gsLst>
              <a:lin ang="1608000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40" name="Oval 19">
              <a:extLst>
                <a:ext uri="{F11D5A73-EFCF-43A4-8088-A3E4B1D6A859}">
                  <a16:creationId xmlns:a16="http://schemas.microsoft.com/office/drawing/2010/main" id="{48EA2812-5ECE-4461-A62A-67DF40199024}"/>
                </a:ext>
              </a:extLst>
            </p:cNvPr>
            <p:cNvSpPr>
              <a:spLocks noChangeAspect="true"/>
            </p:cNvSpPr>
            <p:nvPr/>
          </p:nvSpPr>
          <p:spPr>
            <a:xfrm flipH="false" flipV="false" rot="0">
              <a:off x="5038725" y="1762125"/>
              <a:ext cx="161925" cy="161925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</p:grpSp>
      <p:sp>
        <p:nvSpPr>
          <p:cNvPr id="41" name="Text Box 17">
            <a:extLst>
              <a:ext uri="{814FDA31-E2BF-430B-9D3E-3A4C8E0B015C}">
                <a16:creationId xmlns:a16="http://schemas.microsoft.com/office/drawing/2010/main" id="{1C264432-7086-42A4-B630-2A9D007A3FB9}"/>
              </a:ext>
            </a:extLst>
          </p:cNvPr>
          <p:cNvSpPr txBox="1"/>
          <p:nvPr/>
        </p:nvSpPr>
        <p:spPr>
          <a:xfrm flipH="false" flipV="false" rot="0">
            <a:off x="6510194" y="2571607"/>
            <a:ext cx="73752" cy="164897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>
              <a:defRPr dirty="0" lang="en-US" sz="1400"/>
            </a:pPr>
            <a:r>
              <a:rPr b="1" dirty="0" lang="en-US" sz="1100">
                <a:solidFill>
                  <a:srgbClr val="964b77"/>
                </a:solidFill>
                <a:latin typeface="Roboto"/>
              </a:rPr>
              <a:t>1</a:t>
            </a:r>
            <a:endParaRPr b="1" dirty="0" lang="en-US" sz="1100">
              <a:solidFill>
                <a:srgbClr val="964b77"/>
              </a:solidFill>
              <a:latin typeface="Roboto"/>
            </a:endParaRPr>
          </a:p>
        </p:txBody>
      </p:sp>
      <p:grpSp>
        <p:nvGrpSpPr>
          <p:cNvPr id="42" name="Group Shape 22">
            <a:extLst>
              <a:ext uri="{12CA29AB-2BE7-43B7-95D4-7C73BA059450}">
                <a16:creationId xmlns:a16="http://schemas.microsoft.com/office/drawing/2010/main" id="{E097D515-A1B4-43B4-9593-5CF2BE2110C6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3619385" y="2769812"/>
            <a:ext cx="302837" cy="383800"/>
            <a:chOff x="3619385" y="2769812"/>
            <a:chExt cx="302837" cy="383800"/>
          </a:xfrm>
        </p:grpSpPr>
        <p:grpSp>
          <p:nvGrpSpPr>
            <p:cNvPr id="43" name="Group Shape 18">
              <a:extLst>
                <a:ext uri="{9C390099-B3A9-4987-B1B7-910503FDC648}">
                  <a16:creationId xmlns:a16="http://schemas.microsoft.com/office/drawing/2010/main" id="{0DC69B8C-2A6E-47EB-895E-1998A6F95FC6}"/>
                </a:ext>
              </a:extLst>
            </p:cNvPr>
            <p:cNvGrpSpPr>
              <a:grpSpLocks noChangeAspect="true"/>
            </p:cNvGrpSpPr>
            <p:nvPr/>
          </p:nvGrpSpPr>
          <p:grpSpPr>
            <a:xfrm flipH="false" flipV="false" rot="5400000">
              <a:off x="3578904" y="2810294"/>
              <a:ext cx="383800" cy="302837"/>
              <a:chOff x="4951209" y="1733550"/>
              <a:chExt cx="279415" cy="220475"/>
            </a:xfrm>
          </p:grpSpPr>
          <p:sp>
            <p:nvSpPr>
              <p:cNvPr id="44" name="Oval 17">
                <a:extLst>
                  <a:ext uri="{2C9758EB-2C1D-4DE4-97D0-78AA4A306E90}">
                    <a16:creationId xmlns:a16="http://schemas.microsoft.com/office/drawing/2010/main" id="{B224A1AB-AF99-41EB-A36C-B9CC410CF57B}"/>
                  </a:ext>
                </a:extLst>
              </p:cNvPr>
              <p:cNvSpPr/>
              <p:nvPr/>
            </p:nvSpPr>
            <p:spPr>
              <a:xfrm flipH="false" flipV="false" rot="0">
                <a:off x="5010150" y="1733550"/>
                <a:ext cx="220475" cy="220475"/>
              </a:xfrm>
              <a:prstGeom prst="ellipse">
                <a:avLst/>
              </a:prstGeom>
              <a:gradFill rotWithShape="1">
                <a:gsLst>
                  <a:gs pos="0">
                    <a:srgbClr val="d1646d"/>
                  </a:gs>
                  <a:gs pos="35000">
                    <a:srgbClr val="964b77"/>
                  </a:gs>
                  <a:gs pos="100000">
                    <a:srgbClr val="4c2981"/>
                  </a:gs>
                </a:gsLst>
                <a:lin ang="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45" name="Triangle 18">
                <a:extLst>
                  <a:ext uri="{E3918E9E-4BCB-41A8-95AF-2A328614711A}">
                    <a16:creationId xmlns:a16="http://schemas.microsoft.com/office/drawing/2010/main" id="{9BB4343D-2023-4671-AADA-BA54B34927F9}"/>
                  </a:ext>
                </a:extLst>
              </p:cNvPr>
              <p:cNvSpPr/>
              <p:nvPr/>
            </p:nvSpPr>
            <p:spPr>
              <a:xfrm flipH="false" flipV="false" rot="16200000">
                <a:off x="4914900" y="1781175"/>
                <a:ext cx="192909" cy="120291"/>
              </a:xfrm>
              <a:prstGeom prst="triangle">
                <a:avLst/>
              </a:prstGeom>
              <a:gradFill rotWithShape="1">
                <a:gsLst>
                  <a:gs pos="0">
                    <a:srgbClr val="a05075"/>
                  </a:gs>
                  <a:gs pos="100000">
                    <a:srgbClr val="b65971"/>
                  </a:gs>
                </a:gsLst>
                <a:lin ang="1608000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46" name="Oval 19">
                <a:extLst>
                  <a:ext uri="{3AFC028D-246E-4F87-8D84-54D161E2CB7A}">
                    <a16:creationId xmlns:a16="http://schemas.microsoft.com/office/drawing/2010/main" id="{FCF0E4BD-728E-4D69-890F-E428E11E6CC1}"/>
                  </a:ext>
                </a:extLst>
              </p:cNvPr>
              <p:cNvSpPr>
                <a:spLocks noChangeAspect="true"/>
              </p:cNvSpPr>
              <p:nvPr/>
            </p:nvSpPr>
            <p:spPr>
              <a:xfrm flipH="false" flipV="false" rot="0">
                <a:off x="5038725" y="1762125"/>
                <a:ext cx="161925" cy="161925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</p:grpSp>
        <p:sp>
          <p:nvSpPr>
            <p:cNvPr id="47" name="Text Box 19">
              <a:extLst>
                <a:ext uri="{33CE6C5B-8757-4973-BA54-39FE977F0A8A}">
                  <a16:creationId xmlns:a16="http://schemas.microsoft.com/office/drawing/2010/main" id="{94F3C59F-F5BA-4637-86CF-0D10BEDA1765}"/>
                </a:ext>
              </a:extLst>
            </p:cNvPr>
            <p:cNvSpPr txBox="1"/>
            <p:nvPr/>
          </p:nvSpPr>
          <p:spPr>
            <a:xfrm flipH="false" flipV="false" rot="0">
              <a:off x="3732381" y="2919879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2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pic>
        <p:nvPicPr>
          <p:cNvPr id="48" name="Image 3">
            <a:extLst>
              <a:ext uri="{5A0FE6DD-1976-4A95-8756-477D0AAA17CA}">
                <a16:creationId xmlns:a16="http://schemas.microsoft.com/office/drawing/2010/main" id="{3D3053AE-7E80-49E6-BFF3-B5C7077BE21B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7354147" y="147075"/>
            <a:ext cx="1554897" cy="285750"/>
          </a:xfrm>
          <a:prstGeom prst="rect">
            <a:avLst/>
          </a:prstGeom>
          <a:noFill/>
        </p:spPr>
      </p:pic>
    </p:spTree>
    <p:extLst>
      <p:ext uri="{1B93E9A4-FD96-4FB0-A49A-2DE68A08C1EF}">
        <p14:creationId xmlns:p14="http://schemas.microsoft.com/office/powerpoint/2010/main" val="1758796075213"/>
      </p:ext>
    </p:extLst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4359E9B2-89BB-4E81-B9EA-8A97745F3C2D}">
                <a16:creationId xmlns:a16="http://schemas.microsoft.com/office/drawing/2010/main" id="{FFA49367-F033-4F56-8C67-DCEF6CD3B01A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b="69200" l="0" r="0" t="0"/>
          <a:stretch>
            <a:fillRect/>
          </a:stretch>
        </p:blipFill>
        <p:spPr>
          <a:xfrm flipH="false" flipV="false" rot="0">
            <a:off x="330565" y="1261786"/>
            <a:ext cx="8482860" cy="1546155"/>
          </a:xfrm>
          <a:prstGeom prst="rect">
            <a:avLst/>
          </a:prstGeom>
          <a:noFill/>
        </p:spPr>
      </p:pic>
      <p:sp>
        <p:nvSpPr>
          <p:cNvPr hidden="false" id="3" name="Rectangle 1">
            <a:extLst>
              <a:ext uri="{B9DF585D-EFBF-4B93-A71B-44CD78D639DD}">
                <a16:creationId xmlns:a16="http://schemas.microsoft.com/office/drawing/2010/main" id="{E324F247-0E01-4310-ACFC-BCB96D472194}"/>
              </a:ext>
            </a:extLst>
          </p:cNvPr>
          <p:cNvSpPr txBox="1">
            <a:spLocks noGrp="true"/>
          </p:cNvSpPr>
          <p:nvPr/>
        </p:nvSpPr>
        <p:spPr>
          <a:xfrm rot="0">
            <a:off x="323850" y="345900"/>
            <a:ext cx="6245180" cy="41209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b" bIns="0" lIns="0" numCol="1" rIns="0" rtlCol="0" spcCol="0" tIns="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Poppins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Continuous monitoring and </a:t>
            </a: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reporting</a:t>
            </a:r>
            <a:endParaRPr b="1" dirty="0" i="0" lang="en-US" sz="2400">
              <a:solidFill>
                <a:schemeClr val="tx1"/>
              </a:solidFill>
              <a:latin typeface="Roboto-medium"/>
            </a:endParaRPr>
          </a:p>
        </p:txBody>
      </p:sp>
      <p:sp>
        <p:nvSpPr>
          <p:cNvPr id="4" name="Text Box 3">
            <a:extLst>
              <a:ext uri="{466F40C9-F316-428E-90A2-210BE7D54748}">
                <a16:creationId xmlns:a16="http://schemas.microsoft.com/office/drawing/2010/main" id="{29EF55DC-6AE4-475B-B182-D22242EF9E24}"/>
              </a:ext>
            </a:extLst>
          </p:cNvPr>
          <p:cNvSpPr txBox="1"/>
          <p:nvPr/>
        </p:nvSpPr>
        <p:spPr>
          <a:xfrm flipH="false" flipV="false" rot="0">
            <a:off x="850592" y="3998328"/>
            <a:ext cx="1905000" cy="39997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dirty="0" lang="en-US" sz="1000">
                <a:latin typeface="Roboto"/>
              </a:rPr>
              <a:t>Schedule periodic update of the data</a:t>
            </a:r>
            <a:endParaRPr dirty="0" lang="en-US" sz="1000">
              <a:latin typeface="Roboto"/>
            </a:endParaRPr>
          </a:p>
        </p:txBody>
      </p:sp>
      <p:sp>
        <p:nvSpPr>
          <p:cNvPr id="5" name="Text Box 4">
            <a:extLst>
              <a:ext uri="{334489BA-4860-4573-A596-839718FBF335}">
                <a16:creationId xmlns:a16="http://schemas.microsoft.com/office/drawing/2010/main" id="{A445EA51-F1AE-4078-AEF3-82BE14928075}"/>
              </a:ext>
            </a:extLst>
          </p:cNvPr>
          <p:cNvSpPr txBox="1"/>
          <p:nvPr/>
        </p:nvSpPr>
        <p:spPr>
          <a:xfrm flipH="false" flipV="false" rot="0">
            <a:off x="3618442" y="3998328"/>
            <a:ext cx="1905000" cy="552335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dirty="0" lang="en-US" sz="1000">
                <a:latin typeface="Roboto"/>
              </a:rPr>
              <a:t>Real-time updates on privileged group exposures and attack paths</a:t>
            </a:r>
            <a:endParaRPr dirty="0" lang="en-US" sz="1000">
              <a:latin typeface="Roboto"/>
            </a:endParaRPr>
          </a:p>
        </p:txBody>
      </p:sp>
      <p:sp>
        <p:nvSpPr>
          <p:cNvPr id="6" name="Text Box 5">
            <a:extLst>
              <a:ext uri="{E7464732-E65A-4A41-92B2-6CC7A7433370}">
                <a16:creationId xmlns:a16="http://schemas.microsoft.com/office/drawing/2010/main" id="{FD00AB4C-354E-4AE6-95F1-E3ED0B2D00DA}"/>
              </a:ext>
            </a:extLst>
          </p:cNvPr>
          <p:cNvSpPr txBox="1"/>
          <p:nvPr/>
        </p:nvSpPr>
        <p:spPr>
          <a:xfrm flipH="false" flipV="false" rot="0">
            <a:off x="6296653" y="3998328"/>
            <a:ext cx="1905000" cy="552335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dirty="0" lang="en-US" sz="1000">
                <a:latin typeface="Roboto"/>
              </a:rPr>
              <a:t>Enable security teams to prioritize vulnerabilities and take timely action</a:t>
            </a:r>
            <a:endParaRPr dirty="0" lang="en-US" sz="1000">
              <a:latin typeface="Roboto"/>
            </a:endParaRPr>
          </a:p>
        </p:txBody>
      </p:sp>
      <p:cxnSp>
        <p:nvCxnSpPr>
          <p:cNvPr id="7" name="Connector 6">
            <a:extLst>
              <a:ext uri="{01F95062-1760-4B0B-A2F3-B6DE0A61A249}">
                <a16:creationId xmlns:a16="http://schemas.microsoft.com/office/drawing/2010/main" id="{1C6C7E5B-51A5-4B42-AAD5-1C3EE9722E5F}"/>
              </a:ext>
            </a:extLst>
          </p:cNvPr>
          <p:cNvCxnSpPr/>
          <p:nvPr/>
        </p:nvCxnSpPr>
        <p:spPr>
          <a:xfrm flipH="false" flipV="true" rot="10800000">
            <a:off x="3192627" y="3949027"/>
            <a:ext cx="11201" cy="683561"/>
          </a:xfrm>
          <a:prstGeom prst="line">
            <a:avLst/>
          </a:prstGeom>
          <a:ln cap="flat" w="9525">
            <a:solidFill>
              <a:schemeClr val="bg1">
                <a:lumMod val="65000"/>
                <a:lumOff val="3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8" name="Connector 7">
            <a:extLst>
              <a:ext uri="{1A8BE2D7-F2E4-4B37-B76E-4F0EF6AD6238}">
                <a16:creationId xmlns:a16="http://schemas.microsoft.com/office/drawing/2010/main" id="{66916252-29FA-4691-95C3-A141AB0789B3}"/>
              </a:ext>
            </a:extLst>
          </p:cNvPr>
          <p:cNvCxnSpPr/>
          <p:nvPr/>
        </p:nvCxnSpPr>
        <p:spPr>
          <a:xfrm flipH="false" flipV="true" rot="10800000">
            <a:off x="5904447" y="3998328"/>
            <a:ext cx="11201" cy="683561"/>
          </a:xfrm>
          <a:prstGeom prst="line">
            <a:avLst/>
          </a:prstGeom>
          <a:ln cap="flat" w="9525">
            <a:solidFill>
              <a:schemeClr val="bg1">
                <a:lumMod val="65000"/>
                <a:lumOff val="3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9" name="Rectangle 10">
            <a:extLst>
              <a:ext uri="{07ACA1CA-8551-45B6-924F-697776582B25}">
                <a16:creationId xmlns:a16="http://schemas.microsoft.com/office/drawing/2010/main" id="{5CFC8A38-8980-4F42-A698-103EB6B40F4A}"/>
              </a:ext>
            </a:extLst>
          </p:cNvPr>
          <p:cNvSpPr/>
          <p:nvPr/>
        </p:nvSpPr>
        <p:spPr>
          <a:xfrm flipH="false" flipV="false" rot="0">
            <a:off x="1581150" y="3314700"/>
            <a:ext cx="452428" cy="452428"/>
          </a:xfrm>
          <a:prstGeom prst="roundRect">
            <a:avLst/>
          </a:prstGeom>
          <a:solidFill>
            <a:srgbClr val="ff6164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0" name="Rectangle 9">
            <a:extLst>
              <a:ext uri="{100D8B82-D76C-4A11-A2B8-ACE3054FAA1B}">
                <a16:creationId xmlns:a16="http://schemas.microsoft.com/office/drawing/2010/main" id="{5A362C6E-4205-46CE-A592-9B1727F0B024}"/>
              </a:ext>
            </a:extLst>
          </p:cNvPr>
          <p:cNvSpPr/>
          <p:nvPr/>
        </p:nvSpPr>
        <p:spPr>
          <a:xfrm flipH="false" flipV="false" rot="0">
            <a:off x="4345791" y="3314700"/>
            <a:ext cx="452428" cy="452428"/>
          </a:xfrm>
          <a:prstGeom prst="roundRect">
            <a:avLst/>
          </a:prstGeom>
          <a:solidFill>
            <a:srgbClr val="ff6164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1" name="Rectangle 11">
            <a:extLst>
              <a:ext uri="{FD138CAC-E08F-41D4-80C0-99F086FB39D8}">
                <a16:creationId xmlns:a16="http://schemas.microsoft.com/office/drawing/2010/main" id="{868310F3-C0C0-4B23-B727-A1AD73ABE647}"/>
              </a:ext>
            </a:extLst>
          </p:cNvPr>
          <p:cNvSpPr/>
          <p:nvPr/>
        </p:nvSpPr>
        <p:spPr>
          <a:xfrm flipH="false" flipV="false" rot="0">
            <a:off x="7019925" y="3314700"/>
            <a:ext cx="452428" cy="452428"/>
          </a:xfrm>
          <a:prstGeom prst="roundRect">
            <a:avLst/>
          </a:prstGeom>
          <a:solidFill>
            <a:srgbClr val="ff6164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2" name="Image 3">
            <a:extLst>
              <a:ext uri="{D241E1EB-2382-452E-B6D7-2BA06C929F2E}">
                <a16:creationId xmlns:a16="http://schemas.microsoft.com/office/drawing/2010/main" id="{71270740-CFEF-464A-A494-83231B9465ED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7354147" y="147075"/>
            <a:ext cx="1554897" cy="285750"/>
          </a:xfrm>
          <a:prstGeom prst="rect">
            <a:avLst/>
          </a:prstGeom>
          <a:noFill/>
        </p:spPr>
      </p:pic>
      <p:pic>
        <p:nvPicPr>
          <p:cNvPr id="13" name="Image 12">
            <a:extLst>
              <a:ext uri="{AC98FDF4-DC09-49B2-8583-1863E496FEEF}">
                <a16:creationId xmlns:a16="http://schemas.microsoft.com/office/drawing/2010/main" id="{D00A0B2C-07DC-45F5-B3D7-EA1FFD5E3BCF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1657350" y="3400425"/>
            <a:ext cx="285750" cy="285750"/>
          </a:xfrm>
          <a:prstGeom prst="rect">
            <a:avLst/>
          </a:prstGeom>
          <a:noFill/>
        </p:spPr>
      </p:pic>
      <p:pic>
        <p:nvPicPr>
          <p:cNvPr id="14" name="Image 13">
            <a:extLst>
              <a:ext uri="{D4F2A09E-44F1-4B91-AEC5-E3AC00D2159D}">
                <a16:creationId xmlns:a16="http://schemas.microsoft.com/office/drawing/2010/main" id="{48110C0F-06D6-4D3D-AA72-ED8CD976ACA2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4432554" y="3398043"/>
            <a:ext cx="278905" cy="28575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26B2A71B-04E0-4A3E-A4BF-8F6E02FDDD8D}">
                <a16:creationId xmlns:a16="http://schemas.microsoft.com/office/drawing/2010/main" id="{7CCF3155-E61E-4FA9-BE25-3674A2FA67D1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7124700" y="3398043"/>
            <a:ext cx="258372" cy="285750"/>
          </a:xfrm>
          <a:prstGeom prst="rect">
            <a:avLst/>
          </a:prstGeom>
          <a:noFill/>
        </p:spPr>
      </p:pic>
    </p:spTree>
    <p:extLst>
      <p:ext uri="{389C19F3-60E0-40E4-B8D2-5DEC655241E5}">
        <p14:creationId xmlns:p14="http://schemas.microsoft.com/office/powerpoint/2010/main" val="1758796075215"/>
      </p:ext>
    </p:extLst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Rectangle 1">
            <a:extLst>
              <a:ext uri="{98193ED5-7735-449D-A7E0-814B5F3D3507}">
                <a16:creationId xmlns:a16="http://schemas.microsoft.com/office/drawing/2010/main" id="{DCB207C9-3572-4805-982C-6FA5AAD5EC00}"/>
              </a:ext>
            </a:extLst>
          </p:cNvPr>
          <p:cNvSpPr txBox="1">
            <a:spLocks noGrp="true"/>
          </p:cNvSpPr>
          <p:nvPr/>
        </p:nvSpPr>
        <p:spPr>
          <a:xfrm rot="0">
            <a:off x="323850" y="345900"/>
            <a:ext cx="6727402" cy="41209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b" bIns="0" lIns="0" numCol="1" rIns="0" rtlCol="0" spcCol="0" tIns="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Poppins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Managing privileged Active Directory </a:t>
            </a: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entities</a:t>
            </a:r>
            <a:endParaRPr b="1" dirty="0" i="0" lang="en-US" sz="2400">
              <a:solidFill>
                <a:schemeClr val="tx1"/>
              </a:solidFill>
              <a:latin typeface="Roboto-medium"/>
            </a:endParaRPr>
          </a:p>
        </p:txBody>
      </p:sp>
      <p:sp>
        <p:nvSpPr>
          <p:cNvPr id="3" name="Text Box 3">
            <a:extLst>
              <a:ext uri="{F4827CA7-E638-431B-AFA9-DAE57BFD40FE}">
                <a16:creationId xmlns:a16="http://schemas.microsoft.com/office/drawing/2010/main" id="{EF9E1DCE-8558-43A2-898F-082B53C707FD}"/>
              </a:ext>
            </a:extLst>
          </p:cNvPr>
          <p:cNvSpPr txBox="1"/>
          <p:nvPr/>
        </p:nvSpPr>
        <p:spPr>
          <a:xfrm flipH="false" flipV="false" rot="0">
            <a:off x="323850" y="4022979"/>
            <a:ext cx="8486471" cy="552335"/>
          </a:xfrm>
          <a:prstGeom prst="rect">
            <a:avLst/>
          </a:prstGeom>
        </p:spPr>
        <p:txBody>
          <a:bodyPr anchor="t" bIns="47625" lIns="0" rIns="95250" rtlCol="0" tIns="47625">
            <a:spAutoFit/>
          </a:bodyPr>
          <a:lstStyle/>
          <a:p>
            <a:pPr algn="l">
              <a:lnSpc>
                <a:spcPct val="125000"/>
              </a:lnSpc>
              <a:defRPr dirty="0" lang="en-US" sz="1400"/>
            </a:pPr>
            <a:r>
              <a:rPr dirty="0" lang="en-US" sz="1200">
                <a:latin typeface="Roboto"/>
              </a:rPr>
              <a:t>This showcases </a:t>
            </a:r>
            <a:r>
              <a:rPr dirty="0" err="1" lang="en-US" sz="1200">
                <a:latin typeface="Roboto"/>
              </a:rPr>
              <a:t>ADManager</a:t>
            </a:r>
            <a:r>
              <a:rPr dirty="0" lang="en-US" sz="1200">
                <a:latin typeface="Roboto"/>
              </a:rPr>
              <a:t> Plus's </a:t>
            </a:r>
            <a:r>
              <a:rPr dirty="0" i="1" lang="en-US" sz="1200">
                <a:latin typeface="Roboto"/>
              </a:rPr>
              <a:t>Privileged Entities</a:t>
            </a:r>
            <a:r>
              <a:rPr dirty="0" lang="en-US" sz="1200">
                <a:latin typeface="Roboto"/>
              </a:rPr>
              <a:t> management feature, demonstrating how to view existing privileged accounts and the process of adding new ones to monitor and manage their security within the domain.</a:t>
            </a:r>
            <a:endParaRPr dirty="0" lang="en-US" sz="1200">
              <a:latin typeface="Roboto"/>
            </a:endParaRPr>
          </a:p>
        </p:txBody>
      </p:sp>
      <p:pic>
        <p:nvPicPr>
          <p:cNvPr id="4" name="Image 6">
            <a:extLst>
              <a:ext uri="{B806050C-87D7-4439-82F8-03DDB8FAA385}">
                <a16:creationId xmlns:a16="http://schemas.microsoft.com/office/drawing/2010/main" id="{31C453C4-6390-4A3B-BA69-4F7D7A2F7149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b="37510" l="0" r="0" t="0"/>
          <a:stretch>
            <a:fillRect/>
          </a:stretch>
        </p:blipFill>
        <p:spPr>
          <a:xfrm flipH="false" flipV="false" rot="0">
            <a:off x="333670" y="1123607"/>
            <a:ext cx="8476650" cy="2746974"/>
          </a:xfrm>
          <a:prstGeom prst="rect">
            <a:avLst/>
          </a:prstGeom>
          <a:noFill/>
        </p:spPr>
      </p:pic>
      <p:pic>
        <p:nvPicPr>
          <p:cNvPr id="5" name="Image 3">
            <a:extLst>
              <a:ext uri="{03AADA38-15E2-466E-A56A-67BAF1AC8ED0}">
                <a16:creationId xmlns:a16="http://schemas.microsoft.com/office/drawing/2010/main" id="{2B0AE171-2221-4F49-8E62-F252E3FB56EA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7354147" y="147075"/>
            <a:ext cx="1554897" cy="285750"/>
          </a:xfrm>
          <a:prstGeom prst="rect">
            <a:avLst/>
          </a:prstGeom>
          <a:noFill/>
        </p:spPr>
      </p:pic>
    </p:spTree>
    <p:extLst>
      <p:ext uri="{5E13B1B0-5825-4318-A67A-9F3C7D0BD726}">
        <p14:creationId xmlns:p14="http://schemas.microsoft.com/office/powerpoint/2010/main" val="1758796075216"/>
      </p:ext>
    </p:extLst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Rectangle 1">
            <a:extLst>
              <a:ext uri="{D0A94485-F8F9-489B-9539-68F281AF5C66}">
                <a16:creationId xmlns:a16="http://schemas.microsoft.com/office/drawing/2010/main" id="{098F04FD-5402-4CDB-A1A5-C775E4086EAD}"/>
              </a:ext>
            </a:extLst>
          </p:cNvPr>
          <p:cNvSpPr txBox="1">
            <a:spLocks noGrp="true"/>
          </p:cNvSpPr>
          <p:nvPr/>
        </p:nvSpPr>
        <p:spPr>
          <a:xfrm rot="0">
            <a:off x="762000" y="297132"/>
            <a:ext cx="5410143" cy="777582"/>
          </a:xfrm>
          <a:prstGeom prst="rect">
            <a:avLst/>
          </a:prstGeom>
          <a:ln>
            <a:noFill/>
          </a:ln>
          <a:effectLst/>
        </p:spPr>
        <p:txBody>
          <a:bodyPr anchor="b" bIns="0" lIns="0" numCol="1" rIns="0" rtlCol="0" spcCol="0" tIns="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Poppins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What you gain with risk exposure management</a:t>
            </a:r>
            <a:endParaRPr b="1" dirty="0" i="0" lang="en-US" sz="2400">
              <a:solidFill>
                <a:schemeClr val="tx1"/>
              </a:solidFill>
              <a:latin typeface="Roboto-medium"/>
            </a:endParaRPr>
          </a:p>
        </p:txBody>
      </p:sp>
      <p:sp>
        <p:nvSpPr>
          <p:cNvPr id="3" name="Text Box 3">
            <a:extLst>
              <a:ext uri="{7270FEEB-2474-4BD7-BB07-6E881E94D05B}">
                <a16:creationId xmlns:a16="http://schemas.microsoft.com/office/drawing/2010/main" id="{0C9601AA-D6B9-416E-9FB3-BA8BDCAECEEB}"/>
              </a:ext>
            </a:extLst>
          </p:cNvPr>
          <p:cNvSpPr txBox="1"/>
          <p:nvPr/>
        </p:nvSpPr>
        <p:spPr>
          <a:xfrm flipH="false" flipV="false" rot="0">
            <a:off x="819054" y="2077783"/>
            <a:ext cx="2190750" cy="365664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0000"/>
              </a:lnSpc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Proactively uncover and reduce privilege escalation risks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4" name="Text Box 6">
            <a:extLst>
              <a:ext uri="{91ADDBC7-1C20-4823-BC8B-9E1BCC928D81}">
                <a16:creationId xmlns:a16="http://schemas.microsoft.com/office/drawing/2010/main" id="{B30F06BF-57B9-4165-A968-0BCA4D8E9BD9}"/>
              </a:ext>
            </a:extLst>
          </p:cNvPr>
          <p:cNvSpPr txBox="1"/>
          <p:nvPr/>
        </p:nvSpPr>
        <p:spPr>
          <a:xfrm flipH="false" flipV="false" rot="0">
            <a:off x="3476625" y="2077783"/>
            <a:ext cx="2190750" cy="380904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 rtl="fal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Improve AD security posture with visual, easy-to-understand data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5" name="Text Box 8">
            <a:extLst>
              <a:ext uri="{E51DBDC0-BE5A-46EB-91C6-15442E84A7C6}">
                <a16:creationId xmlns:a16="http://schemas.microsoft.com/office/drawing/2010/main" id="{678F45A9-1A49-44FF-B00C-0D6B7CC803A6}"/>
              </a:ext>
            </a:extLst>
          </p:cNvPr>
          <p:cNvSpPr txBox="1"/>
          <p:nvPr/>
        </p:nvSpPr>
        <p:spPr>
          <a:xfrm flipH="false" flipV="false" rot="0">
            <a:off x="819054" y="3616752"/>
            <a:ext cx="2190750" cy="380904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0000"/>
              </a:lnSpc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Keep an eye on high-value groups in your AD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6" name="Text Box 5">
            <a:extLst>
              <a:ext uri="{0853A2D5-25ED-44E5-A400-DF34892EB8E2}">
                <a16:creationId xmlns:a16="http://schemas.microsoft.com/office/drawing/2010/main" id="{7284A8C0-7BB1-468F-BA86-E38F51333BAC}"/>
              </a:ext>
            </a:extLst>
          </p:cNvPr>
          <p:cNvSpPr txBox="1"/>
          <p:nvPr/>
        </p:nvSpPr>
        <p:spPr>
          <a:xfrm flipH="false" flipV="false" rot="0">
            <a:off x="3476625" y="3616752"/>
            <a:ext cx="2190750" cy="761809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0000"/>
              </a:lnSpc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Add custom groups to the list of built-in privileged AD groups and monitor access paths to them for potential attacks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7" name="Text Box 9">
            <a:extLst>
              <a:ext uri="{F5770543-6E90-4D51-9F35-50205D048089}">
                <a16:creationId xmlns:a16="http://schemas.microsoft.com/office/drawing/2010/main" id="{9BF727F4-F576-4160-8640-1361C180C3C8}"/>
              </a:ext>
            </a:extLst>
          </p:cNvPr>
          <p:cNvSpPr txBox="1"/>
          <p:nvPr/>
        </p:nvSpPr>
        <p:spPr>
          <a:xfrm flipH="false" flipV="false" rot="0">
            <a:off x="6350736" y="2077783"/>
            <a:ext cx="2190750" cy="380904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 rtl="fal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Identify security risks and take immediate action to reduce them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8" name="Rectangle 10">
            <a:extLst>
              <a:ext uri="{B351D261-69F0-466D-B5E4-AABCA1CD56BA}">
                <a16:creationId xmlns:a16="http://schemas.microsoft.com/office/drawing/2010/main" id="{A577E956-07FC-4179-BBE6-CDEE478A9EFD}"/>
              </a:ext>
            </a:extLst>
          </p:cNvPr>
          <p:cNvSpPr/>
          <p:nvPr/>
        </p:nvSpPr>
        <p:spPr>
          <a:xfrm flipH="false" flipV="false" rot="0">
            <a:off x="828675" y="1438275"/>
            <a:ext cx="452428" cy="452428"/>
          </a:xfrm>
          <a:prstGeom prst="roundRect">
            <a:avLst/>
          </a:prstGeom>
          <a:solidFill>
            <a:schemeClr val="bg1"/>
          </a:solidFill>
          <a:ln cap="flat" w="9525">
            <a:solidFill>
              <a:schemeClr val="bg1"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9" name="Rectangle 14">
            <a:extLst>
              <a:ext uri="{4F2FCCCA-B836-47C8-A46C-88BD07F9C286}">
                <a16:creationId xmlns:a16="http://schemas.microsoft.com/office/drawing/2010/main" id="{7BF3901B-D953-4B63-9928-7C916A4BE184}"/>
              </a:ext>
            </a:extLst>
          </p:cNvPr>
          <p:cNvSpPr/>
          <p:nvPr/>
        </p:nvSpPr>
        <p:spPr>
          <a:xfrm flipH="false" flipV="false" rot="0">
            <a:off x="3476625" y="1447800"/>
            <a:ext cx="452428" cy="452428"/>
          </a:xfrm>
          <a:prstGeom prst="roundRect">
            <a:avLst/>
          </a:prstGeom>
          <a:solidFill>
            <a:schemeClr val="bg1"/>
          </a:solidFill>
          <a:ln cap="flat" w="9525">
            <a:solidFill>
              <a:schemeClr val="bg1"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0" name="Rectangle 13">
            <a:extLst>
              <a:ext uri="{78C4F776-9550-43D6-AD9F-2B6887B5DC06}">
                <a16:creationId xmlns:a16="http://schemas.microsoft.com/office/drawing/2010/main" id="{B25C9205-2F1C-4FE3-BC40-9B94D500FE42}"/>
              </a:ext>
            </a:extLst>
          </p:cNvPr>
          <p:cNvSpPr/>
          <p:nvPr/>
        </p:nvSpPr>
        <p:spPr>
          <a:xfrm flipH="false" flipV="false" rot="0">
            <a:off x="6350735" y="1449085"/>
            <a:ext cx="452428" cy="452428"/>
          </a:xfrm>
          <a:prstGeom prst="roundRect">
            <a:avLst/>
          </a:prstGeom>
          <a:solidFill>
            <a:schemeClr val="bg1"/>
          </a:solidFill>
          <a:ln cap="flat" w="9525">
            <a:solidFill>
              <a:schemeClr val="bg1"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1" name="Rectangle 12">
            <a:extLst>
              <a:ext uri="{589008E9-5544-4268-82BB-5D1654B7AA91}">
                <a16:creationId xmlns:a16="http://schemas.microsoft.com/office/drawing/2010/main" id="{DF64CB6E-E084-4CA2-AC90-4F0E690F8988}"/>
              </a:ext>
            </a:extLst>
          </p:cNvPr>
          <p:cNvSpPr/>
          <p:nvPr/>
        </p:nvSpPr>
        <p:spPr>
          <a:xfrm flipH="false" flipV="false" rot="0">
            <a:off x="800100" y="3014100"/>
            <a:ext cx="452428" cy="452428"/>
          </a:xfrm>
          <a:prstGeom prst="roundRect">
            <a:avLst/>
          </a:prstGeom>
          <a:solidFill>
            <a:schemeClr val="bg1"/>
          </a:solidFill>
          <a:ln cap="flat" w="9525">
            <a:solidFill>
              <a:schemeClr val="bg1"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2" name="Rectangle 11">
            <a:extLst>
              <a:ext uri="{0B001578-D5F1-4AF9-8359-7E5FD371EF53}">
                <a16:creationId xmlns:a16="http://schemas.microsoft.com/office/drawing/2010/main" id="{CF749723-F3D5-4971-B6BC-1BFB1F528726}"/>
              </a:ext>
            </a:extLst>
          </p:cNvPr>
          <p:cNvSpPr/>
          <p:nvPr/>
        </p:nvSpPr>
        <p:spPr>
          <a:xfrm flipH="false" flipV="false" rot="0">
            <a:off x="3457670" y="3023940"/>
            <a:ext cx="452428" cy="452428"/>
          </a:xfrm>
          <a:prstGeom prst="roundRect">
            <a:avLst/>
          </a:prstGeom>
          <a:solidFill>
            <a:schemeClr val="bg1"/>
          </a:solidFill>
          <a:ln cap="flat" w="9525">
            <a:solidFill>
              <a:schemeClr val="bg1"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3" name="Image 3">
            <a:extLst>
              <a:ext uri="{76B2BDD0-5189-41CB-9C6E-5C00E7964D37}">
                <a16:creationId xmlns:a16="http://schemas.microsoft.com/office/drawing/2010/main" id="{E28ADE1C-EB59-42CC-B9D7-891C6906EFE0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7354147" y="147075"/>
            <a:ext cx="1554897" cy="285750"/>
          </a:xfrm>
          <a:prstGeom prst="rect">
            <a:avLst/>
          </a:prstGeom>
          <a:noFill/>
        </p:spPr>
      </p:pic>
      <p:pic>
        <p:nvPicPr>
          <p:cNvPr id="14" name="Image 15">
            <a:extLst>
              <a:ext uri="{A6543F73-0A89-4CC7-AA05-D92D754E20D0}">
                <a16:creationId xmlns:a16="http://schemas.microsoft.com/office/drawing/2010/main" id="{502F149E-646D-4EAE-A392-A3A5659408E4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933450" y="1543050"/>
            <a:ext cx="250958" cy="238125"/>
          </a:xfrm>
          <a:prstGeom prst="rect">
            <a:avLst/>
          </a:prstGeom>
          <a:noFill/>
        </p:spPr>
      </p:pic>
      <p:pic>
        <p:nvPicPr>
          <p:cNvPr id="15" name="Image 16">
            <a:extLst>
              <a:ext uri="{BC522E54-C3B1-4259-8AF5-FA13C488A264}">
                <a16:creationId xmlns:a16="http://schemas.microsoft.com/office/drawing/2010/main" id="{70343993-FB2D-4DE3-8BAA-D741351DBC8E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3590925" y="1552575"/>
            <a:ext cx="214956" cy="238125"/>
          </a:xfrm>
          <a:prstGeom prst="rect">
            <a:avLst/>
          </a:prstGeom>
          <a:noFill/>
        </p:spPr>
      </p:pic>
      <p:pic>
        <p:nvPicPr>
          <p:cNvPr id="16" name="Image 17">
            <a:extLst>
              <a:ext uri="{E6ED42AE-5849-4858-877C-90E504AFAA18}">
                <a16:creationId xmlns:a16="http://schemas.microsoft.com/office/drawing/2010/main" id="{4FC0853A-2D3A-4DC7-A965-C202389EE8A0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6457883" y="1556242"/>
            <a:ext cx="238125" cy="238125"/>
          </a:xfrm>
          <a:prstGeom prst="rect">
            <a:avLst/>
          </a:prstGeom>
          <a:noFill/>
        </p:spPr>
      </p:pic>
      <p:pic>
        <p:nvPicPr>
          <p:cNvPr id="17" name="Image 18">
            <a:extLst>
              <a:ext uri="{B990887B-B517-40B2-9F88-8D2BA08E7701}">
                <a16:creationId xmlns:a16="http://schemas.microsoft.com/office/drawing/2010/main" id="{CFF12A43-80C2-4E8A-B3DF-65CDBE038100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907256" y="3121257"/>
            <a:ext cx="238125" cy="238125"/>
          </a:xfrm>
          <a:prstGeom prst="rect">
            <a:avLst/>
          </a:prstGeom>
          <a:noFill/>
        </p:spPr>
      </p:pic>
      <p:pic>
        <p:nvPicPr>
          <p:cNvPr id="18" name="Image 19">
            <a:extLst>
              <a:ext uri="{F5256B75-F9D5-4F25-8375-864CED6A42CD}">
                <a16:creationId xmlns:a16="http://schemas.microsoft.com/office/drawing/2010/main" id="{01461F7A-3629-47CA-BA00-81AE6431032F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flipH="false" flipV="false" rot="0">
            <a:off x="3544433" y="3107283"/>
            <a:ext cx="278905" cy="285750"/>
          </a:xfrm>
          <a:prstGeom prst="rect">
            <a:avLst/>
          </a:prstGeom>
          <a:noFill/>
        </p:spPr>
      </p:pic>
    </p:spTree>
    <p:extLst>
      <p:ext uri="{164AE742-8DB2-4DFF-A5DD-C9058C427EC8}">
        <p14:creationId xmlns:p14="http://schemas.microsoft.com/office/powerpoint/2010/main" val="1758796075217"/>
      </p:ext>
    </p:extLst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6CF52E51-ED7C-4BDC-9764-FCBAFDFCE1B1}">
                <a16:creationId xmlns:a16="http://schemas.microsoft.com/office/drawing/2010/main" id="{DA56F11E-8051-4B1C-B444-22871791DA37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1743075" y="2296420"/>
            <a:ext cx="5659916" cy="776706"/>
          </a:xfrm>
        </p:spPr>
        <p:txBody>
          <a:bodyPr rtlCol="0"/>
          <a:lstStyle/>
          <a:p>
            <a:pPr/>
            <a:r>
              <a:rPr dirty="0" lang="en-US" sz="2800">
                <a:latin typeface="Roboto"/>
              </a:rPr>
              <a:t>Explore risk exposure management </a:t>
            </a:r>
            <a:endParaRPr dirty="0" lang="en-US" sz="2800">
              <a:latin typeface="Roboto"/>
            </a:endParaRPr>
          </a:p>
        </p:txBody>
      </p:sp>
      <p:sp>
        <p:nvSpPr>
          <p:cNvPr id="3" name="Subtitle 2">
            <a:extLst>
              <a:ext uri="{00DB2816-D8E8-43C8-9033-A9ADB5719252}">
                <a16:creationId xmlns:a16="http://schemas.microsoft.com/office/drawing/2010/main" id="{AEC836E4-CB50-4D38-B332-C908E542779E}"/>
              </a:ext>
            </a:extLst>
          </p:cNvPr>
          <p:cNvSpPr>
            <a:spLocks noGrp="true"/>
          </p:cNvSpPr>
          <p:nvPr>
            <p:ph idx="1" type="subTitle"/>
          </p:nvPr>
        </p:nvSpPr>
        <p:spPr>
          <a:xfrm rot="0">
            <a:off x="1340443" y="3361496"/>
            <a:ext cx="6436178" cy="494945"/>
          </a:xfrm>
        </p:spPr>
        <p:txBody>
          <a:bodyPr rtlCol="0"/>
          <a:lstStyle/>
          <a:p>
            <a:pPr/>
            <a:r>
              <a:rPr dirty="0" lang="en-US" sz="1600" u="none">
                <a:solidFill>
                  <a:srgbClr val="ff6164"/>
                </a:solidFill>
                <a:latin typeface="Roboto"/>
                <a:hlinkClick r:id="rId2"/>
              </a:rPr>
              <a:t>Start proactively protecting your AD today!</a:t>
            </a:r>
            <a:endParaRPr dirty="0" lang="en-US" sz="1600" u="none">
              <a:solidFill>
                <a:srgbClr val="ff6164"/>
              </a:solidFill>
              <a:latin typeface="Roboto"/>
              <a:hlinkClick r:id="rId3"/>
            </a:endParaRPr>
          </a:p>
        </p:txBody>
      </p:sp>
      <p:pic>
        <p:nvPicPr>
          <p:cNvPr id="4" name="Image 6">
            <a:extLst>
              <a:ext uri="{B24B96E6-91BC-49E9-9270-F60A3E73E917}">
                <a16:creationId xmlns:a16="http://schemas.microsoft.com/office/drawing/2010/main" id="{68D85645-4CB8-4656-9F73-9A9057E448CA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3609975" y="1453677"/>
            <a:ext cx="1917707" cy="352425"/>
          </a:xfrm>
          <a:prstGeom prst="rect">
            <a:avLst/>
          </a:prstGeom>
          <a:noFill/>
        </p:spPr>
      </p:pic>
    </p:spTree>
    <p:extLst>
      <p:ext uri="{91169C5F-9F5A-40D4-8D65-52688C15FD35}">
        <p14:creationId xmlns:p14="http://schemas.microsoft.com/office/powerpoint/2010/main" val="1758796075218"/>
      </p:ext>
    </p:extLst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662D2F4E-7746-48FE-ADB0-6FD426AEEDA5}">
                <a16:creationId xmlns:a16="http://schemas.microsoft.com/office/drawing/2010/main" id="{34B1934B-7E03-4BAE-8BD3-358494B9A58E}"/>
              </a:ext>
            </a:extLst>
          </p:cNvPr>
          <p:cNvSpPr/>
          <p:nvPr/>
        </p:nvSpPr>
        <p:spPr>
          <a:xfrm flipH="false" flipV="false" rot="0">
            <a:off x="0" y="0"/>
            <a:ext cx="3954008" cy="5143443"/>
          </a:xfrm>
          <a:prstGeom prst="rect">
            <a:avLst/>
          </a:prstGeom>
          <a:gradFill rotWithShape="1">
            <a:gsLst>
              <a:gs pos="25475">
                <a:srgbClr val="201688"/>
              </a:gs>
              <a:gs pos="100000">
                <a:srgbClr val="e46265"/>
              </a:gs>
            </a:gsLst>
            <a:lin ang="318000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itle 7">
            <a:extLst>
              <a:ext uri="{14E8952A-9B46-4820-B97D-E92C8CEEEBAA}">
                <a16:creationId xmlns:a16="http://schemas.microsoft.com/office/drawing/2010/main" id="{72ECB600-457E-40F2-ABB2-943FC33F8276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407279" y="379676"/>
            <a:ext cx="2547832" cy="1519018"/>
          </a:xfrm>
        </p:spPr>
        <p:txBody>
          <a:bodyPr bIns="0" lIns="0" rIns="0" rtlCol="0" tIns="0"/>
          <a:lstStyle/>
          <a:p>
            <a:pPr algn="l"/>
            <a:r>
              <a:rPr dirty="0" lang="en-US" sz="2400">
                <a:latin typeface="Roboto-medium"/>
              </a:rPr>
              <a:t>Limited visibility into privileged entities </a:t>
            </a:r>
            <a:r>
              <a:rPr dirty="0" lang="en-US" sz="2400">
                <a:latin typeface="Roboto-medium"/>
              </a:rPr>
              <a:t>increases</a:t>
            </a:r>
            <a:r>
              <a:rPr dirty="0" lang="en-US" sz="2400">
                <a:latin typeface="Roboto-medium"/>
              </a:rPr>
              <a:t> </a:t>
            </a:r>
            <a:r>
              <a:rPr dirty="0" lang="en-US" sz="2400">
                <a:latin typeface="Roboto-medium"/>
              </a:rPr>
              <a:t>security</a:t>
            </a:r>
            <a:r>
              <a:rPr dirty="0" lang="en-US" sz="2400">
                <a:latin typeface="Roboto-medium"/>
              </a:rPr>
              <a:t> risks</a:t>
            </a:r>
            <a:endParaRPr dirty="0" lang="en-US" sz="2400">
              <a:latin typeface="Roboto-medium"/>
            </a:endParaRPr>
          </a:p>
        </p:txBody>
      </p:sp>
      <p:sp>
        <p:nvSpPr>
          <p:cNvPr id="4" name="Content Placeholder 2">
            <a:extLst>
              <a:ext uri="{89ADFCB9-5C35-4E2A-A318-F8E823AEC59C}">
                <a16:creationId xmlns:a16="http://schemas.microsoft.com/office/drawing/2010/main" id="{3AEF2631-E3F4-4548-AD40-DDEBC42066AD}"/>
              </a:ext>
            </a:extLst>
          </p:cNvPr>
          <p:cNvSpPr>
            <a:spLocks noGrp="true"/>
          </p:cNvSpPr>
          <p:nvPr>
            <p:ph/>
          </p:nvPr>
        </p:nvSpPr>
        <p:spPr>
          <a:xfrm rot="0">
            <a:off x="5049193" y="455876"/>
            <a:ext cx="3052810" cy="2326757"/>
          </a:xfrm>
          <a:prstGeom prst="rect">
            <a:avLst/>
          </a:prstGeom>
        </p:spPr>
        <p:txBody>
          <a:bodyPr bIns="0" lIns="0" rIns="0" rtlCol="0" tIns="0"/>
          <a:lstStyle/>
          <a:p>
            <a:pPr indent="0" marL="0">
              <a:lnSpc>
                <a:spcPct val="120000"/>
              </a:lnSpc>
              <a:spcBef>
                <a:spcPts val="1800"/>
              </a:spcBef>
              <a:buNone/>
            </a:pPr>
            <a:r>
              <a:rPr dirty="0" lang="en-US" sz="1100">
                <a:latin typeface="Roboto"/>
              </a:rPr>
              <a:t>Difficult to identify vulnerable privileged groups and access paths</a:t>
            </a:r>
          </a:p>
          <a:p>
            <a:pPr indent="0" marL="0">
              <a:lnSpc>
                <a:spcPct val="120000"/>
              </a:lnSpc>
              <a:spcBef>
                <a:spcPts val="1800"/>
              </a:spcBef>
              <a:buNone/>
            </a:pPr>
            <a:r>
              <a:rPr dirty="0" lang="en-US" sz="1100">
                <a:latin typeface="Roboto"/>
              </a:rPr>
              <a:t>Manual investigations are time-consuming and error-prone</a:t>
            </a:r>
          </a:p>
          <a:p>
            <a:pPr indent="0" marL="0">
              <a:lnSpc>
                <a:spcPct val="120000"/>
              </a:lnSpc>
              <a:spcBef>
                <a:spcPts val="1800"/>
              </a:spcBef>
              <a:buNone/>
            </a:pPr>
            <a:r>
              <a:rPr dirty="0" lang="en-US" sz="1100">
                <a:latin typeface="Roboto"/>
              </a:rPr>
              <a:t>Attackers exploit privilege escalation paths to gain control</a:t>
            </a:r>
          </a:p>
          <a:p>
            <a:pPr indent="0" marL="0">
              <a:lnSpc>
                <a:spcPct val="120000"/>
              </a:lnSpc>
              <a:spcBef>
                <a:spcPts val="1800"/>
              </a:spcBef>
              <a:buNone/>
            </a:pPr>
            <a:r>
              <a:rPr dirty="0" lang="en-US" sz="1100">
                <a:latin typeface="Roboto"/>
              </a:rPr>
              <a:t>Need for continuous monitoring and proactive risk mitigation</a:t>
            </a:r>
            <a:endParaRPr dirty="0" lang="en-US" sz="1100">
              <a:latin typeface="Roboto"/>
            </a:endParaRPr>
          </a:p>
        </p:txBody>
      </p:sp>
      <p:pic>
        <p:nvPicPr>
          <p:cNvPr id="5" name="Image 6">
            <a:extLst>
              <a:ext uri="{01AA2E4D-07A3-4F8B-975E-987198DDDADD}">
                <a16:creationId xmlns:a16="http://schemas.microsoft.com/office/drawing/2010/main" id="{187694CC-02E6-4A58-8A5B-9B3DAB76CB23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229447" y="4622701"/>
            <a:ext cx="1554897" cy="285750"/>
          </a:xfrm>
          <a:prstGeom prst="rect">
            <a:avLst/>
          </a:prstGeom>
          <a:noFill/>
        </p:spPr>
      </p:pic>
      <p:pic>
        <p:nvPicPr>
          <p:cNvPr id="6" name="Image 7">
            <a:extLst>
              <a:ext uri="{F06F7077-118D-4EAC-8BEC-D748268559C4}">
                <a16:creationId xmlns:a16="http://schemas.microsoft.com/office/drawing/2010/main" id="{024E9A24-E558-45B2-A0A8-6241990D7185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82000"/>
            <a:lum bright="0" contrast="0"/>
            <a:extLst>
              <a:ext uri="{42F8DDAD-F792-4039-8EC8-95FD2C1B5B0F}">
                <a14:imgProps xmlns:a14="http://schemas.microsoft.com/office/drawing/2010/main">
                  <a14:imgLayer>
                    <a14:imgEffect>
                      <a14:brightnessContrast bright="0" contrast="0"/>
                    </a14:imgEffect>
                  </a14:imgLayer>
                </a14:imgProps>
              </a:ext>
              <a:ext uri="{0637E77F-933C-4F8C-A832-7E245FA4088D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false" flipV="false" rot="0">
            <a:off x="153723" y="2133600"/>
            <a:ext cx="2961179" cy="1974361"/>
          </a:xfrm>
          <a:prstGeom prst="rect">
            <a:avLst/>
          </a:prstGeom>
          <a:noFill/>
          <a:ln cap="flat" w="11430">
            <a:noFill/>
            <a:prstDash val="sysDot"/>
            <a:round/>
          </a:ln>
          <a:effectLst>
            <a:outerShdw blurRad="50800" dir="2700000" dist="0">
              <a:srgbClr val="5b5b5b">
                <a:alpha val="39999"/>
              </a:srgbClr>
            </a:outerShdw>
          </a:effectLst>
        </p:spPr>
      </p:pic>
      <p:sp>
        <p:nvSpPr>
          <p:cNvPr id="7" name="Rectangle 8">
            <a:extLst>
              <a:ext uri="{D145EF48-0A48-43BE-9688-5C43E6E99683}">
                <a16:creationId xmlns:a16="http://schemas.microsoft.com/office/drawing/2010/main" id="{D5615AAC-9E66-4651-9C41-7859ABF5A032}"/>
              </a:ext>
            </a:extLst>
          </p:cNvPr>
          <p:cNvSpPr>
            <a:spLocks noChangeAspect="true"/>
          </p:cNvSpPr>
          <p:nvPr/>
        </p:nvSpPr>
        <p:spPr>
          <a:xfrm flipH="false" flipV="false" rot="2700000">
            <a:off x="4784645" y="513635"/>
            <a:ext cx="95250" cy="95250"/>
          </a:xfrm>
          <a:prstGeom prst="rect">
            <a:avLst/>
          </a:prstGeom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100000">
                <a:srgbClr val="2a23ab"/>
              </a:gs>
            </a:gsLst>
            <a:lin ang="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8" name="Rectangle 9">
            <a:extLst>
              <a:ext uri="{A48A7001-AB07-4F3E-ACF9-17C48655601F}">
                <a16:creationId xmlns:a16="http://schemas.microsoft.com/office/drawing/2010/main" id="{2DABF7E9-B4E0-4745-B772-18867629417D}"/>
              </a:ext>
            </a:extLst>
          </p:cNvPr>
          <p:cNvSpPr>
            <a:spLocks noChangeAspect="true"/>
          </p:cNvSpPr>
          <p:nvPr/>
        </p:nvSpPr>
        <p:spPr>
          <a:xfrm flipH="false" flipV="false" rot="2700000">
            <a:off x="4784645" y="1153715"/>
            <a:ext cx="95250" cy="95250"/>
          </a:xfrm>
          <a:prstGeom prst="rect">
            <a:avLst/>
          </a:prstGeom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100000">
                <a:srgbClr val="2a23ab"/>
              </a:gs>
            </a:gsLst>
            <a:lin ang="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9" name="Rectangle 10">
            <a:extLst>
              <a:ext uri="{2739760F-9FA0-4504-974E-24B17A99D13F}">
                <a16:creationId xmlns:a16="http://schemas.microsoft.com/office/drawing/2010/main" id="{DD2231CF-66CC-43EF-BA66-4C3298A8AFE2}"/>
              </a:ext>
            </a:extLst>
          </p:cNvPr>
          <p:cNvSpPr>
            <a:spLocks noChangeAspect="true"/>
          </p:cNvSpPr>
          <p:nvPr/>
        </p:nvSpPr>
        <p:spPr>
          <a:xfrm flipH="false" flipV="false" rot="2700000">
            <a:off x="4784645" y="1783717"/>
            <a:ext cx="95250" cy="95250"/>
          </a:xfrm>
          <a:prstGeom prst="rect">
            <a:avLst/>
          </a:prstGeom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100000">
                <a:srgbClr val="2a23ab"/>
              </a:gs>
            </a:gsLst>
            <a:lin ang="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0" name="Rectangle 11">
            <a:extLst>
              <a:ext uri="{1AE0EBDF-DD81-4892-B35A-2D8FFEBE23D2}">
                <a16:creationId xmlns:a16="http://schemas.microsoft.com/office/drawing/2010/main" id="{5AFB877D-8092-4814-A492-C7565F8D6545}"/>
              </a:ext>
            </a:extLst>
          </p:cNvPr>
          <p:cNvSpPr>
            <a:spLocks noChangeAspect="true"/>
          </p:cNvSpPr>
          <p:nvPr/>
        </p:nvSpPr>
        <p:spPr>
          <a:xfrm flipH="false" flipV="false" rot="2700000">
            <a:off x="4812840" y="2416177"/>
            <a:ext cx="95250" cy="95250"/>
          </a:xfrm>
          <a:prstGeom prst="rect">
            <a:avLst/>
          </a:prstGeom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100000">
                <a:srgbClr val="2a23ab"/>
              </a:gs>
            </a:gsLst>
            <a:lin ang="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</p:spTree>
    <p:extLst>
      <p:ext uri="{07F1D8AA-3D44-4BC1-9863-65E4C45E1C5E}">
        <p14:creationId xmlns:p14="http://schemas.microsoft.com/office/powerpoint/2010/main" val="1758796075194"/>
      </p:ext>
    </p:extLst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Rectangle 1">
            <a:extLst>
              <a:ext uri="{59D1F993-D4AA-4E04-B8F9-6C4A99BEA8A6}">
                <a16:creationId xmlns:a16="http://schemas.microsoft.com/office/drawing/2010/main" id="{156E7B2C-4EA2-4E37-B606-A40B6234041F}"/>
              </a:ext>
            </a:extLst>
          </p:cNvPr>
          <p:cNvSpPr txBox="1">
            <a:spLocks noGrp="true"/>
          </p:cNvSpPr>
          <p:nvPr/>
        </p:nvSpPr>
        <p:spPr>
          <a:xfrm rot="0">
            <a:off x="762000" y="297132"/>
            <a:ext cx="5410143" cy="777582"/>
          </a:xfrm>
          <a:prstGeom prst="rect">
            <a:avLst/>
          </a:prstGeom>
          <a:ln>
            <a:noFill/>
          </a:ln>
          <a:effectLst/>
        </p:spPr>
        <p:txBody>
          <a:bodyPr anchor="b" bIns="0" lIns="0" numCol="1" rIns="0" rtlCol="0" spcCol="0" tIns="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Poppins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What is the risk exposure management i</a:t>
            </a: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n </a:t>
            </a:r>
            <a:r>
              <a:rPr b="1" dirty="0" err="1" i="0" lang="en-US" sz="2400">
                <a:solidFill>
                  <a:schemeClr val="tx1"/>
                </a:solidFill>
                <a:latin typeface="Roboto-medium"/>
              </a:rPr>
              <a:t>ADManager</a:t>
            </a: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 Plus?</a:t>
            </a:r>
            <a:endParaRPr b="1" dirty="0" i="0" lang="en-US" sz="2400">
              <a:solidFill>
                <a:schemeClr val="tx1"/>
              </a:solidFill>
              <a:latin typeface="Roboto-medium"/>
            </a:endParaRPr>
          </a:p>
        </p:txBody>
      </p:sp>
      <p:sp>
        <p:nvSpPr>
          <p:cNvPr id="3" name="Text Box 3">
            <a:extLst>
              <a:ext uri="{4D7C3E75-B8EA-4F7F-AF8E-FD561F1929FD}">
                <a16:creationId xmlns:a16="http://schemas.microsoft.com/office/drawing/2010/main" id="{63E50359-D91D-406E-A466-66442D720A44}"/>
              </a:ext>
            </a:extLst>
          </p:cNvPr>
          <p:cNvSpPr txBox="1"/>
          <p:nvPr/>
        </p:nvSpPr>
        <p:spPr>
          <a:xfrm flipH="false" flipV="false" rot="0">
            <a:off x="819150" y="2028825"/>
            <a:ext cx="2190750" cy="548497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0000"/>
              </a:lnSpc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A </a:t>
            </a:r>
            <a:r>
              <a:rPr dirty="0" lang="en-US" sz="1000">
                <a:solidFill>
                  <a:schemeClr val="tx1"/>
                </a:solidFill>
                <a:latin typeface="Google Sans Text"/>
              </a:rPr>
              <a:t>visual representation of privileged entity risk exposure in AD environments</a:t>
            </a:r>
            <a:endParaRPr dirty="0" lang="en-US" sz="1000">
              <a:solidFill>
                <a:schemeClr val="tx1"/>
              </a:solidFill>
              <a:latin typeface="Google Sans Text"/>
            </a:endParaRPr>
          </a:p>
        </p:txBody>
      </p:sp>
      <p:sp>
        <p:nvSpPr>
          <p:cNvPr id="4" name="Text Box 6">
            <a:extLst>
              <a:ext uri="{552567AC-4558-4398-976E-EE2DD759AD8B}">
                <a16:creationId xmlns:a16="http://schemas.microsoft.com/office/drawing/2010/main" id="{7C11568C-4980-4ED7-88F8-CBE584184BC8}"/>
              </a:ext>
            </a:extLst>
          </p:cNvPr>
          <p:cNvSpPr txBox="1"/>
          <p:nvPr/>
        </p:nvSpPr>
        <p:spPr>
          <a:xfrm flipH="false" flipV="false" rot="0">
            <a:off x="3476625" y="2028825"/>
            <a:ext cx="2190750" cy="571357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 rtl="fal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Maps potential attack paths that can compromise both built-in and custom privileged groups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5" name="Text Box 8">
            <a:extLst>
              <a:ext uri="{6D0D28CC-9220-402B-96AE-A88D71058045}">
                <a16:creationId xmlns:a16="http://schemas.microsoft.com/office/drawing/2010/main" id="{0DE0E39E-5D56-4892-8A25-4F4FDD18A0D9}"/>
              </a:ext>
            </a:extLst>
          </p:cNvPr>
          <p:cNvSpPr txBox="1"/>
          <p:nvPr/>
        </p:nvSpPr>
        <p:spPr>
          <a:xfrm flipH="false" flipV="false" rot="0">
            <a:off x="800100" y="3733800"/>
            <a:ext cx="2190750" cy="380904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0000"/>
              </a:lnSpc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Delivers a complete assessment of privilege escalation vulnerabilities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6" name="Text Box 5">
            <a:extLst>
              <a:ext uri="{6F8C4419-7F57-4B7A-A5A3-22D0E0278DFE}">
                <a16:creationId xmlns:a16="http://schemas.microsoft.com/office/drawing/2010/main" id="{2141427C-1979-45D3-8079-A2C8B5AB786B}"/>
              </a:ext>
            </a:extLst>
          </p:cNvPr>
          <p:cNvSpPr txBox="1"/>
          <p:nvPr/>
        </p:nvSpPr>
        <p:spPr>
          <a:xfrm flipH="false" flipV="false" rot="0">
            <a:off x="3457575" y="3733800"/>
            <a:ext cx="2190750" cy="571357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0000"/>
              </a:lnSpc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Displays actionable remediation measures to strengthen your organization's security framework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7" name="Text Box 9">
            <a:extLst>
              <a:ext uri="{39DC9BA6-E571-4972-9024-0A715B60A60D}">
                <a16:creationId xmlns:a16="http://schemas.microsoft.com/office/drawing/2010/main" id="{16626EBF-BDF1-4633-8E1E-24B2E06F975E}"/>
              </a:ext>
            </a:extLst>
          </p:cNvPr>
          <p:cNvSpPr txBox="1"/>
          <p:nvPr/>
        </p:nvSpPr>
        <p:spPr>
          <a:xfrm flipH="false" flipV="false" rot="0">
            <a:off x="6353174" y="2028825"/>
            <a:ext cx="2190750" cy="380904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 rtl="fal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Identifies vulnerable groups and associated threat pathways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8" name="Rectangle 10">
            <a:extLst>
              <a:ext uri="{9D40B451-F417-4D9E-985E-998C5D8FE449}">
                <a16:creationId xmlns:a16="http://schemas.microsoft.com/office/drawing/2010/main" id="{8416F12B-2159-4CA8-9CB8-BFC5FCBEE9A0}"/>
              </a:ext>
            </a:extLst>
          </p:cNvPr>
          <p:cNvSpPr/>
          <p:nvPr/>
        </p:nvSpPr>
        <p:spPr>
          <a:xfrm flipH="false" flipV="false" rot="0">
            <a:off x="819150" y="1428750"/>
            <a:ext cx="452428" cy="452428"/>
          </a:xfrm>
          <a:prstGeom prst="roundRect">
            <a:avLst/>
          </a:prstGeom>
          <a:solidFill>
            <a:srgbClr val="dcdb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9" name="Rectangle 14">
            <a:extLst>
              <a:ext uri="{708A9504-F19B-42C9-9590-38C6B3E20D4C}">
                <a16:creationId xmlns:a16="http://schemas.microsoft.com/office/drawing/2010/main" id="{47E49C31-B310-487A-869A-78550C06043F}"/>
              </a:ext>
            </a:extLst>
          </p:cNvPr>
          <p:cNvSpPr/>
          <p:nvPr/>
        </p:nvSpPr>
        <p:spPr>
          <a:xfrm flipH="false" flipV="false" rot="0">
            <a:off x="3476625" y="1447800"/>
            <a:ext cx="452428" cy="452428"/>
          </a:xfrm>
          <a:prstGeom prst="roundRect">
            <a:avLst/>
          </a:prstGeom>
          <a:solidFill>
            <a:srgbClr val="dcdb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0" name="Rectangle 13">
            <a:extLst>
              <a:ext uri="{0708CFA5-E95A-4875-A908-676971393BDE}">
                <a16:creationId xmlns:a16="http://schemas.microsoft.com/office/drawing/2010/main" id="{DB226655-A7E5-45B0-B282-D3778C35F8C6}"/>
              </a:ext>
            </a:extLst>
          </p:cNvPr>
          <p:cNvSpPr/>
          <p:nvPr/>
        </p:nvSpPr>
        <p:spPr>
          <a:xfrm flipH="false" flipV="false" rot="0">
            <a:off x="6353174" y="1447800"/>
            <a:ext cx="452428" cy="452428"/>
          </a:xfrm>
          <a:prstGeom prst="roundRect">
            <a:avLst/>
          </a:prstGeom>
          <a:solidFill>
            <a:srgbClr val="dcdb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1" name="Rectangle 12">
            <a:extLst>
              <a:ext uri="{FDB65D35-6241-44C9-BD2D-B7BC70960CF7}">
                <a16:creationId xmlns:a16="http://schemas.microsoft.com/office/drawing/2010/main" id="{F26A0C74-58AB-4D7E-849A-95CEB5601C40}"/>
              </a:ext>
            </a:extLst>
          </p:cNvPr>
          <p:cNvSpPr/>
          <p:nvPr/>
        </p:nvSpPr>
        <p:spPr>
          <a:xfrm flipH="false" flipV="false" rot="0">
            <a:off x="800100" y="3124200"/>
            <a:ext cx="452428" cy="452428"/>
          </a:xfrm>
          <a:prstGeom prst="roundRect">
            <a:avLst/>
          </a:prstGeom>
          <a:solidFill>
            <a:srgbClr val="dcdb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2" name="Rectangle 11">
            <a:extLst>
              <a:ext uri="{A17A90E1-A724-44D8-8E1B-636EC95B1E41}">
                <a16:creationId xmlns:a16="http://schemas.microsoft.com/office/drawing/2010/main" id="{41D414C8-FB63-4880-AE98-BB2BBE9FF8EC}"/>
              </a:ext>
            </a:extLst>
          </p:cNvPr>
          <p:cNvSpPr/>
          <p:nvPr/>
        </p:nvSpPr>
        <p:spPr>
          <a:xfrm flipH="false" flipV="false" rot="0">
            <a:off x="3457575" y="3133725"/>
            <a:ext cx="452428" cy="452428"/>
          </a:xfrm>
          <a:prstGeom prst="roundRect">
            <a:avLst/>
          </a:prstGeom>
          <a:solidFill>
            <a:srgbClr val="dcdb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3" name="Image 3">
            <a:extLst>
              <a:ext uri="{0BA85F2E-A1F4-4107-A69D-B853AB5FE74A}">
                <a16:creationId xmlns:a16="http://schemas.microsoft.com/office/drawing/2010/main" id="{6D3A22A8-D094-4134-812B-0635FFE9029F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7354147" y="147075"/>
            <a:ext cx="1554897" cy="285750"/>
          </a:xfrm>
          <a:prstGeom prst="rect">
            <a:avLst/>
          </a:prstGeom>
          <a:noFill/>
        </p:spPr>
      </p:pic>
      <p:pic>
        <p:nvPicPr>
          <p:cNvPr id="14" name="Image 18">
            <a:extLst>
              <a:ext uri="{9DFF9E3D-28A7-47F0-BB7D-1350C40A846F}">
                <a16:creationId xmlns:a16="http://schemas.microsoft.com/office/drawing/2010/main" id="{D8C7CD50-81F0-4469-A4E4-78D06EFDA701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904875" y="3228975"/>
            <a:ext cx="238125" cy="248708"/>
          </a:xfrm>
          <a:prstGeom prst="rect">
            <a:avLst/>
          </a:prstGeom>
          <a:noFill/>
        </p:spPr>
      </p:pic>
      <p:pic>
        <p:nvPicPr>
          <p:cNvPr id="15" name="Image 17">
            <a:extLst>
              <a:ext uri="{D7BB7218-9AFB-4B72-B24D-CEBAD47652BC}">
                <a16:creationId xmlns:a16="http://schemas.microsoft.com/office/drawing/2010/main" id="{D21FDF72-60B7-4032-B61C-0A740F679804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6457950" y="1552575"/>
            <a:ext cx="238125" cy="238125"/>
          </a:xfrm>
          <a:prstGeom prst="rect">
            <a:avLst/>
          </a:prstGeom>
          <a:noFill/>
        </p:spPr>
      </p:pic>
      <p:pic>
        <p:nvPicPr>
          <p:cNvPr id="16" name="Image 19">
            <a:extLst>
              <a:ext uri="{263E4D9C-8953-4A50-914C-92C31853A88B}">
                <a16:creationId xmlns:a16="http://schemas.microsoft.com/office/drawing/2010/main" id="{2635DC9D-EFEB-41FF-A1ED-74284E407041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926306" y="1535906"/>
            <a:ext cx="238125" cy="238125"/>
          </a:xfrm>
          <a:prstGeom prst="rect">
            <a:avLst/>
          </a:prstGeom>
          <a:noFill/>
        </p:spPr>
      </p:pic>
      <p:pic>
        <p:nvPicPr>
          <p:cNvPr id="17" name="Image 16">
            <a:extLst>
              <a:ext uri="{7DFFB196-E0FE-49B3-82A1-D25713AC1920}">
                <a16:creationId xmlns:a16="http://schemas.microsoft.com/office/drawing/2010/main" id="{D17F44EF-1980-4DFA-B422-92F85137F41A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3572370" y="1554956"/>
            <a:ext cx="260939" cy="238125"/>
          </a:xfrm>
          <a:prstGeom prst="rect">
            <a:avLst/>
          </a:prstGeom>
          <a:noFill/>
        </p:spPr>
      </p:pic>
      <p:pic>
        <p:nvPicPr>
          <p:cNvPr id="18" name="Image 20">
            <a:extLst>
              <a:ext uri="{88A5D22C-FF6A-4FA1-9238-BAC560F8D618}">
                <a16:creationId xmlns:a16="http://schemas.microsoft.com/office/drawing/2010/main" id="{4CD8AAED-31DB-4A4F-B329-9D9294837E02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3576132" y="3240881"/>
            <a:ext cx="215310" cy="238125"/>
          </a:xfrm>
          <a:prstGeom prst="rect">
            <a:avLst/>
          </a:prstGeom>
          <a:noFill/>
        </p:spPr>
      </p:pic>
    </p:spTree>
    <p:extLst>
      <p:ext uri="{758F5E1E-1D43-40F0-B3C2-7A310616368F}">
        <p14:creationId xmlns:p14="http://schemas.microsoft.com/office/powerpoint/2010/main" val="1758796075195"/>
      </p:ext>
    </p:extLst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81E4F6F2-2012-433A-8434-12C531B99D21}">
                <a16:creationId xmlns:a16="http://schemas.microsoft.com/office/drawing/2010/main" id="{FBCFDD63-AE79-4A5D-95CE-F5517C4642B9}"/>
              </a:ext>
            </a:extLst>
          </p:cNvPr>
          <p:cNvSpPr/>
          <p:nvPr/>
        </p:nvSpPr>
        <p:spPr>
          <a:xfrm flipH="false" flipV="false" rot="0">
            <a:off x="323850" y="3438525"/>
            <a:ext cx="2812970" cy="1164231"/>
          </a:xfrm>
          <a:prstGeom prst="roundRect">
            <a:avLst>
              <a:gd fmla="val 5178" name="adj"/>
            </a:avLst>
          </a:prstGeom>
          <a:gradFill rotWithShape="1">
            <a:gsLst>
              <a:gs pos="23194">
                <a:srgbClr val="252528"/>
              </a:gs>
              <a:gs pos="100000">
                <a:srgbClr val="01030f"/>
              </a:gs>
            </a:gsLst>
            <a:lin ang="5400000" scaled="0"/>
          </a:gradFill>
          <a:ln cap="flat" w="9525">
            <a:solidFill>
              <a:schemeClr val="bg1">
                <a:alpha val="60000"/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800">
                <a:solidFill>
                  <a:srgbClr val="ffffff"/>
                </a:solidFill>
                <a:latin typeface="Source Sans Pro"/>
              </a:rPr>
              <a:t/>
            </a:r>
            <a:endParaRPr dirty="0" lang="en-US" sz="18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hidden="false" id="3" name="Rectangle 1">
            <a:extLst>
              <a:ext uri="{255EFA77-FEAF-4332-8708-423074F7CCF4}">
                <a16:creationId xmlns:a16="http://schemas.microsoft.com/office/drawing/2010/main" id="{DF6E8417-67CA-4AD5-A945-29E0887BDF05}"/>
              </a:ext>
            </a:extLst>
          </p:cNvPr>
          <p:cNvSpPr txBox="1">
            <a:spLocks noGrp="true"/>
          </p:cNvSpPr>
          <p:nvPr/>
        </p:nvSpPr>
        <p:spPr>
          <a:xfrm rot="0">
            <a:off x="323850" y="345900"/>
            <a:ext cx="6245180" cy="41209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b" bIns="0" lIns="0" numCol="1" rIns="0" rtlCol="0" spcCol="0" tIns="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Poppins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Risk exposure management dashboard</a:t>
            </a:r>
            <a:endParaRPr b="1" dirty="0" i="0" lang="en-US" sz="2400">
              <a:solidFill>
                <a:schemeClr val="tx1"/>
              </a:solidFill>
              <a:latin typeface="Roboto-medium"/>
            </a:endParaRPr>
          </a:p>
        </p:txBody>
      </p:sp>
      <p:pic>
        <p:nvPicPr>
          <p:cNvPr id="4" name="Image 2">
            <a:extLst>
              <a:ext uri="{7F3CC7AA-9E3A-4DAC-B920-F8795A5B3835}">
                <a16:creationId xmlns:a16="http://schemas.microsoft.com/office/drawing/2010/main" id="{CF6B85F0-726A-4AA4-90B7-301E84618185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b="7840" l="0" r="15080" t="0"/>
          <a:stretch>
            <a:fillRect/>
          </a:stretch>
        </p:blipFill>
        <p:spPr>
          <a:xfrm flipH="false" flipV="false" rot="0">
            <a:off x="3405349" y="1070648"/>
            <a:ext cx="5737600" cy="3516906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1381F426-1B17-4A5B-8CEF-F53029831B24}">
                <a16:creationId xmlns:a16="http://schemas.microsoft.com/office/drawing/2010/main" id="{90422188-AE6B-4F98-821E-F6D006588023}"/>
              </a:ext>
            </a:extLst>
          </p:cNvPr>
          <p:cNvSpPr/>
          <p:nvPr/>
        </p:nvSpPr>
        <p:spPr>
          <a:xfrm flipH="false" flipV="false" rot="0">
            <a:off x="333375" y="1085850"/>
            <a:ext cx="2778118" cy="950537"/>
          </a:xfrm>
          <a:prstGeom prst="roundRect">
            <a:avLst>
              <a:gd fmla="val 5178" name="adj"/>
            </a:avLst>
          </a:prstGeom>
          <a:gradFill rotWithShape="1">
            <a:gsLst>
              <a:gs pos="23194">
                <a:srgbClr val="252528"/>
              </a:gs>
              <a:gs pos="100000">
                <a:srgbClr val="01030f"/>
              </a:gs>
            </a:gsLst>
            <a:lin ang="5400000" scaled="0"/>
          </a:gradFill>
          <a:ln cap="flat" w="9525">
            <a:solidFill>
              <a:schemeClr val="bg1">
                <a:alpha val="60000"/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Rectangle 7">
            <a:extLst>
              <a:ext uri="{BBC0E8B0-2696-420D-B35D-2971F03E6444}">
                <a16:creationId xmlns:a16="http://schemas.microsoft.com/office/drawing/2010/main" id="{1C8E9ED0-C643-44B0-81F7-3B4E4E7923EF}"/>
              </a:ext>
            </a:extLst>
          </p:cNvPr>
          <p:cNvSpPr/>
          <p:nvPr/>
        </p:nvSpPr>
        <p:spPr>
          <a:xfrm flipH="false" flipV="false" rot="0">
            <a:off x="314325" y="2181225"/>
            <a:ext cx="2812970" cy="1084154"/>
          </a:xfrm>
          <a:prstGeom prst="roundRect">
            <a:avLst>
              <a:gd fmla="val 5178" name="adj"/>
            </a:avLst>
          </a:prstGeom>
          <a:gradFill rotWithShape="1">
            <a:gsLst>
              <a:gs pos="23194">
                <a:srgbClr val="252528"/>
              </a:gs>
              <a:gs pos="100000">
                <a:srgbClr val="01030f"/>
              </a:gs>
            </a:gsLst>
            <a:lin ang="5400000" scaled="0"/>
          </a:gradFill>
          <a:ln cap="flat" w="9525">
            <a:solidFill>
              <a:schemeClr val="bg1">
                <a:alpha val="60000"/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800">
                <a:solidFill>
                  <a:srgbClr val="ffffff"/>
                </a:solidFill>
                <a:latin typeface="Source Sans Pro"/>
              </a:rPr>
              <a:t/>
            </a:r>
            <a:endParaRPr dirty="0" lang="en-US" sz="18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7" name="Text Box 6">
            <a:extLst>
              <a:ext uri="{EA3BCD0C-8346-458E-A12F-CCE9D2544E44}">
                <a16:creationId xmlns:a16="http://schemas.microsoft.com/office/drawing/2010/main" id="{07C2E246-3DD1-43A4-992D-FEC1CBA7EBC7}"/>
              </a:ext>
            </a:extLst>
          </p:cNvPr>
          <p:cNvSpPr txBox="1"/>
          <p:nvPr/>
        </p:nvSpPr>
        <p:spPr>
          <a:xfrm flipH="false" flipV="false" rot="0">
            <a:off x="482746" y="2337501"/>
            <a:ext cx="2257653" cy="761809"/>
          </a:xfrm>
          <a:prstGeom prst="rect">
            <a:avLst/>
          </a:prstGeom>
          <a:ln>
            <a:noFill/>
          </a:ln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5000"/>
              </a:lnSpc>
              <a:defRPr dirty="0" lang="en-US" sz="1400"/>
            </a:pPr>
            <a:r>
              <a:rPr b="0" dirty="0" i="1" lang="en-US" sz="1000">
                <a:solidFill>
                  <a:schemeClr val="tx1"/>
                </a:solidFill>
                <a:latin typeface="Roboto"/>
              </a:rPr>
              <a:t>This highlights all the highly sensitive accounts or groups that, if compromised, could grant an attacker significant control over Active Directory.</a:t>
            </a:r>
            <a:endParaRPr b="0" dirty="0" i="1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8" name="Text Box 10">
            <a:extLst>
              <a:ext uri="{612DA358-3AB9-443E-84BB-419FDAB0821B}">
                <a16:creationId xmlns:a16="http://schemas.microsoft.com/office/drawing/2010/main" id="{2462F861-1217-4155-936F-7B24523E7523}"/>
              </a:ext>
            </a:extLst>
          </p:cNvPr>
          <p:cNvSpPr txBox="1"/>
          <p:nvPr/>
        </p:nvSpPr>
        <p:spPr>
          <a:xfrm flipH="false" flipV="false" rot="0">
            <a:off x="507844" y="3619500"/>
            <a:ext cx="2251605" cy="761809"/>
          </a:xfrm>
          <a:prstGeom prst="rect">
            <a:avLst/>
          </a:prstGeom>
          <a:ln cap="flat" w="9525">
            <a:noFill/>
            <a:prstDash val="solid"/>
            <a:round/>
          </a:ln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5000"/>
              </a:lnSpc>
              <a:defRPr dirty="0" lang="en-US" sz="1400"/>
            </a:pPr>
            <a:r>
              <a:rPr b="0" dirty="0" i="1" lang="en-US" sz="1000">
                <a:solidFill>
                  <a:schemeClr val="tx1"/>
                </a:solidFill>
                <a:latin typeface="Roboto"/>
              </a:rPr>
              <a:t>This column provides a detailed breakdown of the specific relationships and permissions constituting each attack path, visible by clicking "View."</a:t>
            </a:r>
            <a:endParaRPr b="0" dirty="0" i="1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9" name="Text Box 8">
            <a:extLst>
              <a:ext uri="{D17A2B2B-78C9-470B-9059-7E7231CF9E59}">
                <a16:creationId xmlns:a16="http://schemas.microsoft.com/office/drawing/2010/main" id="{782D40A9-20A2-4E13-9A97-6D76056DCF6B}"/>
              </a:ext>
            </a:extLst>
          </p:cNvPr>
          <p:cNvSpPr txBox="1"/>
          <p:nvPr/>
        </p:nvSpPr>
        <p:spPr>
          <a:xfrm flipH="false" flipV="false">
            <a:off x="2173882" y="5301257"/>
            <a:ext cx="1905000" cy="30855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dirty="0" lang="en-US"/>
              <a:t>Text</a:t>
            </a:r>
            <a:endParaRPr dirty="0" lang="en-US"/>
          </a:p>
        </p:txBody>
      </p:sp>
      <p:sp>
        <p:nvSpPr>
          <p:cNvPr id="10" name="Text Box 13">
            <a:extLst>
              <a:ext uri="{68146CAE-590E-4A52-9274-9AEB75C59B54}">
                <a16:creationId xmlns:a16="http://schemas.microsoft.com/office/drawing/2010/main" id="{3E4D64E0-8375-4926-9A26-E59E7B0D8A5A}"/>
              </a:ext>
            </a:extLst>
          </p:cNvPr>
          <p:cNvSpPr txBox="1"/>
          <p:nvPr/>
        </p:nvSpPr>
        <p:spPr>
          <a:xfrm flipH="false" flipV="false" rot="0">
            <a:off x="520846" y="1190625"/>
            <a:ext cx="2210028" cy="731329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 rtl="fal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dirty="0" lang="en-US" sz="1400"/>
            </a:pPr>
            <a:r>
              <a:rPr b="0" dirty="0" i="1" lang="en-US" sz="1000">
                <a:solidFill>
                  <a:schemeClr val="tx1"/>
                </a:solidFill>
                <a:latin typeface="Roboto"/>
              </a:rPr>
              <a:t>This indicates the identified potential routes an attacker could take to compromise high-value assets within Active Directory.</a:t>
            </a:r>
            <a:endParaRPr b="0" dirty="0" i="1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11" name="Rectangle 14">
            <a:extLst>
              <a:ext uri="{02F78B62-7AAA-4423-BF02-BBECFB0A0656}">
                <a16:creationId xmlns:a16="http://schemas.microsoft.com/office/drawing/2010/main" id="{362029DB-2D8B-4BC5-84C1-C6DE714B1250}"/>
              </a:ext>
            </a:extLst>
          </p:cNvPr>
          <p:cNvSpPr/>
          <p:nvPr/>
        </p:nvSpPr>
        <p:spPr>
          <a:xfrm flipH="false" flipV="false" rot="0">
            <a:off x="3086100" y="1171575"/>
            <a:ext cx="28575" cy="771525"/>
          </a:xfrm>
          <a:prstGeom prst="roundRect">
            <a:avLst>
              <a:gd fmla="val 4318" name="adj"/>
            </a:avLst>
          </a:prstGeom>
          <a:gradFill rotWithShape="1">
            <a:gsLst>
              <a:gs pos="0">
                <a:srgbClr val="d7666b"/>
              </a:gs>
              <a:gs pos="35000">
                <a:srgbClr val="ca626f"/>
              </a:gs>
              <a:gs pos="100000">
                <a:srgbClr val="281a87"/>
              </a:gs>
            </a:gsLst>
            <a:lin ang="270000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2" name="Rectangle 15">
            <a:extLst>
              <a:ext uri="{961B5747-CA86-4DB2-8C40-23A9FCF31CC3}">
                <a16:creationId xmlns:a16="http://schemas.microsoft.com/office/drawing/2010/main" id="{85528BCA-F99A-4273-A006-88F28FCBE8BA}"/>
              </a:ext>
            </a:extLst>
          </p:cNvPr>
          <p:cNvSpPr/>
          <p:nvPr/>
        </p:nvSpPr>
        <p:spPr>
          <a:xfrm flipH="false" flipV="false" rot="0">
            <a:off x="3095625" y="2266950"/>
            <a:ext cx="28575" cy="904875"/>
          </a:xfrm>
          <a:prstGeom prst="roundRect">
            <a:avLst>
              <a:gd fmla="val 4318" name="adj"/>
            </a:avLst>
          </a:prstGeom>
          <a:gradFill rotWithShape="1">
            <a:gsLst>
              <a:gs pos="0">
                <a:srgbClr val="d7666b"/>
              </a:gs>
              <a:gs pos="35000">
                <a:srgbClr val="ca626f"/>
              </a:gs>
              <a:gs pos="100000">
                <a:srgbClr val="281a87"/>
              </a:gs>
            </a:gsLst>
            <a:lin ang="270000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3" name="Rectangle 16">
            <a:extLst>
              <a:ext uri="{E6A4639C-FC13-4CA1-A248-434595FF6E12}">
                <a16:creationId xmlns:a16="http://schemas.microsoft.com/office/drawing/2010/main" id="{3669F21C-3BD6-47AB-A8FF-7B437A56C8A2}"/>
              </a:ext>
            </a:extLst>
          </p:cNvPr>
          <p:cNvSpPr/>
          <p:nvPr/>
        </p:nvSpPr>
        <p:spPr>
          <a:xfrm flipH="false" flipV="false" rot="0">
            <a:off x="3114675" y="3552825"/>
            <a:ext cx="28575" cy="929982"/>
          </a:xfrm>
          <a:prstGeom prst="roundRect">
            <a:avLst>
              <a:gd fmla="val 4318" name="adj"/>
            </a:avLst>
          </a:prstGeom>
          <a:gradFill rotWithShape="1">
            <a:gsLst>
              <a:gs pos="0">
                <a:srgbClr val="d7666b"/>
              </a:gs>
              <a:gs pos="35000">
                <a:srgbClr val="ca626f"/>
              </a:gs>
              <a:gs pos="100000">
                <a:srgbClr val="281a87"/>
              </a:gs>
            </a:gsLst>
            <a:lin ang="270000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grpSp>
        <p:nvGrpSpPr>
          <p:cNvPr id="14" name="Group Shape 19">
            <a:extLst>
              <a:ext uri="{7641837E-1FD6-4BE3-AE94-7D9200B933AA}">
                <a16:creationId xmlns:a16="http://schemas.microsoft.com/office/drawing/2010/main" id="{DAE573A2-9C23-4D4C-9E1D-A97F5F97DDAB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4964372" y="1704975"/>
            <a:ext cx="383800" cy="302837"/>
            <a:chOff x="4850073" y="1704975"/>
            <a:chExt cx="383800" cy="302837"/>
          </a:xfrm>
        </p:grpSpPr>
        <p:grpSp>
          <p:nvGrpSpPr>
            <p:cNvPr id="15" name="Group Shape 20">
              <a:extLst>
                <a:ext uri="{45D1C698-6D16-4BC6-993B-A9607C7CE1ED}">
                  <a16:creationId xmlns:a16="http://schemas.microsoft.com/office/drawing/2010/main" id="{035381C7-44EE-4F47-88AC-015E7AFFD440}"/>
                </a:ext>
              </a:extLst>
            </p:cNvPr>
            <p:cNvGrpSpPr>
              <a:grpSpLocks noChangeAspect="true"/>
            </p:cNvGrpSpPr>
            <p:nvPr/>
          </p:nvGrpSpPr>
          <p:grpSpPr>
            <a:xfrm flipH="false" flipV="false" rot="0">
              <a:off x="4850073" y="1704975"/>
              <a:ext cx="383800" cy="302837"/>
              <a:chOff x="4951209" y="1733550"/>
              <a:chExt cx="279415" cy="220475"/>
            </a:xfrm>
          </p:grpSpPr>
          <p:sp>
            <p:nvSpPr>
              <p:cNvPr id="16" name="Oval 17">
                <a:extLst>
                  <a:ext uri="{5020605E-1113-482B-96CF-AAB531278A7E}">
                    <a16:creationId xmlns:a16="http://schemas.microsoft.com/office/drawing/2010/main" id="{26728CA0-0759-413A-B665-3AD2FA379AD6}"/>
                  </a:ext>
                </a:extLst>
              </p:cNvPr>
              <p:cNvSpPr/>
              <p:nvPr/>
            </p:nvSpPr>
            <p:spPr>
              <a:xfrm flipH="false" flipV="false" rot="0">
                <a:off x="5010150" y="1733550"/>
                <a:ext cx="220475" cy="220475"/>
              </a:xfrm>
              <a:prstGeom prst="ellipse">
                <a:avLst/>
              </a:prstGeom>
              <a:gradFill rotWithShape="1">
                <a:gsLst>
                  <a:gs pos="0">
                    <a:srgbClr val="d1646d"/>
                  </a:gs>
                  <a:gs pos="35000">
                    <a:srgbClr val="964b77"/>
                  </a:gs>
                  <a:gs pos="100000">
                    <a:srgbClr val="4c2981"/>
                  </a:gs>
                </a:gsLst>
                <a:lin ang="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17" name="Triangle 18">
                <a:extLst>
                  <a:ext uri="{AD324FA0-9F85-4500-884F-476C537400AC}">
                    <a16:creationId xmlns:a16="http://schemas.microsoft.com/office/drawing/2010/main" id="{F43C7176-73A4-4F78-BEB9-C6C49C249F3F}"/>
                  </a:ext>
                </a:extLst>
              </p:cNvPr>
              <p:cNvSpPr/>
              <p:nvPr/>
            </p:nvSpPr>
            <p:spPr>
              <a:xfrm flipH="false" flipV="false" rot="16200000">
                <a:off x="4914900" y="1781175"/>
                <a:ext cx="192909" cy="120291"/>
              </a:xfrm>
              <a:prstGeom prst="triangle">
                <a:avLst/>
              </a:prstGeom>
              <a:gradFill rotWithShape="1">
                <a:gsLst>
                  <a:gs pos="0">
                    <a:srgbClr val="a05075"/>
                  </a:gs>
                  <a:gs pos="100000">
                    <a:srgbClr val="b65971"/>
                  </a:gs>
                </a:gsLst>
                <a:lin ang="1608000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18" name="Oval 19">
                <a:extLst>
                  <a:ext uri="{13CFB50B-CBE9-4085-BD0E-4DEAC0CA1B5B}">
                    <a16:creationId xmlns:a16="http://schemas.microsoft.com/office/drawing/2010/main" id="{A6EA016A-04B8-47BF-B46E-49FADB03B62D}"/>
                  </a:ext>
                </a:extLst>
              </p:cNvPr>
              <p:cNvSpPr>
                <a:spLocks noChangeAspect="true"/>
              </p:cNvSpPr>
              <p:nvPr/>
            </p:nvSpPr>
            <p:spPr>
              <a:xfrm flipH="false" flipV="false" rot="0">
                <a:off x="5038725" y="1762125"/>
                <a:ext cx="161925" cy="161925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</p:grpSp>
        <p:sp>
          <p:nvSpPr>
            <p:cNvPr id="19" name="Text Box 17">
              <a:extLst>
                <a:ext uri="{EC7397F2-BDF7-470C-BC9D-ACF7C0C6A826}">
                  <a16:creationId xmlns:a16="http://schemas.microsoft.com/office/drawing/2010/main" id="{71501913-846C-46E4-A50F-64CA6B074652}"/>
                </a:ext>
              </a:extLst>
            </p:cNvPr>
            <p:cNvSpPr txBox="1"/>
            <p:nvPr/>
          </p:nvSpPr>
          <p:spPr>
            <a:xfrm flipH="false" flipV="false" rot="0">
              <a:off x="5038725" y="1771650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1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20" name="Group Shape 21">
            <a:extLst>
              <a:ext uri="{4ED5AA6E-F235-41D4-B999-19B408716007}">
                <a16:creationId xmlns:a16="http://schemas.microsoft.com/office/drawing/2010/main" id="{DEDBEC69-0796-4F31-828E-C549C9E9E7D8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3821373" y="1704975"/>
            <a:ext cx="383800" cy="302837"/>
            <a:chOff x="3707073" y="1704975"/>
            <a:chExt cx="383800" cy="302837"/>
          </a:xfrm>
        </p:grpSpPr>
        <p:grpSp>
          <p:nvGrpSpPr>
            <p:cNvPr id="21" name="Group Shape 18">
              <a:extLst>
                <a:ext uri="{DD9E8484-1E87-45C6-9A54-72853CB05BA4}">
                  <a16:creationId xmlns:a16="http://schemas.microsoft.com/office/drawing/2010/main" id="{C529339E-FAB2-48D2-AEAE-E0DBD8604C83}"/>
                </a:ext>
              </a:extLst>
            </p:cNvPr>
            <p:cNvGrpSpPr>
              <a:grpSpLocks noChangeAspect="true"/>
            </p:cNvGrpSpPr>
            <p:nvPr/>
          </p:nvGrpSpPr>
          <p:grpSpPr>
            <a:xfrm flipH="false" flipV="false" rot="0">
              <a:off x="3707073" y="1704975"/>
              <a:ext cx="383800" cy="302837"/>
              <a:chOff x="4951209" y="1733550"/>
              <a:chExt cx="279415" cy="220475"/>
            </a:xfrm>
          </p:grpSpPr>
          <p:sp>
            <p:nvSpPr>
              <p:cNvPr id="22" name="Oval 17">
                <a:extLst>
                  <a:ext uri="{59748AB8-1EF8-49C6-BD80-A38D3E2E460D}">
                    <a16:creationId xmlns:a16="http://schemas.microsoft.com/office/drawing/2010/main" id="{56D6D0DE-E286-4D98-8E80-9908FA17E530}"/>
                  </a:ext>
                </a:extLst>
              </p:cNvPr>
              <p:cNvSpPr/>
              <p:nvPr/>
            </p:nvSpPr>
            <p:spPr>
              <a:xfrm flipH="false" flipV="false" rot="0">
                <a:off x="5010150" y="1733550"/>
                <a:ext cx="220475" cy="220475"/>
              </a:xfrm>
              <a:prstGeom prst="ellipse">
                <a:avLst/>
              </a:prstGeom>
              <a:gradFill rotWithShape="1">
                <a:gsLst>
                  <a:gs pos="0">
                    <a:srgbClr val="d1646d"/>
                  </a:gs>
                  <a:gs pos="35000">
                    <a:srgbClr val="964b77"/>
                  </a:gs>
                  <a:gs pos="100000">
                    <a:srgbClr val="4c2981"/>
                  </a:gs>
                </a:gsLst>
                <a:lin ang="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23" name="Triangle 18">
                <a:extLst>
                  <a:ext uri="{C3CB2F96-90BB-4F3D-B59A-115646D35A5F}">
                    <a16:creationId xmlns:a16="http://schemas.microsoft.com/office/drawing/2010/main" id="{9B84035B-E88F-43DB-86FE-D29CAFAD4D74}"/>
                  </a:ext>
                </a:extLst>
              </p:cNvPr>
              <p:cNvSpPr/>
              <p:nvPr/>
            </p:nvSpPr>
            <p:spPr>
              <a:xfrm flipH="false" flipV="false" rot="16200000">
                <a:off x="4914900" y="1781175"/>
                <a:ext cx="192909" cy="120291"/>
              </a:xfrm>
              <a:prstGeom prst="triangle">
                <a:avLst/>
              </a:prstGeom>
              <a:gradFill rotWithShape="1">
                <a:gsLst>
                  <a:gs pos="0">
                    <a:srgbClr val="a05075"/>
                  </a:gs>
                  <a:gs pos="100000">
                    <a:srgbClr val="b65971"/>
                  </a:gs>
                </a:gsLst>
                <a:lin ang="1608000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24" name="Oval 19">
                <a:extLst>
                  <a:ext uri="{1DDC2DDA-7924-4E0F-90E8-20D9FC4BE57F}">
                    <a16:creationId xmlns:a16="http://schemas.microsoft.com/office/drawing/2010/main" id="{F1F3C9C6-6E12-4045-93A5-0CE82BC33FFA}"/>
                  </a:ext>
                </a:extLst>
              </p:cNvPr>
              <p:cNvSpPr>
                <a:spLocks noChangeAspect="true"/>
              </p:cNvSpPr>
              <p:nvPr/>
            </p:nvSpPr>
            <p:spPr>
              <a:xfrm flipH="false" flipV="false" rot="0">
                <a:off x="5038725" y="1762125"/>
                <a:ext cx="161925" cy="161925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</p:grpSp>
        <p:sp>
          <p:nvSpPr>
            <p:cNvPr id="25" name="Text Box 19">
              <a:extLst>
                <a:ext uri="{D70893B6-EDAC-4765-9A99-D609C01D590D}">
                  <a16:creationId xmlns:a16="http://schemas.microsoft.com/office/drawing/2010/main" id="{318A8B3E-6969-4236-AFA2-9C6CF35F2F69}"/>
                </a:ext>
              </a:extLst>
            </p:cNvPr>
            <p:cNvSpPr txBox="1"/>
            <p:nvPr/>
          </p:nvSpPr>
          <p:spPr>
            <a:xfrm flipH="false" flipV="false" rot="0">
              <a:off x="3895725" y="1771650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2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26" name="Group Shape 18">
            <a:extLst>
              <a:ext uri="{EC2A327E-3434-4D30-8F6E-FFCFEB99DD46}">
                <a16:creationId xmlns:a16="http://schemas.microsoft.com/office/drawing/2010/main" id="{320E7683-9D25-4556-B7CF-6069637C476A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10800000">
            <a:off x="8342871" y="2496512"/>
            <a:ext cx="383800" cy="302837"/>
            <a:chOff x="3707073" y="1704975"/>
            <a:chExt cx="383800" cy="302837"/>
          </a:xfrm>
        </p:grpSpPr>
        <p:grpSp>
          <p:nvGrpSpPr>
            <p:cNvPr id="27" name="Group Shape 18">
              <a:extLst>
                <a:ext uri="{B60FCC08-530F-4752-A1AA-B30BE42BECDF}">
                  <a16:creationId xmlns:a16="http://schemas.microsoft.com/office/drawing/2010/main" id="{B9D0CBDF-3CDF-42F7-AA9D-36CF905C6BC0}"/>
                </a:ext>
              </a:extLst>
            </p:cNvPr>
            <p:cNvGrpSpPr>
              <a:grpSpLocks noChangeAspect="true"/>
            </p:cNvGrpSpPr>
            <p:nvPr/>
          </p:nvGrpSpPr>
          <p:grpSpPr>
            <a:xfrm flipH="false" flipV="false" rot="0">
              <a:off x="3707073" y="1704975"/>
              <a:ext cx="383800" cy="302837"/>
              <a:chOff x="4951209" y="1733550"/>
              <a:chExt cx="279415" cy="220475"/>
            </a:xfrm>
          </p:grpSpPr>
          <p:sp>
            <p:nvSpPr>
              <p:cNvPr id="28" name="Oval 17">
                <a:extLst>
                  <a:ext uri="{E3492165-5BC5-4B51-94A3-1A7CA6710DCF}">
                    <a16:creationId xmlns:a16="http://schemas.microsoft.com/office/drawing/2010/main" id="{772F72DA-D61D-4052-8DFE-67BBFC4EB1CE}"/>
                  </a:ext>
                </a:extLst>
              </p:cNvPr>
              <p:cNvSpPr/>
              <p:nvPr/>
            </p:nvSpPr>
            <p:spPr>
              <a:xfrm flipH="false" flipV="false" rot="0">
                <a:off x="5010150" y="1733550"/>
                <a:ext cx="220475" cy="220475"/>
              </a:xfrm>
              <a:prstGeom prst="ellipse">
                <a:avLst/>
              </a:prstGeom>
              <a:gradFill rotWithShape="1">
                <a:gsLst>
                  <a:gs pos="0">
                    <a:srgbClr val="d1646d"/>
                  </a:gs>
                  <a:gs pos="35000">
                    <a:srgbClr val="964b77"/>
                  </a:gs>
                  <a:gs pos="100000">
                    <a:srgbClr val="4c2981"/>
                  </a:gs>
                </a:gsLst>
                <a:lin ang="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29" name="Triangle 18">
                <a:extLst>
                  <a:ext uri="{4C9CD36C-7CE6-40F3-B510-C2F278F747EA}">
                    <a16:creationId xmlns:a16="http://schemas.microsoft.com/office/drawing/2010/main" id="{3A928186-55EB-4D8C-8EA1-CD3A2D2BA1C7}"/>
                  </a:ext>
                </a:extLst>
              </p:cNvPr>
              <p:cNvSpPr/>
              <p:nvPr/>
            </p:nvSpPr>
            <p:spPr>
              <a:xfrm flipH="false" flipV="false" rot="16200000">
                <a:off x="4914900" y="1781175"/>
                <a:ext cx="192909" cy="120291"/>
              </a:xfrm>
              <a:prstGeom prst="triangle">
                <a:avLst/>
              </a:prstGeom>
              <a:gradFill rotWithShape="1">
                <a:gsLst>
                  <a:gs pos="0">
                    <a:srgbClr val="a05075"/>
                  </a:gs>
                  <a:gs pos="100000">
                    <a:srgbClr val="b65971"/>
                  </a:gs>
                </a:gsLst>
                <a:lin ang="1608000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30" name="Oval 19">
                <a:extLst>
                  <a:ext uri="{B1B240C4-144D-4046-B977-122A6D75C947}">
                    <a16:creationId xmlns:a16="http://schemas.microsoft.com/office/drawing/2010/main" id="{03BE2AB6-D886-4CC0-91AF-938452DF87FA}"/>
                  </a:ext>
                </a:extLst>
              </p:cNvPr>
              <p:cNvSpPr>
                <a:spLocks noChangeAspect="true"/>
              </p:cNvSpPr>
              <p:nvPr/>
            </p:nvSpPr>
            <p:spPr>
              <a:xfrm flipH="false" flipV="false" rot="0">
                <a:off x="5038725" y="1762125"/>
                <a:ext cx="161925" cy="161925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</p:grpSp>
        <p:sp>
          <p:nvSpPr>
            <p:cNvPr id="31" name="Text Box 19">
              <a:extLst>
                <a:ext uri="{606F9156-D0AB-438D-93A9-DCD4DFD270B5}">
                  <a16:creationId xmlns:a16="http://schemas.microsoft.com/office/drawing/2010/main" id="{355D544C-8493-41E5-AB53-B41E3B829CB4}"/>
                </a:ext>
              </a:extLst>
            </p:cNvPr>
            <p:cNvSpPr txBox="1"/>
            <p:nvPr/>
          </p:nvSpPr>
          <p:spPr>
            <a:xfrm flipH="true" flipV="true" rot="-10800000">
              <a:off x="3910108" y="1771650"/>
              <a:ext cx="74961" cy="167601"/>
            </a:xfrm>
            <a:prstGeom prst="rect">
              <a:avLst/>
            </a:prstGeom>
          </p:spPr>
          <p:txBody>
            <a:bodyPr anchor="t" bIns="0" lIns="0" rIns="0" rot="1080000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3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32" name="Group Shape 25">
            <a:extLst>
              <a:ext uri="{0D1EF497-8DBA-48B6-A5E8-53E4B6F5B7CC}">
                <a16:creationId xmlns:a16="http://schemas.microsoft.com/office/drawing/2010/main" id="{A9D503D8-99D2-4B59-A197-EF1AA04A4218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2950111" y="1409700"/>
            <a:ext cx="302840" cy="302837"/>
            <a:chOff x="2950111" y="1434493"/>
            <a:chExt cx="302840" cy="302837"/>
          </a:xfrm>
        </p:grpSpPr>
        <p:sp>
          <p:nvSpPr>
            <p:cNvPr id="33" name="Oval 17">
              <a:extLst>
                <a:ext uri="{69AAD043-8BCF-445C-A945-9F286DEE57C4}">
                  <a16:creationId xmlns:a16="http://schemas.microsoft.com/office/drawing/2010/main" id="{30F9A46E-E88A-4320-924B-5944E763C6B0}"/>
                </a:ext>
              </a:extLst>
            </p:cNvPr>
            <p:cNvSpPr/>
            <p:nvPr/>
          </p:nvSpPr>
          <p:spPr>
            <a:xfrm flipH="false" flipV="false" rot="0">
              <a:off x="2950111" y="1434493"/>
              <a:ext cx="302840" cy="302837"/>
            </a:xfrm>
            <a:prstGeom prst="ellipse">
              <a:avLst/>
            </a:prstGeom>
            <a:gradFill rotWithShape="1">
              <a:gsLst>
                <a:gs pos="0">
                  <a:srgbClr val="d1646d"/>
                </a:gs>
                <a:gs pos="35000">
                  <a:srgbClr val="964b77"/>
                </a:gs>
                <a:gs pos="100000">
                  <a:srgbClr val="4c2981"/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4" name="Oval 19">
              <a:extLst>
                <a:ext uri="{4E9DEDDF-B322-4DE5-8420-62826BC38D19}">
                  <a16:creationId xmlns:a16="http://schemas.microsoft.com/office/drawing/2010/main" id="{EED94BEA-4697-4FC6-B1C8-CB3B79603F2C}"/>
                </a:ext>
              </a:extLst>
            </p:cNvPr>
            <p:cNvSpPr>
              <a:spLocks noChangeAspect="true"/>
            </p:cNvSpPr>
            <p:nvPr/>
          </p:nvSpPr>
          <p:spPr>
            <a:xfrm flipH="false" flipV="false" rot="0">
              <a:off x="2989359" y="1473743"/>
              <a:ext cx="222417" cy="222415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5" name="Text Box 17">
              <a:extLst>
                <a:ext uri="{833234B3-E790-4EBB-A1C5-0974718A142A}">
                  <a16:creationId xmlns:a16="http://schemas.microsoft.com/office/drawing/2010/main" id="{68642F88-546A-4251-B214-A073E4C2452D}"/>
                </a:ext>
              </a:extLst>
            </p:cNvPr>
            <p:cNvSpPr txBox="1"/>
            <p:nvPr/>
          </p:nvSpPr>
          <p:spPr>
            <a:xfrm flipH="false" flipV="false" rot="0">
              <a:off x="3057801" y="1501168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1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36" name="Group Shape 23">
            <a:extLst>
              <a:ext uri="{D3173D07-7920-494E-AEFD-C92229D6A847}">
                <a16:creationId xmlns:a16="http://schemas.microsoft.com/office/drawing/2010/main" id="{A14A2874-B9A6-4F5F-804F-FAF766F2E2E2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2949835" y="2571750"/>
            <a:ext cx="302840" cy="302837"/>
            <a:chOff x="2949835" y="2571750"/>
            <a:chExt cx="302840" cy="302837"/>
          </a:xfrm>
        </p:grpSpPr>
        <p:sp>
          <p:nvSpPr>
            <p:cNvPr id="37" name="Oval 17">
              <a:extLst>
                <a:ext uri="{230CB2C1-F405-4617-853E-9A8E75A4DF5B}">
                  <a16:creationId xmlns:a16="http://schemas.microsoft.com/office/drawing/2010/main" id="{FBA101CE-64CD-4C28-ADCC-4B4EC266F735}"/>
                </a:ext>
              </a:extLst>
            </p:cNvPr>
            <p:cNvSpPr/>
            <p:nvPr/>
          </p:nvSpPr>
          <p:spPr>
            <a:xfrm flipH="false" flipV="false" rot="0">
              <a:off x="2949835" y="2571750"/>
              <a:ext cx="302840" cy="302837"/>
            </a:xfrm>
            <a:prstGeom prst="ellipse">
              <a:avLst/>
            </a:prstGeom>
            <a:gradFill rotWithShape="1">
              <a:gsLst>
                <a:gs pos="0">
                  <a:srgbClr val="d1646d"/>
                </a:gs>
                <a:gs pos="35000">
                  <a:srgbClr val="964b77"/>
                </a:gs>
                <a:gs pos="100000">
                  <a:srgbClr val="4c2981"/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8" name="Oval 19">
              <a:extLst>
                <a:ext uri="{C94BCB36-80B8-46A6-8FF7-08F1DEAAB15C}">
                  <a16:creationId xmlns:a16="http://schemas.microsoft.com/office/drawing/2010/main" id="{606A85D2-8E31-43F3-A8A3-A947198FED32}"/>
                </a:ext>
              </a:extLst>
            </p:cNvPr>
            <p:cNvSpPr>
              <a:spLocks noChangeAspect="true"/>
            </p:cNvSpPr>
            <p:nvPr/>
          </p:nvSpPr>
          <p:spPr>
            <a:xfrm flipH="false" flipV="false" rot="0">
              <a:off x="2989083" y="2610999"/>
              <a:ext cx="222417" cy="222415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9" name="Text Box 19">
              <a:extLst>
                <a:ext uri="{B6F05766-FF11-4269-8F29-107B5F07CFFA}">
                  <a16:creationId xmlns:a16="http://schemas.microsoft.com/office/drawing/2010/main" id="{C0204BBF-08F1-4C79-AE41-520F0BC65880}"/>
                </a:ext>
              </a:extLst>
            </p:cNvPr>
            <p:cNvSpPr txBox="1"/>
            <p:nvPr/>
          </p:nvSpPr>
          <p:spPr>
            <a:xfrm flipH="false" flipV="false" rot="0">
              <a:off x="3057525" y="2638425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2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40" name="Group Shape 22">
            <a:extLst>
              <a:ext uri="{D15A39CF-906F-4A28-84AF-37EC9B1A266B}">
                <a16:creationId xmlns:a16="http://schemas.microsoft.com/office/drawing/2010/main" id="{E321356A-F06C-455D-8F58-AC657C328688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2970771" y="3867150"/>
            <a:ext cx="302840" cy="302837"/>
            <a:chOff x="2970771" y="3830012"/>
            <a:chExt cx="302840" cy="302837"/>
          </a:xfrm>
        </p:grpSpPr>
        <p:sp>
          <p:nvSpPr>
            <p:cNvPr id="41" name="Oval 17">
              <a:extLst>
                <a:ext uri="{71ACAE0A-521E-4DBF-AB6F-5DAA3E9364AE}">
                  <a16:creationId xmlns:a16="http://schemas.microsoft.com/office/drawing/2010/main" id="{8B63DC74-1D75-4A73-B65D-5F5778B2F2AA}"/>
                </a:ext>
              </a:extLst>
            </p:cNvPr>
            <p:cNvSpPr/>
            <p:nvPr/>
          </p:nvSpPr>
          <p:spPr>
            <a:xfrm flipH="false" flipV="false" rot="10800000">
              <a:off x="2970771" y="3830012"/>
              <a:ext cx="302840" cy="302837"/>
            </a:xfrm>
            <a:prstGeom prst="ellipse">
              <a:avLst/>
            </a:prstGeom>
            <a:gradFill rotWithShape="1">
              <a:gsLst>
                <a:gs pos="0">
                  <a:srgbClr val="d1646d"/>
                </a:gs>
                <a:gs pos="35000">
                  <a:srgbClr val="964b77"/>
                </a:gs>
                <a:gs pos="100000">
                  <a:srgbClr val="4c2981"/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42" name="Oval 19">
              <a:extLst>
                <a:ext uri="{1073B9D0-EEA8-4805-972F-C15FFEECE984}">
                  <a16:creationId xmlns:a16="http://schemas.microsoft.com/office/drawing/2010/main" id="{72226A99-B176-420F-8749-AC8B72B1442F}"/>
                </a:ext>
              </a:extLst>
            </p:cNvPr>
            <p:cNvSpPr>
              <a:spLocks noChangeAspect="true"/>
            </p:cNvSpPr>
            <p:nvPr/>
          </p:nvSpPr>
          <p:spPr>
            <a:xfrm flipH="false" flipV="false" rot="10800000">
              <a:off x="3011948" y="3871188"/>
              <a:ext cx="222417" cy="222415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43" name="Text Box 19">
              <a:extLst>
                <a:ext uri="{56B6C032-EC55-4610-99E8-637F10DD7947}">
                  <a16:creationId xmlns:a16="http://schemas.microsoft.com/office/drawing/2010/main" id="{ED6F914C-01AD-49F0-B999-D7E1918CB678}"/>
                </a:ext>
              </a:extLst>
            </p:cNvPr>
            <p:cNvSpPr txBox="1"/>
            <p:nvPr/>
          </p:nvSpPr>
          <p:spPr>
            <a:xfrm flipH="true" flipV="true" rot="0">
              <a:off x="3076575" y="3898573"/>
              <a:ext cx="74961" cy="167601"/>
            </a:xfrm>
            <a:prstGeom prst="rect">
              <a:avLst/>
            </a:prstGeom>
          </p:spPr>
          <p:txBody>
            <a:bodyPr anchor="t" bIns="0" lIns="0" rIns="0" rot="1080000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3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</p:spTree>
    <p:extLst>
      <p:ext uri="{58AADDBA-B477-479E-80FC-89F8AA148E2F}">
        <p14:creationId xmlns:p14="http://schemas.microsoft.com/office/powerpoint/2010/main" val="1758796075197"/>
      </p:ext>
    </p:extLst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or 6">
            <a:extLst>
              <a:ext uri="{D02C509E-54E9-454D-8EF9-87B0F6775964}">
                <a16:creationId xmlns:a16="http://schemas.microsoft.com/office/drawing/2010/main" id="{EA42681B-FD2B-4A6D-8282-EBA5E46BD505}"/>
              </a:ext>
            </a:extLst>
          </p:cNvPr>
          <p:cNvCxnSpPr>
            <a:stCxn id="5" idx="6"/>
            <a:endCxn id="14" idx="2"/>
          </p:cNvCxnSpPr>
          <p:nvPr/>
        </p:nvCxnSpPr>
        <p:spPr>
          <a:xfrm flipH="true" flipV="true" rot="10800000">
            <a:off x="1211439" y="1509505"/>
            <a:ext cx="6848474" cy="4206"/>
          </a:xfrm>
          <a:prstGeom prst="line">
            <a:avLst/>
          </a:prstGeom>
          <a:ln cap="flat" w="9525">
            <a:solidFill>
              <a:schemeClr val="bg1">
                <a:lumMod val="85000"/>
                <a:lumOff val="1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grpSp>
        <p:nvGrpSpPr>
          <p:cNvPr id="3" name="Group Shape 18">
            <a:extLst>
              <a:ext uri="{01C2475B-E5D3-47C9-8768-E557596F5BA9}">
                <a16:creationId xmlns:a16="http://schemas.microsoft.com/office/drawing/2010/main" id="{89478B6B-EB29-4965-B77A-1A1AD1B2B3CD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1171575" y="1228725"/>
            <a:ext cx="571500" cy="571500"/>
            <a:chOff x="1019175" y="885825"/>
            <a:chExt cx="874766" cy="874766"/>
          </a:xfrm>
        </p:grpSpPr>
        <p:sp>
          <p:nvSpPr>
            <p:cNvPr id="4" name="Oval 17">
              <a:extLst>
                <a:ext uri="{23B2A176-8D21-484F-8FD5-FF90EE2E27E4}">
                  <a16:creationId xmlns:a16="http://schemas.microsoft.com/office/drawing/2010/main" id="{2846BBB5-6915-4B66-8E29-F2901312FD08}"/>
                </a:ext>
              </a:extLst>
            </p:cNvPr>
            <p:cNvSpPr/>
            <p:nvPr/>
          </p:nvSpPr>
          <p:spPr>
            <a:xfrm flipH="true" flipV="false" rot="0">
              <a:off x="1019175" y="885825"/>
              <a:ext cx="874766" cy="874766"/>
            </a:xfrm>
            <a:prstGeom prst="ellipse">
              <a:avLst/>
            </a:prstGeom>
            <a:gradFill rotWithShape="1">
              <a:gsLst>
                <a:gs pos="0">
                  <a:srgbClr val="d1646d"/>
                </a:gs>
                <a:gs pos="35000">
                  <a:srgbClr val="964b77"/>
                </a:gs>
                <a:gs pos="100000">
                  <a:srgbClr val="4c2981"/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5" name="Oval 19">
              <a:extLst>
                <a:ext uri="{735A3047-BE5F-41D1-BACC-DB7BFAC87430}">
                  <a16:creationId xmlns:a16="http://schemas.microsoft.com/office/drawing/2010/main" id="{DB7CA075-41AD-402B-9E89-793CC9E391D1}"/>
                </a:ext>
              </a:extLst>
            </p:cNvPr>
            <p:cNvSpPr>
              <a:spLocks noChangeAspect="true"/>
            </p:cNvSpPr>
            <p:nvPr/>
          </p:nvSpPr>
          <p:spPr>
            <a:xfrm flipH="true" flipV="false" rot="0">
              <a:off x="1076325" y="936536"/>
              <a:ext cx="762000" cy="762000"/>
            </a:xfrm>
            <a:prstGeom prst="ellipse">
              <a:avLst/>
            </a:prstGeom>
            <a:solidFill>
              <a:srgbClr val="01030f"/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</p:grpSp>
      <p:grpSp>
        <p:nvGrpSpPr>
          <p:cNvPr id="6" name="Group Shape 20">
            <a:extLst>
              <a:ext uri="{EFED1ACD-DEAD-4B64-8600-0EB950737057}">
                <a16:creationId xmlns:a16="http://schemas.microsoft.com/office/drawing/2010/main" id="{4D775FC9-DF88-4310-BE4F-E083BA76A7AB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3286125" y="1219200"/>
            <a:ext cx="571500" cy="571500"/>
            <a:chOff x="3133725" y="876300"/>
            <a:chExt cx="874766" cy="874766"/>
          </a:xfrm>
        </p:grpSpPr>
        <p:sp>
          <p:nvSpPr>
            <p:cNvPr id="7" name="Oval 17">
              <a:extLst>
                <a:ext uri="{2DBB9776-0E60-4509-985A-F24DC5587525}">
                  <a16:creationId xmlns:a16="http://schemas.microsoft.com/office/drawing/2010/main" id="{60381FB1-ED5C-4867-A20E-0809C625AFB9}"/>
                </a:ext>
              </a:extLst>
            </p:cNvPr>
            <p:cNvSpPr/>
            <p:nvPr/>
          </p:nvSpPr>
          <p:spPr>
            <a:xfrm flipH="true" flipV="false" rot="0">
              <a:off x="3133725" y="876300"/>
              <a:ext cx="874766" cy="874766"/>
            </a:xfrm>
            <a:prstGeom prst="ellipse">
              <a:avLst/>
            </a:prstGeom>
            <a:gradFill rotWithShape="1">
              <a:gsLst>
                <a:gs pos="0">
                  <a:srgbClr val="d1646d"/>
                </a:gs>
                <a:gs pos="35000">
                  <a:srgbClr val="964b77"/>
                </a:gs>
                <a:gs pos="100000">
                  <a:srgbClr val="4c2981"/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8" name="Oval 19">
              <a:extLst>
                <a:ext uri="{86F313A2-A3C7-47D0-BF69-23E35CA4DE8E}">
                  <a16:creationId xmlns:a16="http://schemas.microsoft.com/office/drawing/2010/main" id="{4205834B-B1C3-44EC-9C18-2820E54D708F}"/>
                </a:ext>
              </a:extLst>
            </p:cNvPr>
            <p:cNvSpPr>
              <a:spLocks noChangeAspect="true"/>
            </p:cNvSpPr>
            <p:nvPr/>
          </p:nvSpPr>
          <p:spPr>
            <a:xfrm flipH="true" flipV="false" rot="0">
              <a:off x="3190875" y="933450"/>
              <a:ext cx="762000" cy="762000"/>
            </a:xfrm>
            <a:prstGeom prst="ellipse">
              <a:avLst/>
            </a:prstGeom>
            <a:solidFill>
              <a:srgbClr val="01030f"/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</p:grpSp>
      <p:grpSp>
        <p:nvGrpSpPr>
          <p:cNvPr id="9" name="Group Shape 16">
            <a:extLst>
              <a:ext uri="{D44EA68A-E859-4EB7-BFFD-3668B0182521}">
                <a16:creationId xmlns:a16="http://schemas.microsoft.com/office/drawing/2010/main" id="{EF2824CB-17A6-4AE8-8824-F33374E518A8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419725" y="1228725"/>
            <a:ext cx="571500" cy="571500"/>
            <a:chOff x="5257800" y="885825"/>
            <a:chExt cx="874766" cy="874766"/>
          </a:xfrm>
        </p:grpSpPr>
        <p:sp>
          <p:nvSpPr>
            <p:cNvPr id="10" name="Oval 17">
              <a:extLst>
                <a:ext uri="{244A6B59-842F-40C0-B71A-F4489BA3EE63}">
                  <a16:creationId xmlns:a16="http://schemas.microsoft.com/office/drawing/2010/main" id="{76BE865D-20B7-4B18-9139-4C23D70C32F0}"/>
                </a:ext>
              </a:extLst>
            </p:cNvPr>
            <p:cNvSpPr/>
            <p:nvPr/>
          </p:nvSpPr>
          <p:spPr>
            <a:xfrm flipH="true" flipV="false" rot="0">
              <a:off x="5257800" y="885825"/>
              <a:ext cx="874766" cy="874766"/>
            </a:xfrm>
            <a:prstGeom prst="ellipse">
              <a:avLst/>
            </a:prstGeom>
            <a:gradFill rotWithShape="1">
              <a:gsLst>
                <a:gs pos="0">
                  <a:srgbClr val="d1646d"/>
                </a:gs>
                <a:gs pos="35000">
                  <a:srgbClr val="964b77"/>
                </a:gs>
                <a:gs pos="100000">
                  <a:srgbClr val="4c2981"/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11" name="Oval 19">
              <a:extLst>
                <a:ext uri="{610C1175-F2E0-4A05-B22C-52EAC0C2ADC4}">
                  <a16:creationId xmlns:a16="http://schemas.microsoft.com/office/drawing/2010/main" id="{89FC6034-82AA-4157-9BA8-54584CCB1FBC}"/>
                </a:ext>
              </a:extLst>
            </p:cNvPr>
            <p:cNvSpPr>
              <a:spLocks noChangeAspect="true"/>
            </p:cNvSpPr>
            <p:nvPr/>
          </p:nvSpPr>
          <p:spPr>
            <a:xfrm flipH="true" flipV="false" rot="0">
              <a:off x="5314950" y="942975"/>
              <a:ext cx="762000" cy="762000"/>
            </a:xfrm>
            <a:prstGeom prst="ellipse">
              <a:avLst/>
            </a:prstGeom>
            <a:solidFill>
              <a:srgbClr val="01030f"/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</p:grpSp>
      <p:grpSp>
        <p:nvGrpSpPr>
          <p:cNvPr id="12" name="Group Shape 15">
            <a:extLst>
              <a:ext uri="{44A49A65-D633-4AA3-9DAE-D9A59E9856C2}">
                <a16:creationId xmlns:a16="http://schemas.microsoft.com/office/drawing/2010/main" id="{31620477-8769-4C14-9DBF-6EBF8DBE12D7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7524750" y="1228725"/>
            <a:ext cx="571500" cy="571500"/>
            <a:chOff x="7372350" y="885825"/>
            <a:chExt cx="874766" cy="874766"/>
          </a:xfrm>
        </p:grpSpPr>
        <p:sp>
          <p:nvSpPr>
            <p:cNvPr id="13" name="Oval 17">
              <a:extLst>
                <a:ext uri="{78A82333-B1C9-493D-AAE4-5A879C9A7D05}">
                  <a16:creationId xmlns:a16="http://schemas.microsoft.com/office/drawing/2010/main" id="{08EB571B-86CD-4F40-91A5-D4266C7EC496}"/>
                </a:ext>
              </a:extLst>
            </p:cNvPr>
            <p:cNvSpPr/>
            <p:nvPr/>
          </p:nvSpPr>
          <p:spPr>
            <a:xfrm flipH="true" flipV="false" rot="0">
              <a:off x="7372350" y="885825"/>
              <a:ext cx="874766" cy="874766"/>
            </a:xfrm>
            <a:prstGeom prst="ellipse">
              <a:avLst/>
            </a:prstGeom>
            <a:gradFill rotWithShape="1">
              <a:gsLst>
                <a:gs pos="0">
                  <a:srgbClr val="d1646d"/>
                </a:gs>
                <a:gs pos="35000">
                  <a:srgbClr val="964b77"/>
                </a:gs>
                <a:gs pos="100000">
                  <a:srgbClr val="4c2981"/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14" name="Oval 19">
              <a:extLst>
                <a:ext uri="{39B05A9C-160A-473E-AF5F-1AADC14B236B}">
                  <a16:creationId xmlns:a16="http://schemas.microsoft.com/office/drawing/2010/main" id="{ECEF5F51-252F-44A2-8E6A-EB8805207B9C}"/>
                </a:ext>
              </a:extLst>
            </p:cNvPr>
            <p:cNvSpPr>
              <a:spLocks noChangeAspect="true"/>
            </p:cNvSpPr>
            <p:nvPr/>
          </p:nvSpPr>
          <p:spPr>
            <a:xfrm flipH="true" flipV="false" rot="0">
              <a:off x="7429500" y="942975"/>
              <a:ext cx="762000" cy="762000"/>
            </a:xfrm>
            <a:prstGeom prst="ellipse">
              <a:avLst/>
            </a:prstGeom>
            <a:solidFill>
              <a:srgbClr val="01030f"/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</p:grpSp>
      <p:sp>
        <p:nvSpPr>
          <p:cNvPr id="15" name="Text Box 7">
            <a:extLst>
              <a:ext uri="{BE5A4170-A15A-43C0-880B-A429DF934858}">
                <a16:creationId xmlns:a16="http://schemas.microsoft.com/office/drawing/2010/main" id="{C6A44669-E402-4427-88F8-EEB8EE7B95CA}"/>
              </a:ext>
            </a:extLst>
          </p:cNvPr>
          <p:cNvSpPr txBox="1"/>
          <p:nvPr/>
        </p:nvSpPr>
        <p:spPr>
          <a:xfrm flipH="false" flipV="false" rot="0">
            <a:off x="504825" y="2066601"/>
            <a:ext cx="1905000" cy="511206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lnSpc>
                <a:spcPct val="104999"/>
              </a:lnSpc>
              <a:defRPr dirty="0" lang="en-US" sz="1400"/>
            </a:pPr>
            <a:r>
              <a:rPr b="1" dirty="0" lang="en-US" sz="1300">
                <a:solidFill>
                  <a:srgbClr val="ff6164"/>
                </a:solidFill>
                <a:latin typeface="Roboto"/>
              </a:rPr>
              <a:t>V</a:t>
            </a:r>
            <a:r>
              <a:rPr b="1" dirty="0" lang="en-US" sz="1300">
                <a:solidFill>
                  <a:srgbClr val="ff6164"/>
                </a:solidFill>
                <a:latin typeface="Roboto"/>
              </a:rPr>
              <a:t>isual attack path mapping</a:t>
            </a:r>
            <a:endParaRPr b="1" dirty="0" lang="en-US" sz="1300">
              <a:solidFill>
                <a:srgbClr val="ff6164"/>
              </a:solidFill>
              <a:latin typeface="Roboto"/>
            </a:endParaRPr>
          </a:p>
        </p:txBody>
      </p:sp>
      <p:sp>
        <p:nvSpPr>
          <p:cNvPr id="16" name="Text Box 8">
            <a:extLst>
              <a:ext uri="{471F5213-9BB8-4C1E-BB43-8D113CE25212}">
                <a16:creationId xmlns:a16="http://schemas.microsoft.com/office/drawing/2010/main" id="{F5BD765B-B47D-4E5D-A4AF-DA8A450A5BA9}"/>
              </a:ext>
            </a:extLst>
          </p:cNvPr>
          <p:cNvSpPr txBox="1"/>
          <p:nvPr/>
        </p:nvSpPr>
        <p:spPr>
          <a:xfrm flipH="false" flipV="false" rot="0">
            <a:off x="2619375" y="2066601"/>
            <a:ext cx="1905000" cy="511206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lnSpc>
                <a:spcPct val="104999"/>
              </a:lnSpc>
              <a:defRPr dirty="0" lang="en-US" sz="1400"/>
            </a:pPr>
            <a:r>
              <a:rPr b="1" dirty="0" lang="en-US" sz="1300">
                <a:solidFill>
                  <a:srgbClr val="ff6164"/>
                </a:solidFill>
                <a:latin typeface="Roboto"/>
              </a:rPr>
              <a:t>Privileged group </a:t>
            </a:r>
            <a:r>
              <a:rPr b="1" dirty="0" lang="en-US" sz="1300">
                <a:solidFill>
                  <a:srgbClr val="ff6164"/>
                </a:solidFill>
                <a:latin typeface="Roboto"/>
              </a:rPr>
              <a:t>exposure</a:t>
            </a:r>
            <a:endParaRPr b="1" dirty="0" lang="en-US" sz="1300">
              <a:solidFill>
                <a:srgbClr val="ff6164"/>
              </a:solidFill>
              <a:latin typeface="Roboto"/>
            </a:endParaRPr>
          </a:p>
        </p:txBody>
      </p:sp>
      <p:sp>
        <p:nvSpPr>
          <p:cNvPr id="17" name="Text Box 9">
            <a:extLst>
              <a:ext uri="{7759AC69-D7C2-4FB9-9008-4E0E2A8D72D3}">
                <a16:creationId xmlns:a16="http://schemas.microsoft.com/office/drawing/2010/main" id="{E63371A9-F74F-4D2A-B0B3-11E1405EEEB6}"/>
              </a:ext>
            </a:extLst>
          </p:cNvPr>
          <p:cNvSpPr txBox="1"/>
          <p:nvPr/>
        </p:nvSpPr>
        <p:spPr>
          <a:xfrm flipH="false" flipV="false" rot="0">
            <a:off x="4752975" y="2066601"/>
            <a:ext cx="1905000" cy="511206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lnSpc>
                <a:spcPct val="104999"/>
              </a:lnSpc>
              <a:defRPr dirty="0" lang="en-US" sz="1400"/>
            </a:pPr>
            <a:r>
              <a:rPr b="1" dirty="0" lang="en-US" sz="1300">
                <a:solidFill>
                  <a:srgbClr val="ff6164"/>
                </a:solidFill>
                <a:latin typeface="Roboto"/>
              </a:rPr>
              <a:t>Scheduled data </a:t>
            </a:r>
            <a:br>
              <a:rPr b="1" dirty="0" lang="en-US" sz="1300">
                <a:solidFill>
                  <a:srgbClr val="ff6164"/>
                </a:solidFill>
                <a:latin typeface="Roboto"/>
              </a:rPr>
            </a:br>
            <a:r>
              <a:rPr b="1" dirty="0" lang="en-US" sz="1300">
                <a:solidFill>
                  <a:srgbClr val="ff6164"/>
                </a:solidFill>
                <a:latin typeface="Roboto"/>
              </a:rPr>
              <a:t>update</a:t>
            </a:r>
            <a:endParaRPr b="1" dirty="0" lang="en-US" sz="1300">
              <a:solidFill>
                <a:srgbClr val="ff6164"/>
              </a:solidFill>
              <a:latin typeface="Roboto"/>
            </a:endParaRPr>
          </a:p>
        </p:txBody>
      </p:sp>
      <p:sp>
        <p:nvSpPr>
          <p:cNvPr id="18" name="Text Box 10">
            <a:extLst>
              <a:ext uri="{80A6AA90-2287-45AE-B47C-252A6D9CDE6E}">
                <a16:creationId xmlns:a16="http://schemas.microsoft.com/office/drawing/2010/main" id="{49284783-EAD2-4CAD-84F1-6B951203BA44}"/>
              </a:ext>
            </a:extLst>
          </p:cNvPr>
          <p:cNvSpPr txBox="1"/>
          <p:nvPr/>
        </p:nvSpPr>
        <p:spPr>
          <a:xfrm flipH="false" flipV="false" rot="0">
            <a:off x="6858000" y="2066601"/>
            <a:ext cx="1905000" cy="511206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lnSpc>
                <a:spcPct val="104999"/>
              </a:lnSpc>
              <a:defRPr dirty="0" lang="en-US" sz="1400"/>
            </a:pPr>
            <a:r>
              <a:rPr b="1" dirty="0" lang="en-US" sz="1300">
                <a:solidFill>
                  <a:srgbClr val="ff6164"/>
                </a:solidFill>
                <a:latin typeface="Roboto"/>
              </a:rPr>
              <a:t>Privilege queries </a:t>
            </a:r>
            <a:br>
              <a:rPr b="1" dirty="0" lang="en-US" sz="1300">
                <a:solidFill>
                  <a:srgbClr val="ff6164"/>
                </a:solidFill>
                <a:latin typeface="Roboto"/>
              </a:rPr>
            </a:br>
            <a:r>
              <a:rPr b="1" dirty="0" lang="en-US" sz="1300">
                <a:solidFill>
                  <a:srgbClr val="ff6164"/>
                </a:solidFill>
                <a:latin typeface="Roboto"/>
              </a:rPr>
              <a:t>library</a:t>
            </a:r>
            <a:endParaRPr b="1" dirty="0" lang="en-US" sz="1300">
              <a:solidFill>
                <a:srgbClr val="ff6164"/>
              </a:solidFill>
              <a:latin typeface="Roboto"/>
            </a:endParaRPr>
          </a:p>
        </p:txBody>
      </p:sp>
      <p:sp>
        <p:nvSpPr>
          <p:cNvPr id="19" name="Text Box 11">
            <a:extLst>
              <a:ext uri="{D0DB29E4-96E6-42DE-B445-E97BAE14A791}">
                <a16:creationId xmlns:a16="http://schemas.microsoft.com/office/drawing/2010/main" id="{18F2EF59-DA90-4A1F-9973-3EFA93E452B3}"/>
              </a:ext>
            </a:extLst>
          </p:cNvPr>
          <p:cNvSpPr txBox="1"/>
          <p:nvPr/>
        </p:nvSpPr>
        <p:spPr>
          <a:xfrm flipH="false" flipV="false" rot="0">
            <a:off x="561975" y="2637367"/>
            <a:ext cx="1790700" cy="1096994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ctr">
              <a:lnSpc>
                <a:spcPct val="120000"/>
              </a:lnSpc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Graphical representation of paths attackers might use to gain access to privileged groups. This shows how attackers might reach privileged targets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20" name="Text Box 12">
            <a:extLst>
              <a:ext uri="{5A653D4E-F128-431D-BD25-CCF2F85A9FE0}">
                <a16:creationId xmlns:a16="http://schemas.microsoft.com/office/drawing/2010/main" id="{D7A27CE7-FF74-4FC6-B1A5-F859CCE0B6F5}"/>
              </a:ext>
            </a:extLst>
          </p:cNvPr>
          <p:cNvSpPr txBox="1"/>
          <p:nvPr/>
        </p:nvSpPr>
        <p:spPr>
          <a:xfrm flipH="false" flipV="false" rot="0">
            <a:off x="2676525" y="2647950"/>
            <a:ext cx="1790700" cy="1142714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ctr">
              <a:lnSpc>
                <a:spcPct val="120000"/>
              </a:lnSpc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Identifies built-in and custom groups at risk by mapping potential attack pathways.</a:t>
            </a:r>
            <a:r>
              <a:rPr dirty="0" lang="en-US" sz="1000">
                <a:solidFill>
                  <a:schemeClr val="tx1"/>
                </a:solidFill>
                <a:latin typeface="Roboto"/>
              </a:rPr>
              <a:t> This shows which privileged targets are exposed and how they are vulnerable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21" name="Text Box 13">
            <a:extLst>
              <a:ext uri="{E663710C-D7D8-40E5-98A8-B63166E8F4C9}">
                <a16:creationId xmlns:a16="http://schemas.microsoft.com/office/drawing/2010/main" id="{87BF7B27-CF44-427C-8939-4AAB5B7B18CC}"/>
              </a:ext>
            </a:extLst>
          </p:cNvPr>
          <p:cNvSpPr txBox="1"/>
          <p:nvPr/>
        </p:nvSpPr>
        <p:spPr>
          <a:xfrm flipH="false" flipV="false" rot="0">
            <a:off x="4810125" y="2647950"/>
            <a:ext cx="1790700" cy="380904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ctr">
              <a:lnSpc>
                <a:spcPct val="120000"/>
              </a:lnSpc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Keeps the data up to date for proactive management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22" name="Text Box 14">
            <a:extLst>
              <a:ext uri="{8071F873-3D4C-491A-AAE0-1B774BA3F93C}">
                <a16:creationId xmlns:a16="http://schemas.microsoft.com/office/drawing/2010/main" id="{0B7C9BDE-2776-4BD4-935D-8ECBD2D5245F}"/>
              </a:ext>
            </a:extLst>
          </p:cNvPr>
          <p:cNvSpPr txBox="1"/>
          <p:nvPr/>
        </p:nvSpPr>
        <p:spPr>
          <a:xfrm flipH="false" flipV="false" rot="0">
            <a:off x="6953250" y="2647950"/>
            <a:ext cx="1714500" cy="380904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ctr">
              <a:lnSpc>
                <a:spcPct val="120000"/>
              </a:lnSpc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Pre-built queries for detailed risk insights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23" name="Triangle 17">
            <a:extLst>
              <a:ext uri="{20A0610B-64DC-4C48-831B-E2AAD2F2116C}">
                <a16:creationId xmlns:a16="http://schemas.microsoft.com/office/drawing/2010/main" id="{93970CD2-451C-445B-92D0-1718F953439C}"/>
              </a:ext>
            </a:extLst>
          </p:cNvPr>
          <p:cNvSpPr/>
          <p:nvPr/>
        </p:nvSpPr>
        <p:spPr>
          <a:xfrm flipH="false" flipV="false" rot="18900000">
            <a:off x="1399889" y="1934137"/>
            <a:ext cx="114881" cy="114881"/>
          </a:xfrm>
          <a:prstGeom prst="rtTriangle">
            <a:avLst/>
          </a:prstGeom>
          <a:solidFill>
            <a:schemeClr val="tx1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4" name="Triangle 19">
            <a:extLst>
              <a:ext uri="{DA8E158E-C2BC-4E3B-9B3A-4CA85914E6E9}">
                <a16:creationId xmlns:a16="http://schemas.microsoft.com/office/drawing/2010/main" id="{8FCB9700-F3A9-4C8B-9CDD-AE207902760B}"/>
              </a:ext>
            </a:extLst>
          </p:cNvPr>
          <p:cNvSpPr/>
          <p:nvPr/>
        </p:nvSpPr>
        <p:spPr>
          <a:xfrm flipH="false" flipV="false" rot="18900000">
            <a:off x="3514434" y="1885950"/>
            <a:ext cx="114881" cy="114881"/>
          </a:xfrm>
          <a:prstGeom prst="rtTriangle">
            <a:avLst/>
          </a:prstGeom>
          <a:solidFill>
            <a:schemeClr val="tx1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5" name="Triangle 21">
            <a:extLst>
              <a:ext uri="{0EF21379-94DE-4C60-A742-CA8E9553FE99}">
                <a16:creationId xmlns:a16="http://schemas.microsoft.com/office/drawing/2010/main" id="{105E0519-147A-4DEE-8E47-DDFD0347DD1D}"/>
              </a:ext>
            </a:extLst>
          </p:cNvPr>
          <p:cNvSpPr/>
          <p:nvPr/>
        </p:nvSpPr>
        <p:spPr>
          <a:xfrm flipH="false" flipV="false" rot="18900000">
            <a:off x="5648034" y="1885950"/>
            <a:ext cx="114881" cy="114881"/>
          </a:xfrm>
          <a:prstGeom prst="rtTriangle">
            <a:avLst/>
          </a:prstGeom>
          <a:solidFill>
            <a:schemeClr val="tx1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6" name="Triangle 22">
            <a:extLst>
              <a:ext uri="{EE439167-258C-4813-A399-F5D1EF43F545}">
                <a16:creationId xmlns:a16="http://schemas.microsoft.com/office/drawing/2010/main" id="{DCFF968E-FF8E-4743-9B6B-D71E0C100BB6}"/>
              </a:ext>
            </a:extLst>
          </p:cNvPr>
          <p:cNvSpPr/>
          <p:nvPr/>
        </p:nvSpPr>
        <p:spPr>
          <a:xfrm flipH="false" flipV="false" rot="18900000">
            <a:off x="7753059" y="1885950"/>
            <a:ext cx="114881" cy="114881"/>
          </a:xfrm>
          <a:prstGeom prst="rtTriangle">
            <a:avLst/>
          </a:prstGeom>
          <a:solidFill>
            <a:schemeClr val="tx1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27" name="Image 3">
            <a:extLst>
              <a:ext uri="{72590A74-FDEE-4683-907B-1C831A035046}">
                <a16:creationId xmlns:a16="http://schemas.microsoft.com/office/drawing/2010/main" id="{25474004-C15E-48AE-92D3-C75F0952ABD4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7354147" y="147075"/>
            <a:ext cx="1554897" cy="285750"/>
          </a:xfrm>
          <a:prstGeom prst="rect">
            <a:avLst/>
          </a:prstGeom>
          <a:noFill/>
        </p:spPr>
      </p:pic>
      <p:pic>
        <p:nvPicPr>
          <p:cNvPr id="28" name="Image 23">
            <a:extLst>
              <a:ext uri="{B3BA58D8-29D0-4722-B353-B88E23EB6F2B}">
                <a16:creationId xmlns:a16="http://schemas.microsoft.com/office/drawing/2010/main" id="{EF93185B-0A75-4577-9B4C-DE56138C800E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1314450" y="1371600"/>
            <a:ext cx="287493" cy="285750"/>
          </a:xfrm>
          <a:prstGeom prst="rect">
            <a:avLst/>
          </a:prstGeom>
          <a:noFill/>
        </p:spPr>
      </p:pic>
      <p:pic>
        <p:nvPicPr>
          <p:cNvPr id="29" name="Image 25">
            <a:extLst>
              <a:ext uri="{8EFE5408-3A6C-4FCE-B07C-669F00E15402}">
                <a16:creationId xmlns:a16="http://schemas.microsoft.com/office/drawing/2010/main" id="{5494050F-7426-4DF5-A5D5-EF7E5C8DDE46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3429000" y="1391754"/>
            <a:ext cx="285750" cy="226391"/>
          </a:xfrm>
          <a:prstGeom prst="rect">
            <a:avLst/>
          </a:prstGeom>
          <a:noFill/>
        </p:spPr>
      </p:pic>
      <p:pic>
        <p:nvPicPr>
          <p:cNvPr id="30" name="Image 24">
            <a:extLst>
              <a:ext uri="{37B3397A-9581-4BC2-B666-63EC1B52CA08}">
                <a16:creationId xmlns:a16="http://schemas.microsoft.com/office/drawing/2010/main" id="{E5DACB9D-09CB-457D-AC68-52EB9C9613BD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5562600" y="1371600"/>
            <a:ext cx="285750" cy="285750"/>
          </a:xfrm>
          <a:prstGeom prst="rect">
            <a:avLst/>
          </a:prstGeom>
          <a:noFill/>
        </p:spPr>
      </p:pic>
      <p:pic>
        <p:nvPicPr>
          <p:cNvPr id="31" name="Image 26">
            <a:extLst>
              <a:ext uri="{1C694D22-415D-4476-ABA7-04602A4B5B50}">
                <a16:creationId xmlns:a16="http://schemas.microsoft.com/office/drawing/2010/main" id="{26AF751D-625F-424D-8FCA-62F39CFD2DCA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7696200" y="1371600"/>
            <a:ext cx="229913" cy="285750"/>
          </a:xfrm>
          <a:prstGeom prst="rect">
            <a:avLst/>
          </a:prstGeom>
          <a:noFill/>
        </p:spPr>
      </p:pic>
    </p:spTree>
    <p:extLst>
      <p:ext uri="{3D18FB3C-3D51-4EB9-8260-0364FD76D382}">
        <p14:creationId xmlns:p14="http://schemas.microsoft.com/office/powerpoint/2010/main" val="1758796075199"/>
      </p:ext>
    </p:extLst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B849B2EB-9907-4A44-B967-751014FA8EAC}">
                <a16:creationId xmlns:a16="http://schemas.microsoft.com/office/drawing/2010/main" id="{AEECDC1D-9785-46BB-AB42-5A93D57BEA48}"/>
              </a:ext>
            </a:extLst>
          </p:cNvPr>
          <p:cNvSpPr/>
          <p:nvPr/>
        </p:nvSpPr>
        <p:spPr>
          <a:xfrm flipH="false" flipV="false" rot="0">
            <a:off x="721556" y="1486090"/>
            <a:ext cx="2309441" cy="1143000"/>
          </a:xfrm>
          <a:prstGeom prst="round2SameRect">
            <a:avLst>
              <a:gd fmla="val 11567" name="adj1"/>
              <a:gd fmla="val 0" name="adj2"/>
            </a:avLst>
          </a:prstGeom>
          <a:blipFill dpi="0" rotWithShape="1">
            <a:blip r:embed="rId2"/>
            <a:stretch>
              <a:fillRect b="-6800" l="0" r="0" t="-6800"/>
            </a:stretch>
          </a:blip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3" name="Rectangle 1">
            <a:extLst>
              <a:ext uri="{DC1727B8-F915-4B59-890A-046FC0AF1B1F}">
                <a16:creationId xmlns:a16="http://schemas.microsoft.com/office/drawing/2010/main" id="{FC55FB96-8790-4534-B0B6-3CFF4FB56ADB}"/>
              </a:ext>
            </a:extLst>
          </p:cNvPr>
          <p:cNvSpPr txBox="1">
            <a:spLocks noGrp="true"/>
          </p:cNvSpPr>
          <p:nvPr/>
        </p:nvSpPr>
        <p:spPr>
          <a:xfrm rot="0">
            <a:off x="762000" y="297132"/>
            <a:ext cx="5410143" cy="777582"/>
          </a:xfrm>
          <a:prstGeom prst="rect">
            <a:avLst/>
          </a:prstGeom>
          <a:ln>
            <a:noFill/>
          </a:ln>
          <a:effectLst/>
        </p:spPr>
        <p:txBody>
          <a:bodyPr anchor="b" bIns="0" lIns="0" numCol="1" rIns="0" rtlCol="0" spcCol="0" tIns="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Poppins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What is the risk exposure management i</a:t>
            </a: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n </a:t>
            </a:r>
            <a:r>
              <a:rPr b="1" dirty="0" err="1" i="0" lang="en-US" sz="2400">
                <a:solidFill>
                  <a:schemeClr val="tx1"/>
                </a:solidFill>
                <a:latin typeface="Roboto-medium"/>
              </a:rPr>
              <a:t>ADManager</a:t>
            </a: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 Plus?</a:t>
            </a:r>
            <a:endParaRPr b="1" dirty="0" i="0" lang="en-US" sz="2400">
              <a:solidFill>
                <a:schemeClr val="tx1"/>
              </a:solidFill>
              <a:latin typeface="Roboto-medium"/>
            </a:endParaRPr>
          </a:p>
        </p:txBody>
      </p:sp>
      <p:sp>
        <p:nvSpPr>
          <p:cNvPr id="4" name="Rectangle 4">
            <a:extLst>
              <a:ext uri="{9F6E4989-C4E9-4F1B-A02B-5893D63D172E}">
                <a16:creationId xmlns:a16="http://schemas.microsoft.com/office/drawing/2010/main" id="{276CF75A-9625-4036-AD50-E980B2777BD9}"/>
              </a:ext>
            </a:extLst>
          </p:cNvPr>
          <p:cNvSpPr/>
          <p:nvPr/>
        </p:nvSpPr>
        <p:spPr>
          <a:xfrm flipH="false" flipV="false" rot="0">
            <a:off x="3199685" y="1495939"/>
            <a:ext cx="2309441" cy="1143000"/>
          </a:xfrm>
          <a:prstGeom prst="round2SameRect">
            <a:avLst>
              <a:gd fmla="val 11567" name="adj1"/>
              <a:gd fmla="val 0" name="adj2"/>
            </a:avLst>
          </a:prstGeom>
          <a:blipFill dpi="0" rotWithShape="1">
            <a:blip r:embed="rId3"/>
            <a:stretch>
              <a:fillRect b="-6600" l="0" r="0" t="-6600"/>
            </a:stretch>
          </a:blip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Rectangle 5">
            <a:extLst>
              <a:ext uri="{3DEFC1AF-D63C-48F7-8D77-411BDC208CD4}">
                <a16:creationId xmlns:a16="http://schemas.microsoft.com/office/drawing/2010/main" id="{886DA36E-3379-4C12-AF64-874FE6F749BA}"/>
              </a:ext>
            </a:extLst>
          </p:cNvPr>
          <p:cNvSpPr/>
          <p:nvPr/>
        </p:nvSpPr>
        <p:spPr>
          <a:xfrm flipH="false" flipV="false" rot="0">
            <a:off x="5667679" y="1495939"/>
            <a:ext cx="2309441" cy="1143000"/>
          </a:xfrm>
          <a:prstGeom prst="round2SameRect">
            <a:avLst>
              <a:gd fmla="val 11567" name="adj1"/>
              <a:gd fmla="val 0" name="adj2"/>
            </a:avLst>
          </a:prstGeom>
          <a:blipFill dpi="0" rotWithShape="1">
            <a:blip r:embed="rId4"/>
            <a:stretch>
              <a:fillRect b="-34432" l="1000" r="15" t="1000"/>
            </a:stretch>
          </a:blip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Rectangle 6">
            <a:extLst>
              <a:ext uri="{2BCBB716-66AF-4C93-9D23-186E81E81DD0}">
                <a16:creationId xmlns:a16="http://schemas.microsoft.com/office/drawing/2010/main" id="{BBE3BCBD-1FF1-4EAC-AD8A-DCF7A2601432}"/>
              </a:ext>
            </a:extLst>
          </p:cNvPr>
          <p:cNvSpPr/>
          <p:nvPr/>
        </p:nvSpPr>
        <p:spPr>
          <a:xfrm flipH="false" flipV="false" rot="10800000">
            <a:off x="716080" y="2644140"/>
            <a:ext cx="2309441" cy="1636537"/>
          </a:xfrm>
          <a:prstGeom prst="round2SameRect">
            <a:avLst>
              <a:gd fmla="val 11567" name="adj1"/>
              <a:gd fmla="val 0" name="adj2"/>
            </a:avLst>
          </a:prstGeom>
          <a:gradFill rotWithShape="1">
            <a:gsLst>
              <a:gs pos="23194">
                <a:srgbClr val="252528"/>
              </a:gs>
              <a:gs pos="100000">
                <a:srgbClr val="01030f"/>
              </a:gs>
            </a:gsLst>
            <a:lin ang="5400000" scaled="0"/>
          </a:gradFill>
          <a:ln cap="flat" w="9525">
            <a:solidFill>
              <a:schemeClr val="bg1">
                <a:alpha val="60000"/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800">
                <a:solidFill>
                  <a:srgbClr val="ffffff"/>
                </a:solidFill>
                <a:latin typeface="Source Sans Pro"/>
              </a:rPr>
              <a:t/>
            </a:r>
            <a:endParaRPr dirty="0" lang="en-US" sz="18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7" name="Rectangle 10">
            <a:extLst>
              <a:ext uri="{7C2E176A-1E4F-4913-9953-9C189F925B4C}">
                <a16:creationId xmlns:a16="http://schemas.microsoft.com/office/drawing/2010/main" id="{670061D9-D8C5-4A44-AC96-F561010241A1}"/>
              </a:ext>
            </a:extLst>
          </p:cNvPr>
          <p:cNvSpPr/>
          <p:nvPr/>
        </p:nvSpPr>
        <p:spPr>
          <a:xfrm flipH="false" flipV="false" rot="10800000">
            <a:off x="3199685" y="2638939"/>
            <a:ext cx="2309441" cy="1636537"/>
          </a:xfrm>
          <a:prstGeom prst="round2SameRect">
            <a:avLst>
              <a:gd fmla="val 11567" name="adj1"/>
              <a:gd fmla="val 0" name="adj2"/>
            </a:avLst>
          </a:prstGeom>
          <a:gradFill rotWithShape="1">
            <a:gsLst>
              <a:gs pos="23194">
                <a:srgbClr val="252528"/>
              </a:gs>
              <a:gs pos="100000">
                <a:srgbClr val="01030f"/>
              </a:gs>
            </a:gsLst>
            <a:lin ang="5400000" scaled="0"/>
          </a:gradFill>
          <a:ln cap="flat" w="9525">
            <a:solidFill>
              <a:schemeClr val="bg1">
                <a:alpha val="60000"/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800">
                <a:solidFill>
                  <a:srgbClr val="ffffff"/>
                </a:solidFill>
                <a:latin typeface="Source Sans Pro"/>
              </a:rPr>
              <a:t/>
            </a:r>
            <a:endParaRPr dirty="0" lang="en-US" sz="18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8" name="Rectangle 9">
            <a:extLst>
              <a:ext uri="{7CE0F30A-ED79-46E5-A495-C806AC374D4A}">
                <a16:creationId xmlns:a16="http://schemas.microsoft.com/office/drawing/2010/main" id="{A3930A64-C260-4B24-BFB6-1DD8080EAF42}"/>
              </a:ext>
            </a:extLst>
          </p:cNvPr>
          <p:cNvSpPr/>
          <p:nvPr/>
        </p:nvSpPr>
        <p:spPr>
          <a:xfrm flipH="false" flipV="false" rot="10800000">
            <a:off x="5667670" y="2638939"/>
            <a:ext cx="2309441" cy="1636537"/>
          </a:xfrm>
          <a:prstGeom prst="round2SameRect">
            <a:avLst>
              <a:gd fmla="val 11567" name="adj1"/>
              <a:gd fmla="val 0" name="adj2"/>
            </a:avLst>
          </a:prstGeom>
          <a:gradFill rotWithShape="1">
            <a:gsLst>
              <a:gs pos="23194">
                <a:srgbClr val="252528"/>
              </a:gs>
              <a:gs pos="100000">
                <a:srgbClr val="01030f"/>
              </a:gs>
            </a:gsLst>
            <a:lin ang="5400000" scaled="0"/>
          </a:gradFill>
          <a:ln cap="flat" w="9525">
            <a:solidFill>
              <a:schemeClr val="bg1">
                <a:alpha val="60000"/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800">
                <a:solidFill>
                  <a:srgbClr val="ffffff"/>
                </a:solidFill>
                <a:latin typeface="Source Sans Pro"/>
              </a:rPr>
              <a:t/>
            </a:r>
            <a:endParaRPr dirty="0" lang="en-US" sz="18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9" name="Text Box 7">
            <a:extLst>
              <a:ext uri="{BF04E5C7-3A12-4D54-9062-E3B7A45369D2}">
                <a16:creationId xmlns:a16="http://schemas.microsoft.com/office/drawing/2010/main" id="{3923F91F-91FE-48E1-9DF8-26DA12D90C5C}"/>
              </a:ext>
            </a:extLst>
          </p:cNvPr>
          <p:cNvSpPr txBox="1"/>
          <p:nvPr/>
        </p:nvSpPr>
        <p:spPr>
          <a:xfrm flipH="false" flipV="false" rot="0">
            <a:off x="914676" y="2819400"/>
            <a:ext cx="1643595" cy="182832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defRPr dirty="0" lang="en-US" sz="1400"/>
            </a:pPr>
            <a:r>
              <a:rPr b="1" dirty="0" lang="en-US" sz="1200">
                <a:solidFill>
                  <a:srgbClr val="ff6164"/>
                </a:solidFill>
                <a:latin typeface="Roboto"/>
              </a:rPr>
              <a:t>Map attack paths</a:t>
            </a:r>
            <a:endParaRPr b="1" dirty="0" lang="en-US" sz="1200">
              <a:solidFill>
                <a:srgbClr val="ff6164"/>
              </a:solidFill>
              <a:latin typeface="Roboto"/>
            </a:endParaRPr>
          </a:p>
        </p:txBody>
      </p:sp>
      <p:sp>
        <p:nvSpPr>
          <p:cNvPr id="10" name="Text Box 11">
            <a:extLst>
              <a:ext uri="{0538A4ED-54D2-459A-A1A0-7BCE860A0661}">
                <a16:creationId xmlns:a16="http://schemas.microsoft.com/office/drawing/2010/main" id="{4400AE46-AADD-4041-9AE9-615F239AB0CA}"/>
              </a:ext>
            </a:extLst>
          </p:cNvPr>
          <p:cNvSpPr txBox="1"/>
          <p:nvPr/>
        </p:nvSpPr>
        <p:spPr>
          <a:xfrm flipH="false" flipV="false" rot="0">
            <a:off x="917324" y="3114675"/>
            <a:ext cx="1934032" cy="761809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5000"/>
              </a:lnSpc>
              <a:defRPr dirty="0" lang="en-US" sz="1400"/>
            </a:pPr>
            <a:r>
              <a:rPr dirty="0" lang="en-US" sz="1000">
                <a:latin typeface="Roboto"/>
              </a:rPr>
              <a:t>Visually identify potential routes an attacker could take from entry points to compromise high-value assets within Active Directory.</a:t>
            </a:r>
            <a:endParaRPr dirty="0" lang="en-US" sz="1000">
              <a:latin typeface="Roboto"/>
            </a:endParaRPr>
          </a:p>
        </p:txBody>
      </p:sp>
      <p:sp>
        <p:nvSpPr>
          <p:cNvPr id="11" name="Text Box 13">
            <a:extLst>
              <a:ext uri="{E5DABEF5-07CD-4B02-81FB-0DE6F3B92837}">
                <a16:creationId xmlns:a16="http://schemas.microsoft.com/office/drawing/2010/main" id="{9AC4EEED-CDA0-4B6A-BA20-F404E5E1BAD0}"/>
              </a:ext>
            </a:extLst>
          </p:cNvPr>
          <p:cNvSpPr txBox="1"/>
          <p:nvPr/>
        </p:nvSpPr>
        <p:spPr>
          <a:xfrm flipH="false" flipV="false" rot="0">
            <a:off x="3360181" y="2819400"/>
            <a:ext cx="2030739" cy="182832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defRPr dirty="0" lang="en-US" sz="1400"/>
            </a:pPr>
            <a:r>
              <a:rPr b="1" dirty="0" lang="en-US" sz="1200">
                <a:solidFill>
                  <a:srgbClr val="ff6164"/>
                </a:solidFill>
                <a:latin typeface="Roboto"/>
              </a:rPr>
              <a:t>Identify privileged targets</a:t>
            </a:r>
            <a:endParaRPr b="1" dirty="0" lang="en-US" sz="1200">
              <a:solidFill>
                <a:srgbClr val="ff6164"/>
              </a:solidFill>
              <a:latin typeface="Roboto"/>
            </a:endParaRPr>
          </a:p>
        </p:txBody>
      </p:sp>
      <p:sp>
        <p:nvSpPr>
          <p:cNvPr id="12" name="Text Box 12">
            <a:extLst>
              <a:ext uri="{A980AF10-FAFF-4A5A-BD82-0D99A6D9A1E7}">
                <a16:creationId xmlns:a16="http://schemas.microsoft.com/office/drawing/2010/main" id="{EE204A28-25C7-47A6-A6B1-510AB27C81DF}"/>
              </a:ext>
            </a:extLst>
          </p:cNvPr>
          <p:cNvSpPr txBox="1"/>
          <p:nvPr/>
        </p:nvSpPr>
        <p:spPr>
          <a:xfrm flipH="false" flipV="false" rot="0">
            <a:off x="3362830" y="3114675"/>
            <a:ext cx="1945052" cy="761809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5000"/>
              </a:lnSpc>
              <a:defRPr dirty="0" lang="en-US" sz="1400"/>
            </a:pPr>
            <a:r>
              <a:rPr dirty="0" lang="en-US" sz="1000">
                <a:latin typeface="Roboto"/>
              </a:rPr>
              <a:t>Highlight all highly sensitive groups that, if compromised, could grant an attacker significant control over Active Directory.</a:t>
            </a:r>
            <a:endParaRPr dirty="0" lang="en-US" sz="1000">
              <a:latin typeface="Roboto"/>
            </a:endParaRPr>
          </a:p>
        </p:txBody>
      </p:sp>
      <p:sp>
        <p:nvSpPr>
          <p:cNvPr id="13" name="Text Box 14">
            <a:extLst>
              <a:ext uri="{D7CBF521-E9D4-4CE2-BEBF-31630025F6D6}">
                <a16:creationId xmlns:a16="http://schemas.microsoft.com/office/drawing/2010/main" id="{BA3A76ED-97EF-4881-9B76-A2BD59E7120D}"/>
              </a:ext>
            </a:extLst>
          </p:cNvPr>
          <p:cNvSpPr txBox="1"/>
          <p:nvPr/>
        </p:nvSpPr>
        <p:spPr>
          <a:xfrm flipH="false" flipV="false" rot="0">
            <a:off x="5866266" y="2819400"/>
            <a:ext cx="1643595" cy="365664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defRPr dirty="0" lang="en-US" sz="1400"/>
            </a:pPr>
            <a:r>
              <a:rPr b="1" dirty="0" lang="en-US" sz="1200">
                <a:solidFill>
                  <a:srgbClr val="ff6164"/>
                </a:solidFill>
                <a:latin typeface="Roboto"/>
              </a:rPr>
              <a:t>Analyze relationships and permissions</a:t>
            </a:r>
            <a:endParaRPr b="1" dirty="0" lang="en-US" sz="1200">
              <a:solidFill>
                <a:srgbClr val="ff6164"/>
              </a:solidFill>
              <a:latin typeface="Roboto"/>
            </a:endParaRPr>
          </a:p>
        </p:txBody>
      </p:sp>
      <p:sp>
        <p:nvSpPr>
          <p:cNvPr id="14" name="Text Box 15">
            <a:extLst>
              <a:ext uri="{C3976890-57D6-4142-9DA4-6C1C71AA438C}">
                <a16:creationId xmlns:a16="http://schemas.microsoft.com/office/drawing/2010/main" id="{677F3419-91F4-4112-98C2-D3F39A3D4E66}"/>
              </a:ext>
            </a:extLst>
          </p:cNvPr>
          <p:cNvSpPr txBox="1"/>
          <p:nvPr/>
        </p:nvSpPr>
        <p:spPr>
          <a:xfrm flipH="false" flipV="false" rot="0">
            <a:off x="5868914" y="3265389"/>
            <a:ext cx="1770888" cy="761809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5000"/>
              </a:lnSpc>
              <a:defRPr dirty="0" lang="en-US" sz="1400"/>
            </a:pPr>
            <a:r>
              <a:rPr dirty="0" lang="en-US" sz="1000">
                <a:latin typeface="Roboto"/>
              </a:rPr>
              <a:t>View a detailed breakdown of the specific relationships and permissions that constitute each attack path.</a:t>
            </a:r>
            <a:endParaRPr dirty="0" lang="en-US" sz="1000">
              <a:latin typeface="Roboto"/>
            </a:endParaRPr>
          </a:p>
        </p:txBody>
      </p:sp>
    </p:spTree>
    <p:extLst>
      <p:ext uri="{CDC2C84E-8F75-4F1A-9951-00FE947AA1C5}">
        <p14:creationId xmlns:p14="http://schemas.microsoft.com/office/powerpoint/2010/main" val="1758796075201"/>
      </p:ext>
    </p:extLst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25D82C76-EE72-49B0-86F3-632BE2D4580D}">
                <a16:creationId xmlns:a16="http://schemas.microsoft.com/office/drawing/2010/main" id="{38EB5232-98B1-4771-84BB-A97050D5D11B}"/>
              </a:ext>
            </a:extLst>
          </p:cNvPr>
          <p:cNvSpPr/>
          <p:nvPr/>
        </p:nvSpPr>
        <p:spPr>
          <a:xfrm flipH="false" flipV="false" rot="0">
            <a:off x="323850" y="3248025"/>
            <a:ext cx="2812970" cy="1354731"/>
          </a:xfrm>
          <a:prstGeom prst="roundRect">
            <a:avLst>
              <a:gd fmla="val 5178" name="adj"/>
            </a:avLst>
          </a:prstGeom>
          <a:gradFill rotWithShape="1">
            <a:gsLst>
              <a:gs pos="23194">
                <a:srgbClr val="252528"/>
              </a:gs>
              <a:gs pos="100000">
                <a:srgbClr val="01030f"/>
              </a:gs>
            </a:gsLst>
            <a:lin ang="5400000" scaled="0"/>
          </a:gradFill>
          <a:ln cap="flat" w="9525">
            <a:solidFill>
              <a:schemeClr val="bg1">
                <a:alpha val="60000"/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800">
                <a:solidFill>
                  <a:srgbClr val="ffffff"/>
                </a:solidFill>
                <a:latin typeface="Source Sans Pro"/>
              </a:rPr>
              <a:t/>
            </a:r>
            <a:endParaRPr dirty="0" lang="en-US" sz="18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hidden="false" id="3" name="Rectangle 1">
            <a:extLst>
              <a:ext uri="{EBD9261A-507B-49D8-815F-FE0BF08D6CE3}">
                <a16:creationId xmlns:a16="http://schemas.microsoft.com/office/drawing/2010/main" id="{AFA0A645-9558-4564-983B-C9A4A6599002}"/>
              </a:ext>
            </a:extLst>
          </p:cNvPr>
          <p:cNvSpPr txBox="1">
            <a:spLocks noGrp="true"/>
          </p:cNvSpPr>
          <p:nvPr/>
        </p:nvSpPr>
        <p:spPr>
          <a:xfrm rot="0">
            <a:off x="323850" y="345900"/>
            <a:ext cx="6245180" cy="41209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b" bIns="0" lIns="0" numCol="1" rIns="0" rtlCol="0" spcCol="0" tIns="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Poppins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Visualizing Active Directory attack paths</a:t>
            </a:r>
            <a:endParaRPr b="1" dirty="0" i="0" lang="en-US" sz="2400">
              <a:solidFill>
                <a:schemeClr val="tx1"/>
              </a:solidFill>
              <a:latin typeface="Roboto-medium"/>
            </a:endParaRPr>
          </a:p>
        </p:txBody>
      </p:sp>
      <p:pic>
        <p:nvPicPr>
          <p:cNvPr id="4" name="Image 20">
            <a:extLst>
              <a:ext uri="{A5EECEDA-FE2E-4BDA-A92C-EFCEFCDB143F}">
                <a16:creationId xmlns:a16="http://schemas.microsoft.com/office/drawing/2010/main" id="{4728F081-6777-49DB-A4C4-DCD071BFB739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b="0" l="0" r="15610" t="0"/>
          <a:stretch>
            <a:fillRect/>
          </a:stretch>
        </p:blipFill>
        <p:spPr>
          <a:xfrm flipH="false" flipV="false" rot="0">
            <a:off x="3419475" y="1059656"/>
            <a:ext cx="5723249" cy="354310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34FBFB99-5541-46B0-8034-64A6C3CDA37A}">
                <a16:creationId xmlns:a16="http://schemas.microsoft.com/office/drawing/2010/main" id="{978B5C06-A5A0-4C1B-8FD5-7FE30A98F52D}"/>
              </a:ext>
            </a:extLst>
          </p:cNvPr>
          <p:cNvSpPr/>
          <p:nvPr/>
        </p:nvSpPr>
        <p:spPr>
          <a:xfrm flipH="false" flipV="false" rot="0">
            <a:off x="333375" y="1085850"/>
            <a:ext cx="2778118" cy="828675"/>
          </a:xfrm>
          <a:prstGeom prst="roundRect">
            <a:avLst>
              <a:gd fmla="val 5178" name="adj"/>
            </a:avLst>
          </a:prstGeom>
          <a:gradFill rotWithShape="1">
            <a:gsLst>
              <a:gs pos="23194">
                <a:srgbClr val="252528"/>
              </a:gs>
              <a:gs pos="100000">
                <a:srgbClr val="01030f"/>
              </a:gs>
            </a:gsLst>
            <a:lin ang="5400000" scaled="0"/>
          </a:gradFill>
          <a:ln cap="flat" w="9525">
            <a:solidFill>
              <a:schemeClr val="bg1">
                <a:alpha val="60000"/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Rectangle 7">
            <a:extLst>
              <a:ext uri="{2B2188E2-4732-415B-A70E-2A8DD8F70DFE}">
                <a16:creationId xmlns:a16="http://schemas.microsoft.com/office/drawing/2010/main" id="{ADACA6A4-7FB4-4A74-A5EC-36381F354E13}"/>
              </a:ext>
            </a:extLst>
          </p:cNvPr>
          <p:cNvSpPr/>
          <p:nvPr/>
        </p:nvSpPr>
        <p:spPr>
          <a:xfrm flipH="false" flipV="false" rot="0">
            <a:off x="314325" y="2028825"/>
            <a:ext cx="2812970" cy="1084154"/>
          </a:xfrm>
          <a:prstGeom prst="roundRect">
            <a:avLst>
              <a:gd fmla="val 5178" name="adj"/>
            </a:avLst>
          </a:prstGeom>
          <a:gradFill rotWithShape="1">
            <a:gsLst>
              <a:gs pos="23194">
                <a:srgbClr val="252528"/>
              </a:gs>
              <a:gs pos="100000">
                <a:srgbClr val="01030f"/>
              </a:gs>
            </a:gsLst>
            <a:lin ang="5400000" scaled="0"/>
          </a:gradFill>
          <a:ln cap="flat" w="9525">
            <a:solidFill>
              <a:schemeClr val="bg1">
                <a:alpha val="60000"/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800">
                <a:solidFill>
                  <a:srgbClr val="ffffff"/>
                </a:solidFill>
                <a:latin typeface="Source Sans Pro"/>
              </a:rPr>
              <a:t/>
            </a:r>
            <a:endParaRPr dirty="0" lang="en-US" sz="18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7" name="Text Box 6">
            <a:extLst>
              <a:ext uri="{9F6CA11B-BE15-4DCB-A34A-4DD659C45950}">
                <a16:creationId xmlns:a16="http://schemas.microsoft.com/office/drawing/2010/main" id="{6BE0B74F-4957-4FA1-BC20-B881F6980053}"/>
              </a:ext>
            </a:extLst>
          </p:cNvPr>
          <p:cNvSpPr txBox="1"/>
          <p:nvPr/>
        </p:nvSpPr>
        <p:spPr>
          <a:xfrm flipH="false" flipV="false" rot="0">
            <a:off x="482746" y="2185101"/>
            <a:ext cx="2257653" cy="761809"/>
          </a:xfrm>
          <a:prstGeom prst="rect">
            <a:avLst/>
          </a:prstGeom>
          <a:ln>
            <a:noFill/>
          </a:ln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5000"/>
              </a:lnSpc>
              <a:defRPr dirty="0" lang="en-US" sz="1400"/>
            </a:pPr>
            <a:r>
              <a:rPr b="0" dirty="0" i="1" lang="en-US" sz="1000">
                <a:solidFill>
                  <a:schemeClr val="tx1"/>
                </a:solidFill>
                <a:latin typeface="Roboto"/>
              </a:rPr>
              <a:t>This icon signifies the high-value asset or system an attacker aims to reach or control, in this case, "Domain Controllers."</a:t>
            </a:r>
            <a:endParaRPr b="0" dirty="0" i="1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8" name="Text Box 10">
            <a:extLst>
              <a:ext uri="{E3F3168C-2A03-4FE6-92CE-234BEAD62730}">
                <a16:creationId xmlns:a16="http://schemas.microsoft.com/office/drawing/2010/main" id="{0E9EB6A6-42C2-41CF-B0EA-A1C670179101}"/>
              </a:ext>
            </a:extLst>
          </p:cNvPr>
          <p:cNvSpPr txBox="1"/>
          <p:nvPr/>
        </p:nvSpPr>
        <p:spPr>
          <a:xfrm flipH="false" flipV="false" rot="0">
            <a:off x="500843" y="3314700"/>
            <a:ext cx="2332567" cy="1142714"/>
          </a:xfrm>
          <a:prstGeom prst="rect">
            <a:avLst/>
          </a:prstGeom>
          <a:ln cap="flat" w="9525">
            <a:noFill/>
            <a:prstDash val="solid"/>
            <a:round/>
          </a:ln>
        </p:spPr>
        <p:txBody>
          <a:bodyPr anchor="t" bIns="0" lIns="0" rIns="0" rtlCol="0" tIns="0">
            <a:spAutoFit/>
          </a:bodyPr>
          <a:lstStyle/>
          <a:p>
            <a:pPr algn="l">
              <a:lnSpc>
                <a:spcPct val="125000"/>
              </a:lnSpc>
              <a:defRPr dirty="0" lang="en-US" sz="1400"/>
            </a:pPr>
            <a:r>
              <a:rPr b="0" dirty="0" i="1" lang="en-US" sz="1000">
                <a:solidFill>
                  <a:schemeClr val="tx1"/>
                </a:solidFill>
                <a:latin typeface="Roboto"/>
              </a:rPr>
              <a:t>The arrows and accompanying text (e.g., "Member Of," "Administrators," "</a:t>
            </a:r>
            <a:r>
              <a:rPr b="0" dirty="0" err="1" i="1" lang="en-US" sz="1000">
                <a:solidFill>
                  <a:schemeClr val="tx1"/>
                </a:solidFill>
                <a:latin typeface="Roboto"/>
              </a:rPr>
              <a:t>GenericAll</a:t>
            </a:r>
            <a:r>
              <a:rPr b="0" dirty="0" i="1" lang="en-US" sz="1000">
                <a:solidFill>
                  <a:schemeClr val="tx1"/>
                </a:solidFill>
                <a:latin typeface="Roboto"/>
              </a:rPr>
              <a:t>") depict the specific relationships and permissions that enable the attack path, illustrating privilege escalation or lateral movement.</a:t>
            </a:r>
            <a:endParaRPr b="0" dirty="0" i="1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9" name="Text Box 8">
            <a:extLst>
              <a:ext uri="{C2A67BD8-0C0B-428B-BCA0-6FD5F5E13631}">
                <a16:creationId xmlns:a16="http://schemas.microsoft.com/office/drawing/2010/main" id="{E8721D00-8DA9-46C7-9868-FEB8F8EF5FE5}"/>
              </a:ext>
            </a:extLst>
          </p:cNvPr>
          <p:cNvSpPr txBox="1"/>
          <p:nvPr/>
        </p:nvSpPr>
        <p:spPr>
          <a:xfrm flipH="false" flipV="false">
            <a:off x="2173882" y="5301257"/>
            <a:ext cx="1905000" cy="30855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dirty="0" lang="en-US"/>
              <a:t>Text</a:t>
            </a:r>
            <a:endParaRPr dirty="0" lang="en-US"/>
          </a:p>
        </p:txBody>
      </p:sp>
      <p:sp>
        <p:nvSpPr>
          <p:cNvPr id="10" name="Text Box 13">
            <a:extLst>
              <a:ext uri="{ADB89092-B620-4F60-BE33-58B16A88D39D}">
                <a16:creationId xmlns:a16="http://schemas.microsoft.com/office/drawing/2010/main" id="{6F517F46-B9D4-4982-BD1C-89047590718D}"/>
              </a:ext>
            </a:extLst>
          </p:cNvPr>
          <p:cNvSpPr txBox="1"/>
          <p:nvPr/>
        </p:nvSpPr>
        <p:spPr>
          <a:xfrm flipH="false" flipV="false" rot="0">
            <a:off x="520846" y="1190625"/>
            <a:ext cx="2210028" cy="548497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 rtl="fal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dirty="0" lang="en-US" sz="1400"/>
            </a:pPr>
            <a:r>
              <a:rPr b="0" dirty="0" i="1" lang="en-US" sz="1000">
                <a:solidFill>
                  <a:schemeClr val="tx1"/>
                </a:solidFill>
                <a:latin typeface="Roboto"/>
              </a:rPr>
              <a:t>This icon represents the initial point of access or compromise an attacker could leverage, such as a user account.</a:t>
            </a:r>
            <a:endParaRPr b="0" dirty="0" i="1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11" name="Rectangle 14">
            <a:extLst>
              <a:ext uri="{3AE0E1E1-BB1F-4FA4-AD73-4CD327716BB2}">
                <a16:creationId xmlns:a16="http://schemas.microsoft.com/office/drawing/2010/main" id="{11956ECC-6771-4AC2-9418-D7649CEAEF28}"/>
              </a:ext>
            </a:extLst>
          </p:cNvPr>
          <p:cNvSpPr/>
          <p:nvPr/>
        </p:nvSpPr>
        <p:spPr>
          <a:xfrm flipH="false" flipV="false" rot="0">
            <a:off x="3086100" y="1171575"/>
            <a:ext cx="28575" cy="647700"/>
          </a:xfrm>
          <a:prstGeom prst="roundRect">
            <a:avLst>
              <a:gd fmla="val 4318" name="adj"/>
            </a:avLst>
          </a:prstGeom>
          <a:gradFill rotWithShape="1">
            <a:gsLst>
              <a:gs pos="0">
                <a:srgbClr val="d7666b"/>
              </a:gs>
              <a:gs pos="35000">
                <a:srgbClr val="ca626f"/>
              </a:gs>
              <a:gs pos="100000">
                <a:srgbClr val="281a87"/>
              </a:gs>
            </a:gsLst>
            <a:lin ang="270000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2" name="Rectangle 15">
            <a:extLst>
              <a:ext uri="{C435AD3D-9E42-4131-A3F6-A68EB8D8DFCE}">
                <a16:creationId xmlns:a16="http://schemas.microsoft.com/office/drawing/2010/main" id="{2425C2EB-9A31-4F6C-926E-D7BF5D5C8309}"/>
              </a:ext>
            </a:extLst>
          </p:cNvPr>
          <p:cNvSpPr/>
          <p:nvPr/>
        </p:nvSpPr>
        <p:spPr>
          <a:xfrm flipH="false" flipV="false" rot="0">
            <a:off x="3095625" y="2114550"/>
            <a:ext cx="28575" cy="904875"/>
          </a:xfrm>
          <a:prstGeom prst="roundRect">
            <a:avLst>
              <a:gd fmla="val 4318" name="adj"/>
            </a:avLst>
          </a:prstGeom>
          <a:gradFill rotWithShape="1">
            <a:gsLst>
              <a:gs pos="0">
                <a:srgbClr val="d7666b"/>
              </a:gs>
              <a:gs pos="35000">
                <a:srgbClr val="ca626f"/>
              </a:gs>
              <a:gs pos="100000">
                <a:srgbClr val="281a87"/>
              </a:gs>
            </a:gsLst>
            <a:lin ang="270000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3" name="Rectangle 16">
            <a:extLst>
              <a:ext uri="{9C1FAEBD-6640-4A50-8A73-2F6E372735FB}">
                <a16:creationId xmlns:a16="http://schemas.microsoft.com/office/drawing/2010/main" id="{38E462D1-7246-41AC-B45E-D9CC9823E0AA}"/>
              </a:ext>
            </a:extLst>
          </p:cNvPr>
          <p:cNvSpPr/>
          <p:nvPr/>
        </p:nvSpPr>
        <p:spPr>
          <a:xfrm flipH="false" flipV="false" rot="0">
            <a:off x="3107674" y="3371850"/>
            <a:ext cx="28575" cy="1104900"/>
          </a:xfrm>
          <a:prstGeom prst="roundRect">
            <a:avLst>
              <a:gd fmla="val 4318" name="adj"/>
            </a:avLst>
          </a:prstGeom>
          <a:gradFill rotWithShape="1">
            <a:gsLst>
              <a:gs pos="0">
                <a:srgbClr val="d7666b"/>
              </a:gs>
              <a:gs pos="35000">
                <a:srgbClr val="ca626f"/>
              </a:gs>
              <a:gs pos="100000">
                <a:srgbClr val="281a87"/>
              </a:gs>
            </a:gsLst>
            <a:lin ang="270000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grpSp>
        <p:nvGrpSpPr>
          <p:cNvPr id="14" name="Group Shape 19">
            <a:extLst>
              <a:ext uri="{4C0684F3-9204-4AC7-913F-EFD099F6B5D5}">
                <a16:creationId xmlns:a16="http://schemas.microsoft.com/office/drawing/2010/main" id="{AF1F7FE1-A4B1-4E03-9C30-25A3D9FCC708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10800000">
            <a:off x="5802572" y="1704975"/>
            <a:ext cx="383800" cy="302837"/>
            <a:chOff x="4850073" y="1704975"/>
            <a:chExt cx="383800" cy="302837"/>
          </a:xfrm>
        </p:grpSpPr>
        <p:grpSp>
          <p:nvGrpSpPr>
            <p:cNvPr id="15" name="Group Shape 20">
              <a:extLst>
                <a:ext uri="{7C3CDB22-2014-4213-9126-6DB463170998}">
                  <a16:creationId xmlns:a16="http://schemas.microsoft.com/office/drawing/2010/main" id="{1EAD2C39-B018-4BEF-B371-D4197146DD32}"/>
                </a:ext>
              </a:extLst>
            </p:cNvPr>
            <p:cNvGrpSpPr>
              <a:grpSpLocks noChangeAspect="true"/>
            </p:cNvGrpSpPr>
            <p:nvPr/>
          </p:nvGrpSpPr>
          <p:grpSpPr>
            <a:xfrm flipH="false" flipV="false" rot="0">
              <a:off x="4850073" y="1704975"/>
              <a:ext cx="383800" cy="302837"/>
              <a:chOff x="4951209" y="1733550"/>
              <a:chExt cx="279415" cy="220475"/>
            </a:xfrm>
          </p:grpSpPr>
          <p:sp>
            <p:nvSpPr>
              <p:cNvPr id="16" name="Oval 17">
                <a:extLst>
                  <a:ext uri="{75BB0833-F28B-4CD9-A2F8-DB99B61BB36B}">
                    <a16:creationId xmlns:a16="http://schemas.microsoft.com/office/drawing/2010/main" id="{1A2A78C8-A473-409B-993C-3B445AE5D5CE}"/>
                  </a:ext>
                </a:extLst>
              </p:cNvPr>
              <p:cNvSpPr/>
              <p:nvPr/>
            </p:nvSpPr>
            <p:spPr>
              <a:xfrm flipH="false" flipV="false" rot="0">
                <a:off x="5010150" y="1733550"/>
                <a:ext cx="220475" cy="220475"/>
              </a:xfrm>
              <a:prstGeom prst="ellipse">
                <a:avLst/>
              </a:prstGeom>
              <a:gradFill rotWithShape="1">
                <a:gsLst>
                  <a:gs pos="0">
                    <a:srgbClr val="d1646d"/>
                  </a:gs>
                  <a:gs pos="35000">
                    <a:srgbClr val="964b77"/>
                  </a:gs>
                  <a:gs pos="100000">
                    <a:srgbClr val="4c2981"/>
                  </a:gs>
                </a:gsLst>
                <a:lin ang="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17" name="Triangle 18">
                <a:extLst>
                  <a:ext uri="{63804F7E-4E8D-49E3-A2C1-C0EA3418EE70}">
                    <a16:creationId xmlns:a16="http://schemas.microsoft.com/office/drawing/2010/main" id="{1B30A2EE-DAA9-4074-A803-109774C3B29A}"/>
                  </a:ext>
                </a:extLst>
              </p:cNvPr>
              <p:cNvSpPr/>
              <p:nvPr/>
            </p:nvSpPr>
            <p:spPr>
              <a:xfrm flipH="false" flipV="false" rot="16200000">
                <a:off x="4914900" y="1781175"/>
                <a:ext cx="192909" cy="120291"/>
              </a:xfrm>
              <a:prstGeom prst="triangle">
                <a:avLst/>
              </a:prstGeom>
              <a:gradFill rotWithShape="1">
                <a:gsLst>
                  <a:gs pos="0">
                    <a:srgbClr val="a05075"/>
                  </a:gs>
                  <a:gs pos="100000">
                    <a:srgbClr val="b65971"/>
                  </a:gs>
                </a:gsLst>
                <a:lin ang="1608000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18" name="Oval 19">
                <a:extLst>
                  <a:ext uri="{D0C2B2FB-0874-4FC2-9C77-F0818893CCF1}">
                    <a16:creationId xmlns:a16="http://schemas.microsoft.com/office/drawing/2010/main" id="{FFE3BF61-B7F0-40B2-A9ED-5DA5E419CB6C}"/>
                  </a:ext>
                </a:extLst>
              </p:cNvPr>
              <p:cNvSpPr>
                <a:spLocks noChangeAspect="true"/>
              </p:cNvSpPr>
              <p:nvPr/>
            </p:nvSpPr>
            <p:spPr>
              <a:xfrm flipH="false" flipV="false" rot="0">
                <a:off x="5038725" y="1762125"/>
                <a:ext cx="161925" cy="161925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</p:grpSp>
        <p:sp>
          <p:nvSpPr>
            <p:cNvPr id="19" name="Text Box 17">
              <a:extLst>
                <a:ext uri="{C69E2914-5978-44A0-89B2-22C23639DB38}">
                  <a16:creationId xmlns:a16="http://schemas.microsoft.com/office/drawing/2010/main" id="{CDE979F0-6C27-4CA2-A953-53CDE3292D2B}"/>
                </a:ext>
              </a:extLst>
            </p:cNvPr>
            <p:cNvSpPr txBox="1"/>
            <p:nvPr/>
          </p:nvSpPr>
          <p:spPr>
            <a:xfrm flipH="false" flipV="false" rot="-10800000">
              <a:off x="5038725" y="1771650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1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20" name="Group Shape 21">
            <a:extLst>
              <a:ext uri="{0F3A857F-E668-486A-8DD9-FFD17FD31984}">
                <a16:creationId xmlns:a16="http://schemas.microsoft.com/office/drawing/2010/main" id="{AF08BDEE-7916-4982-BDF3-EDB39E85DD3A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7687542" y="4074738"/>
            <a:ext cx="383800" cy="302837"/>
            <a:chOff x="3707073" y="1704975"/>
            <a:chExt cx="383800" cy="302837"/>
          </a:xfrm>
        </p:grpSpPr>
        <p:grpSp>
          <p:nvGrpSpPr>
            <p:cNvPr id="21" name="Group Shape 18">
              <a:extLst>
                <a:ext uri="{FCA1804F-BCE2-461E-B29D-EB779C88F9C6}">
                  <a16:creationId xmlns:a16="http://schemas.microsoft.com/office/drawing/2010/main" id="{0FB4AD10-5693-404A-8B8F-C592BC31C75B}"/>
                </a:ext>
              </a:extLst>
            </p:cNvPr>
            <p:cNvGrpSpPr>
              <a:grpSpLocks noChangeAspect="true"/>
            </p:cNvGrpSpPr>
            <p:nvPr/>
          </p:nvGrpSpPr>
          <p:grpSpPr>
            <a:xfrm flipH="false" flipV="false" rot="0">
              <a:off x="3707073" y="1704975"/>
              <a:ext cx="383800" cy="302837"/>
              <a:chOff x="4951209" y="1733550"/>
              <a:chExt cx="279415" cy="220475"/>
            </a:xfrm>
          </p:grpSpPr>
          <p:sp>
            <p:nvSpPr>
              <p:cNvPr id="22" name="Oval 17">
                <a:extLst>
                  <a:ext uri="{2145C97E-F345-4F17-8C34-E0CB6CA2BA31}">
                    <a16:creationId xmlns:a16="http://schemas.microsoft.com/office/drawing/2010/main" id="{9A342E58-9C79-4004-A8DD-95729CBB3F86}"/>
                  </a:ext>
                </a:extLst>
              </p:cNvPr>
              <p:cNvSpPr/>
              <p:nvPr/>
            </p:nvSpPr>
            <p:spPr>
              <a:xfrm flipH="false" flipV="false" rot="0">
                <a:off x="5010150" y="1733550"/>
                <a:ext cx="220475" cy="220475"/>
              </a:xfrm>
              <a:prstGeom prst="ellipse">
                <a:avLst/>
              </a:prstGeom>
              <a:gradFill rotWithShape="1">
                <a:gsLst>
                  <a:gs pos="0">
                    <a:srgbClr val="d1646d"/>
                  </a:gs>
                  <a:gs pos="35000">
                    <a:srgbClr val="964b77"/>
                  </a:gs>
                  <a:gs pos="100000">
                    <a:srgbClr val="4c2981"/>
                  </a:gs>
                </a:gsLst>
                <a:lin ang="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23" name="Triangle 18">
                <a:extLst>
                  <a:ext uri="{71FF5C69-A75C-47C1-B744-DCC43247A1E2}">
                    <a16:creationId xmlns:a16="http://schemas.microsoft.com/office/drawing/2010/main" id="{5CE89737-BB1B-4886-A4AE-EA833246B399}"/>
                  </a:ext>
                </a:extLst>
              </p:cNvPr>
              <p:cNvSpPr/>
              <p:nvPr/>
            </p:nvSpPr>
            <p:spPr>
              <a:xfrm flipH="false" flipV="false" rot="16200000">
                <a:off x="4914900" y="1781175"/>
                <a:ext cx="192909" cy="120291"/>
              </a:xfrm>
              <a:prstGeom prst="triangle">
                <a:avLst/>
              </a:prstGeom>
              <a:gradFill rotWithShape="1">
                <a:gsLst>
                  <a:gs pos="0">
                    <a:srgbClr val="a05075"/>
                  </a:gs>
                  <a:gs pos="100000">
                    <a:srgbClr val="b65971"/>
                  </a:gs>
                </a:gsLst>
                <a:lin ang="1608000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24" name="Oval 19">
                <a:extLst>
                  <a:ext uri="{80D5584D-53C7-4902-BF0D-F1259C1B96D0}">
                    <a16:creationId xmlns:a16="http://schemas.microsoft.com/office/drawing/2010/main" id="{CB9340AC-014F-4266-83B3-71B792E959D8}"/>
                  </a:ext>
                </a:extLst>
              </p:cNvPr>
              <p:cNvSpPr>
                <a:spLocks noChangeAspect="true"/>
              </p:cNvSpPr>
              <p:nvPr/>
            </p:nvSpPr>
            <p:spPr>
              <a:xfrm flipH="false" flipV="false" rot="0">
                <a:off x="5038725" y="1762125"/>
                <a:ext cx="161925" cy="161925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</p:grpSp>
        <p:sp>
          <p:nvSpPr>
            <p:cNvPr id="25" name="Text Box 19">
              <a:extLst>
                <a:ext uri="{C04AFDFE-EE28-405F-965A-DEDA1C20ED05}">
                  <a16:creationId xmlns:a16="http://schemas.microsoft.com/office/drawing/2010/main" id="{1D46D8F7-9760-4DF3-9C5F-D786B0B76C6F}"/>
                </a:ext>
              </a:extLst>
            </p:cNvPr>
            <p:cNvSpPr txBox="1"/>
            <p:nvPr/>
          </p:nvSpPr>
          <p:spPr>
            <a:xfrm flipH="false" flipV="false" rot="0">
              <a:off x="3895725" y="1771650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2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26" name="Group Shape 26">
            <a:extLst>
              <a:ext uri="{C65FEDB7-2EBF-4F1D-B36C-17AC68B254D6}">
                <a16:creationId xmlns:a16="http://schemas.microsoft.com/office/drawing/2010/main" id="{F0B69159-5B16-4B32-8364-ADEF537C9161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7473829" y="2679792"/>
            <a:ext cx="383800" cy="302837"/>
            <a:chOff x="7473829" y="2679792"/>
            <a:chExt cx="383800" cy="302837"/>
          </a:xfrm>
        </p:grpSpPr>
        <p:grpSp>
          <p:nvGrpSpPr>
            <p:cNvPr id="27" name="Group Shape 18">
              <a:extLst>
                <a:ext uri="{CFF07C7D-FC5E-4451-8F6F-4D926553C02B}">
                  <a16:creationId xmlns:a16="http://schemas.microsoft.com/office/drawing/2010/main" id="{F3415BBB-ABBD-414F-9B2F-E667780C0485}"/>
                </a:ext>
              </a:extLst>
            </p:cNvPr>
            <p:cNvGrpSpPr>
              <a:grpSpLocks noChangeAspect="true"/>
            </p:cNvGrpSpPr>
            <p:nvPr/>
          </p:nvGrpSpPr>
          <p:grpSpPr>
            <a:xfrm flipH="false" flipV="false" rot="0">
              <a:off x="7473829" y="2679792"/>
              <a:ext cx="383800" cy="302837"/>
              <a:chOff x="4951209" y="1733550"/>
              <a:chExt cx="279415" cy="220475"/>
            </a:xfrm>
          </p:grpSpPr>
          <p:sp>
            <p:nvSpPr>
              <p:cNvPr id="28" name="Oval 17">
                <a:extLst>
                  <a:ext uri="{B7D392B7-D1B1-4B9B-8BE7-7E3996C163AA}">
                    <a16:creationId xmlns:a16="http://schemas.microsoft.com/office/drawing/2010/main" id="{42001D53-D9FD-45F7-8040-DBE950951A29}"/>
                  </a:ext>
                </a:extLst>
              </p:cNvPr>
              <p:cNvSpPr/>
              <p:nvPr/>
            </p:nvSpPr>
            <p:spPr>
              <a:xfrm flipH="false" flipV="false" rot="0">
                <a:off x="5010150" y="1733550"/>
                <a:ext cx="220475" cy="220475"/>
              </a:xfrm>
              <a:prstGeom prst="ellipse">
                <a:avLst/>
              </a:prstGeom>
              <a:gradFill rotWithShape="1">
                <a:gsLst>
                  <a:gs pos="0">
                    <a:srgbClr val="d1646d"/>
                  </a:gs>
                  <a:gs pos="35000">
                    <a:srgbClr val="964b77"/>
                  </a:gs>
                  <a:gs pos="100000">
                    <a:srgbClr val="4c2981"/>
                  </a:gs>
                </a:gsLst>
                <a:lin ang="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29" name="Triangle 18">
                <a:extLst>
                  <a:ext uri="{16777C6F-6935-48DD-8965-004056C2B4D0}">
                    <a16:creationId xmlns:a16="http://schemas.microsoft.com/office/drawing/2010/main" id="{F2F7997E-D881-4B41-A79F-DB6B18897CC0}"/>
                  </a:ext>
                </a:extLst>
              </p:cNvPr>
              <p:cNvSpPr/>
              <p:nvPr/>
            </p:nvSpPr>
            <p:spPr>
              <a:xfrm flipH="false" flipV="false" rot="16200000">
                <a:off x="4914900" y="1781175"/>
                <a:ext cx="192909" cy="120291"/>
              </a:xfrm>
              <a:prstGeom prst="triangle">
                <a:avLst/>
              </a:prstGeom>
              <a:gradFill rotWithShape="1">
                <a:gsLst>
                  <a:gs pos="0">
                    <a:srgbClr val="a05075"/>
                  </a:gs>
                  <a:gs pos="100000">
                    <a:srgbClr val="b65971"/>
                  </a:gs>
                </a:gsLst>
                <a:lin ang="16080000" scaled="0"/>
              </a:gra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  <p:sp>
            <p:nvSpPr>
              <p:cNvPr id="30" name="Oval 19">
                <a:extLst>
                  <a:ext uri="{B7F7EBC3-63CD-4564-AA72-E55293E05809}">
                    <a16:creationId xmlns:a16="http://schemas.microsoft.com/office/drawing/2010/main" id="{57FD8D25-07C4-47EA-AC48-9636144CD394}"/>
                  </a:ext>
                </a:extLst>
              </p:cNvPr>
              <p:cNvSpPr>
                <a:spLocks noChangeAspect="true"/>
              </p:cNvSpPr>
              <p:nvPr/>
            </p:nvSpPr>
            <p:spPr>
              <a:xfrm flipH="false" flipV="false" rot="0">
                <a:off x="5038725" y="1762125"/>
                <a:ext cx="161925" cy="161925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effectLst/>
            </p:spPr>
            <p:style>
              <a:lnRef idx="1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rgbClr val="ffffff"/>
              </a:fontRef>
            </p:style>
            <p:txBody>
              <a:bodyPr anchor="ctr" rtlCol="0">
                <a:noAutofit/>
              </a:bodyPr>
              <a:lstStyle/>
              <a:p>
                <a:pPr algn="ctr"/>
                <a:r>
                  <a:rPr dirty="0" lang="en-US"/>
                  <a:t/>
                </a:r>
                <a:endParaRPr dirty="0" lang="en-US"/>
              </a:p>
            </p:txBody>
          </p:sp>
        </p:grpSp>
        <p:sp>
          <p:nvSpPr>
            <p:cNvPr id="31" name="Text Box 19">
              <a:extLst>
                <a:ext uri="{1C12F529-BEC2-41BE-84A9-E2880FE5D573}">
                  <a16:creationId xmlns:a16="http://schemas.microsoft.com/office/drawing/2010/main" id="{5A737308-7F8C-4225-B748-96AC75D11FDE}"/>
                </a:ext>
              </a:extLst>
            </p:cNvPr>
            <p:cNvSpPr txBox="1"/>
            <p:nvPr/>
          </p:nvSpPr>
          <p:spPr>
            <a:xfrm flipH="true" flipV="true" rot="0">
              <a:off x="7677150" y="2748352"/>
              <a:ext cx="74961" cy="167601"/>
            </a:xfrm>
            <a:prstGeom prst="rect">
              <a:avLst/>
            </a:prstGeom>
          </p:spPr>
          <p:txBody>
            <a:bodyPr anchor="t" bIns="0" lIns="0" rIns="0" rot="1080000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3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32" name="Group Shape 25">
            <a:extLst>
              <a:ext uri="{67722420-06B8-48F9-9241-6299E2C41A8A}">
                <a16:creationId xmlns:a16="http://schemas.microsoft.com/office/drawing/2010/main" id="{E7B4DF9B-AAEC-4A36-A8F4-D7D49685A502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2950111" y="1343025"/>
            <a:ext cx="302840" cy="302837"/>
            <a:chOff x="2950111" y="1434493"/>
            <a:chExt cx="302840" cy="302837"/>
          </a:xfrm>
        </p:grpSpPr>
        <p:sp>
          <p:nvSpPr>
            <p:cNvPr id="33" name="Oval 17">
              <a:extLst>
                <a:ext uri="{6A1B647B-CF88-4DE8-BB71-B84B9D847C54}">
                  <a16:creationId xmlns:a16="http://schemas.microsoft.com/office/drawing/2010/main" id="{AA3A7BA2-4A96-4962-A646-21B74D05A903}"/>
                </a:ext>
              </a:extLst>
            </p:cNvPr>
            <p:cNvSpPr/>
            <p:nvPr/>
          </p:nvSpPr>
          <p:spPr>
            <a:xfrm flipH="false" flipV="false" rot="0">
              <a:off x="2950111" y="1434493"/>
              <a:ext cx="302840" cy="302837"/>
            </a:xfrm>
            <a:prstGeom prst="ellipse">
              <a:avLst/>
            </a:prstGeom>
            <a:gradFill rotWithShape="1">
              <a:gsLst>
                <a:gs pos="0">
                  <a:srgbClr val="d1646d"/>
                </a:gs>
                <a:gs pos="35000">
                  <a:srgbClr val="964b77"/>
                </a:gs>
                <a:gs pos="100000">
                  <a:srgbClr val="4c2981"/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4" name="Oval 19">
              <a:extLst>
                <a:ext uri="{92FC577B-1C67-436B-8B27-669E1F25B836}">
                  <a16:creationId xmlns:a16="http://schemas.microsoft.com/office/drawing/2010/main" id="{FAE0E8F7-13AF-4B45-A2DC-36F02095EB20}"/>
                </a:ext>
              </a:extLst>
            </p:cNvPr>
            <p:cNvSpPr>
              <a:spLocks noChangeAspect="true"/>
            </p:cNvSpPr>
            <p:nvPr/>
          </p:nvSpPr>
          <p:spPr>
            <a:xfrm flipH="false" flipV="false" rot="0">
              <a:off x="2989359" y="1473743"/>
              <a:ext cx="222417" cy="222415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5" name="Text Box 17">
              <a:extLst>
                <a:ext uri="{34C3FFF0-B25A-4C75-A89F-99CBF0ECDC09}">
                  <a16:creationId xmlns:a16="http://schemas.microsoft.com/office/drawing/2010/main" id="{4BE676DE-7810-4906-B19E-2BF8371B4026}"/>
                </a:ext>
              </a:extLst>
            </p:cNvPr>
            <p:cNvSpPr txBox="1"/>
            <p:nvPr/>
          </p:nvSpPr>
          <p:spPr>
            <a:xfrm flipH="false" flipV="false" rot="0">
              <a:off x="3057801" y="1501168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1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36" name="Group Shape 23">
            <a:extLst>
              <a:ext uri="{864C6E68-AC32-4E07-93AE-C1C802F0D630}">
                <a16:creationId xmlns:a16="http://schemas.microsoft.com/office/drawing/2010/main" id="{A649EC1A-EE50-4455-BA55-069B7892718C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2949835" y="2419350"/>
            <a:ext cx="302840" cy="302837"/>
            <a:chOff x="2949835" y="2571750"/>
            <a:chExt cx="302840" cy="302837"/>
          </a:xfrm>
        </p:grpSpPr>
        <p:sp>
          <p:nvSpPr>
            <p:cNvPr id="37" name="Oval 17">
              <a:extLst>
                <a:ext uri="{2F4F6B87-4022-4EE9-A33A-F423C6A23BED}">
                  <a16:creationId xmlns:a16="http://schemas.microsoft.com/office/drawing/2010/main" id="{9A8120E1-8955-4090-AB8D-1B695F3ECEE4}"/>
                </a:ext>
              </a:extLst>
            </p:cNvPr>
            <p:cNvSpPr/>
            <p:nvPr/>
          </p:nvSpPr>
          <p:spPr>
            <a:xfrm flipH="false" flipV="false" rot="0">
              <a:off x="2949835" y="2571750"/>
              <a:ext cx="302840" cy="302837"/>
            </a:xfrm>
            <a:prstGeom prst="ellipse">
              <a:avLst/>
            </a:prstGeom>
            <a:gradFill rotWithShape="1">
              <a:gsLst>
                <a:gs pos="0">
                  <a:srgbClr val="d1646d"/>
                </a:gs>
                <a:gs pos="35000">
                  <a:srgbClr val="964b77"/>
                </a:gs>
                <a:gs pos="100000">
                  <a:srgbClr val="4c2981"/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8" name="Oval 19">
              <a:extLst>
                <a:ext uri="{3B1E3EF4-DCCD-4215-8D59-FB5726B40397}">
                  <a16:creationId xmlns:a16="http://schemas.microsoft.com/office/drawing/2010/main" id="{6F73B918-9356-49B4-8736-990C56CB2852}"/>
                </a:ext>
              </a:extLst>
            </p:cNvPr>
            <p:cNvSpPr>
              <a:spLocks noChangeAspect="true"/>
            </p:cNvSpPr>
            <p:nvPr/>
          </p:nvSpPr>
          <p:spPr>
            <a:xfrm flipH="false" flipV="false" rot="0">
              <a:off x="2989083" y="2610999"/>
              <a:ext cx="222417" cy="222415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9" name="Text Box 19">
              <a:extLst>
                <a:ext uri="{14436967-0243-4964-A985-C68B8FAD42CB}">
                  <a16:creationId xmlns:a16="http://schemas.microsoft.com/office/drawing/2010/main" id="{3E665C02-1DE1-4184-ADD9-71C4ADD50063}"/>
                </a:ext>
              </a:extLst>
            </p:cNvPr>
            <p:cNvSpPr txBox="1"/>
            <p:nvPr/>
          </p:nvSpPr>
          <p:spPr>
            <a:xfrm flipH="false" flipV="false" rot="0">
              <a:off x="3057525" y="2638425"/>
              <a:ext cx="74961" cy="167601"/>
            </a:xfrm>
            <a:prstGeom prst="rect">
              <a:avLst/>
            </a:prstGeom>
          </p:spPr>
          <p:txBody>
            <a:bodyPr anchor="t" bIns="0" lIns="0" rIns="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2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grpSp>
        <p:nvGrpSpPr>
          <p:cNvPr id="40" name="Group Shape 22">
            <a:extLst>
              <a:ext uri="{6ABFD435-3783-4959-9BA1-F2D606FA37D9}">
                <a16:creationId xmlns:a16="http://schemas.microsoft.com/office/drawing/2010/main" id="{338DAE85-F384-4846-A409-F97B1A657A8D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2970771" y="3771900"/>
            <a:ext cx="302840" cy="302837"/>
            <a:chOff x="2970771" y="3830012"/>
            <a:chExt cx="302840" cy="302837"/>
          </a:xfrm>
        </p:grpSpPr>
        <p:sp>
          <p:nvSpPr>
            <p:cNvPr id="41" name="Oval 17">
              <a:extLst>
                <a:ext uri="{EE7F888B-86C1-4FFF-B6B2-8A5CA81AD6ED}">
                  <a16:creationId xmlns:a16="http://schemas.microsoft.com/office/drawing/2010/main" id="{D49A7CCB-D478-4062-AC5C-3D260F6E9EB8}"/>
                </a:ext>
              </a:extLst>
            </p:cNvPr>
            <p:cNvSpPr/>
            <p:nvPr/>
          </p:nvSpPr>
          <p:spPr>
            <a:xfrm flipH="false" flipV="false" rot="10800000">
              <a:off x="2970771" y="3830012"/>
              <a:ext cx="302840" cy="302837"/>
            </a:xfrm>
            <a:prstGeom prst="ellipse">
              <a:avLst/>
            </a:prstGeom>
            <a:gradFill rotWithShape="1">
              <a:gsLst>
                <a:gs pos="0">
                  <a:srgbClr val="d1646d"/>
                </a:gs>
                <a:gs pos="35000">
                  <a:srgbClr val="964b77"/>
                </a:gs>
                <a:gs pos="100000">
                  <a:srgbClr val="4c2981"/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42" name="Oval 19">
              <a:extLst>
                <a:ext uri="{2A427E22-1EF9-4601-9F4A-852E7D34D1BF}">
                  <a16:creationId xmlns:a16="http://schemas.microsoft.com/office/drawing/2010/main" id="{0D015BFB-6D67-4FE0-B9DE-7F4800AA547C}"/>
                </a:ext>
              </a:extLst>
            </p:cNvPr>
            <p:cNvSpPr>
              <a:spLocks noChangeAspect="true"/>
            </p:cNvSpPr>
            <p:nvPr/>
          </p:nvSpPr>
          <p:spPr>
            <a:xfrm flipH="false" flipV="false" rot="10800000">
              <a:off x="3011948" y="3871188"/>
              <a:ext cx="222417" cy="222415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43" name="Text Box 19">
              <a:extLst>
                <a:ext uri="{899E389B-DB74-4E04-9C19-F1872733F2DE}">
                  <a16:creationId xmlns:a16="http://schemas.microsoft.com/office/drawing/2010/main" id="{7D0D0343-0CA7-48F3-BCD0-026E79D6AEEB}"/>
                </a:ext>
              </a:extLst>
            </p:cNvPr>
            <p:cNvSpPr txBox="1"/>
            <p:nvPr/>
          </p:nvSpPr>
          <p:spPr>
            <a:xfrm flipH="true" flipV="true" rot="0">
              <a:off x="3076575" y="3898573"/>
              <a:ext cx="74961" cy="167601"/>
            </a:xfrm>
            <a:prstGeom prst="rect">
              <a:avLst/>
            </a:prstGeom>
          </p:spPr>
          <p:txBody>
            <a:bodyPr anchor="t" bIns="0" lIns="0" rIns="0" rot="10800000" rtlCol="0" tIns="0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1100">
                  <a:solidFill>
                    <a:srgbClr val="964b77"/>
                  </a:solidFill>
                  <a:latin typeface="Roboto"/>
                </a:rPr>
                <a:t>3</a:t>
              </a:r>
              <a:endParaRPr b="1" dirty="0" lang="en-US" sz="1100">
                <a:solidFill>
                  <a:srgbClr val="964b77"/>
                </a:solidFill>
                <a:latin typeface="Roboto"/>
              </a:endParaRPr>
            </a:p>
          </p:txBody>
        </p:sp>
      </p:grpSp>
      <p:sp>
        <p:nvSpPr>
          <p:cNvPr id="44" name="Text Box 24">
            <a:extLst>
              <a:ext uri="{81D79A54-D975-455E-8CE7-97FEB9841C5E}">
                <a16:creationId xmlns:a16="http://schemas.microsoft.com/office/drawing/2010/main" id="{0650FFAC-4919-49A2-87A2-87D10A53A0AB}"/>
              </a:ext>
            </a:extLst>
          </p:cNvPr>
          <p:cNvSpPr txBox="1"/>
          <p:nvPr/>
        </p:nvSpPr>
        <p:spPr>
          <a:xfrm flipH="false" flipV="false">
            <a:off x="8720903" y="5713724"/>
            <a:ext cx="1905000" cy="30855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dirty="0" lang="en-US"/>
              <a:t>Text</a:t>
            </a:r>
            <a:endParaRPr dirty="0" lang="en-US"/>
          </a:p>
        </p:txBody>
      </p:sp>
      <p:pic>
        <p:nvPicPr>
          <p:cNvPr id="45" name="Image 3">
            <a:extLst>
              <a:ext uri="{2AE2A68B-55A0-4577-A5B1-9A026DBACBAA}">
                <a16:creationId xmlns:a16="http://schemas.microsoft.com/office/drawing/2010/main" id="{7CA592AE-B142-4F80-9FCD-B154611531A1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7354147" y="147075"/>
            <a:ext cx="1554897" cy="285750"/>
          </a:xfrm>
          <a:prstGeom prst="rect">
            <a:avLst/>
          </a:prstGeom>
          <a:noFill/>
        </p:spPr>
      </p:pic>
    </p:spTree>
    <p:extLst>
      <p:ext uri="{7ABB089B-4A8B-45CB-A744-174D2B9DCB38}">
        <p14:creationId xmlns:p14="http://schemas.microsoft.com/office/powerpoint/2010/main" val="1758796075203"/>
      </p:ext>
    </p:extLst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96B35AB9-BF54-41B7-B999-428BCB3A202C}">
                <a16:creationId xmlns:a16="http://schemas.microsoft.com/office/drawing/2010/main" id="{EC25F864-5C74-429C-B169-9D39EFF7C2C8}"/>
              </a:ext>
            </a:extLst>
          </p:cNvPr>
          <p:cNvSpPr/>
          <p:nvPr/>
        </p:nvSpPr>
        <p:spPr>
          <a:xfrm flipH="false" flipV="false" rot="0">
            <a:off x="721556" y="1038739"/>
            <a:ext cx="2480843" cy="1143000"/>
          </a:xfrm>
          <a:prstGeom prst="round2SameRect">
            <a:avLst>
              <a:gd fmla="val 11567" name="adj1"/>
              <a:gd fmla="val 0" name="adj2"/>
            </a:avLst>
          </a:prstGeom>
          <a:blipFill dpi="0" rotWithShape="1">
            <a:blip r:embed="rId2"/>
            <a:stretch>
              <a:fillRect b="-35895" l="-13000" r="-4947" t="-8000"/>
            </a:stretch>
          </a:blip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3" name="Rectangle 1">
            <a:extLst>
              <a:ext uri="{C03C5A09-D9C0-4C46-9EC2-BA7706F15692}">
                <a16:creationId xmlns:a16="http://schemas.microsoft.com/office/drawing/2010/main" id="{795EBB35-5CEE-47DD-9092-9CECFF9BAC91}"/>
              </a:ext>
            </a:extLst>
          </p:cNvPr>
          <p:cNvSpPr txBox="1">
            <a:spLocks noGrp="true"/>
          </p:cNvSpPr>
          <p:nvPr/>
        </p:nvSpPr>
        <p:spPr>
          <a:xfrm rot="0">
            <a:off x="762000" y="297132"/>
            <a:ext cx="5410143" cy="334594"/>
          </a:xfrm>
          <a:prstGeom prst="rect">
            <a:avLst/>
          </a:prstGeom>
          <a:ln>
            <a:noFill/>
          </a:ln>
          <a:effectLst/>
        </p:spPr>
        <p:txBody>
          <a:bodyPr anchor="b" bIns="0" lIns="0" numCol="1" rIns="0" rtlCol="0" spcCol="0" tIns="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Poppins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Privileged group exposure</a:t>
            </a:r>
            <a:endParaRPr b="1" dirty="0" i="0" lang="en-US" sz="2400">
              <a:solidFill>
                <a:schemeClr val="tx1"/>
              </a:solidFill>
              <a:latin typeface="Roboto-medium"/>
            </a:endParaRPr>
          </a:p>
        </p:txBody>
      </p:sp>
      <p:sp>
        <p:nvSpPr>
          <p:cNvPr id="4" name="Rectangle 4">
            <a:extLst>
              <a:ext uri="{63806209-F355-440D-935C-027AE153A32B}">
                <a16:creationId xmlns:a16="http://schemas.microsoft.com/office/drawing/2010/main" id="{D5A5F7E5-902F-4B0E-9211-03B1E7BCC47D}"/>
              </a:ext>
            </a:extLst>
          </p:cNvPr>
          <p:cNvSpPr/>
          <p:nvPr/>
        </p:nvSpPr>
        <p:spPr>
          <a:xfrm flipH="false" flipV="false" rot="0">
            <a:off x="3352085" y="1038739"/>
            <a:ext cx="2480843" cy="1143000"/>
          </a:xfrm>
          <a:prstGeom prst="round2SameRect">
            <a:avLst>
              <a:gd fmla="val 11567" name="adj1"/>
              <a:gd fmla="val 0" name="adj2"/>
            </a:avLst>
          </a:prstGeom>
          <a:blipFill dpi="0" rotWithShape="1">
            <a:blip r:embed="rId3"/>
            <a:stretch>
              <a:fillRect b="-9200" l="0" r="0" t="-9200"/>
            </a:stretch>
          </a:blip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Rectangle 5">
            <a:extLst>
              <a:ext uri="{6B754293-A889-4C84-B995-3E91E44AEFD6}">
                <a16:creationId xmlns:a16="http://schemas.microsoft.com/office/drawing/2010/main" id="{2B28B6FF-69BE-42E4-9F81-DE0087E367A2}"/>
              </a:ext>
            </a:extLst>
          </p:cNvPr>
          <p:cNvSpPr/>
          <p:nvPr/>
        </p:nvSpPr>
        <p:spPr>
          <a:xfrm flipH="false" flipV="false" rot="0">
            <a:off x="5972479" y="1038739"/>
            <a:ext cx="2480843" cy="1143000"/>
          </a:xfrm>
          <a:prstGeom prst="round2SameRect">
            <a:avLst>
              <a:gd fmla="val 11567" name="adj1"/>
              <a:gd fmla="val 0" name="adj2"/>
            </a:avLst>
          </a:prstGeom>
          <a:blipFill dpi="0" rotWithShape="1">
            <a:blip r:embed="rId4"/>
            <a:stretch>
              <a:fillRect b="-10900" l="0" r="0" t="-10900"/>
            </a:stretch>
          </a:blip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Rectangle 6">
            <a:extLst>
              <a:ext uri="{71D3AC4B-A5B0-47C4-8131-86817191C537}">
                <a16:creationId xmlns:a16="http://schemas.microsoft.com/office/drawing/2010/main" id="{4995E923-F10B-4EDB-9A1B-448785F5F901}"/>
              </a:ext>
            </a:extLst>
          </p:cNvPr>
          <p:cNvSpPr/>
          <p:nvPr/>
        </p:nvSpPr>
        <p:spPr>
          <a:xfrm flipH="false" flipV="false" rot="10800000">
            <a:off x="716080" y="2186940"/>
            <a:ext cx="2480843" cy="2349922"/>
          </a:xfrm>
          <a:prstGeom prst="round2SameRect">
            <a:avLst>
              <a:gd fmla="val 11567" name="adj1"/>
              <a:gd fmla="val 0" name="adj2"/>
            </a:avLst>
          </a:prstGeom>
          <a:gradFill rotWithShape="1">
            <a:gsLst>
              <a:gs pos="23194">
                <a:srgbClr val="252528"/>
              </a:gs>
              <a:gs pos="100000">
                <a:srgbClr val="01030f"/>
              </a:gs>
            </a:gsLst>
            <a:lin ang="5400000" scaled="0"/>
          </a:gradFill>
          <a:ln cap="flat" w="9525">
            <a:solidFill>
              <a:schemeClr val="bg1">
                <a:alpha val="60000"/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800">
                <a:solidFill>
                  <a:srgbClr val="ffffff"/>
                </a:solidFill>
                <a:latin typeface="Source Sans Pro"/>
              </a:rPr>
              <a:t/>
            </a:r>
            <a:endParaRPr dirty="0" lang="en-US" sz="18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7" name="Rectangle 10">
            <a:extLst>
              <a:ext uri="{89CF2A7E-426E-4877-8FE4-F023D0409AC7}">
                <a16:creationId xmlns:a16="http://schemas.microsoft.com/office/drawing/2010/main" id="{A3131BC3-650C-4607-A5B2-60248C388731}"/>
              </a:ext>
            </a:extLst>
          </p:cNvPr>
          <p:cNvSpPr/>
          <p:nvPr/>
        </p:nvSpPr>
        <p:spPr>
          <a:xfrm flipH="false" flipV="false" rot="10800000">
            <a:off x="3352085" y="2181739"/>
            <a:ext cx="2480843" cy="2349922"/>
          </a:xfrm>
          <a:prstGeom prst="round2SameRect">
            <a:avLst>
              <a:gd fmla="val 11567" name="adj1"/>
              <a:gd fmla="val 0" name="adj2"/>
            </a:avLst>
          </a:prstGeom>
          <a:gradFill rotWithShape="1">
            <a:gsLst>
              <a:gs pos="23194">
                <a:srgbClr val="252528"/>
              </a:gs>
              <a:gs pos="100000">
                <a:srgbClr val="01030f"/>
              </a:gs>
            </a:gsLst>
            <a:lin ang="5400000" scaled="0"/>
          </a:gradFill>
          <a:ln cap="flat" w="9525">
            <a:solidFill>
              <a:schemeClr val="bg1">
                <a:alpha val="60000"/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800">
                <a:solidFill>
                  <a:srgbClr val="ffffff"/>
                </a:solidFill>
                <a:latin typeface="Source Sans Pro"/>
              </a:rPr>
              <a:t/>
            </a:r>
            <a:endParaRPr dirty="0" lang="en-US" sz="18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8" name="Rectangle 9">
            <a:extLst>
              <a:ext uri="{FE0E58D1-7209-435B-B3B2-42DFBC1AD732}">
                <a16:creationId xmlns:a16="http://schemas.microsoft.com/office/drawing/2010/main" id="{B3EACEB3-5A3A-4ACB-97B0-A72EED437FAC}"/>
              </a:ext>
            </a:extLst>
          </p:cNvPr>
          <p:cNvSpPr/>
          <p:nvPr/>
        </p:nvSpPr>
        <p:spPr>
          <a:xfrm flipH="false" flipV="false" rot="10800000">
            <a:off x="5972470" y="2181739"/>
            <a:ext cx="2480843" cy="2349922"/>
          </a:xfrm>
          <a:prstGeom prst="round2SameRect">
            <a:avLst>
              <a:gd fmla="val 11567" name="adj1"/>
              <a:gd fmla="val 0" name="adj2"/>
            </a:avLst>
          </a:prstGeom>
          <a:gradFill rotWithShape="1">
            <a:gsLst>
              <a:gs pos="23194">
                <a:srgbClr val="252528"/>
              </a:gs>
              <a:gs pos="100000">
                <a:srgbClr val="01030f"/>
              </a:gs>
            </a:gsLst>
            <a:lin ang="5400000" scaled="0"/>
          </a:gradFill>
          <a:ln cap="flat" w="9525">
            <a:solidFill>
              <a:schemeClr val="bg1">
                <a:alpha val="60000"/>
                <a:lumMod val="75000"/>
                <a:lumOff val="2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800">
                <a:solidFill>
                  <a:srgbClr val="ffffff"/>
                </a:solidFill>
                <a:latin typeface="Source Sans Pro"/>
              </a:rPr>
              <a:t/>
            </a:r>
            <a:endParaRPr dirty="0" lang="en-US" sz="18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9" name="Text Box 7">
            <a:extLst>
              <a:ext uri="{B82713B4-3C2F-4D1D-9578-FCF9FAD5662D}">
                <a16:creationId xmlns:a16="http://schemas.microsoft.com/office/drawing/2010/main" id="{ECC0483E-78CB-49E5-8889-D7D267399E96}"/>
              </a:ext>
            </a:extLst>
          </p:cNvPr>
          <p:cNvSpPr txBox="1"/>
          <p:nvPr/>
        </p:nvSpPr>
        <p:spPr>
          <a:xfrm flipH="false" flipV="false" rot="0">
            <a:off x="952776" y="2362200"/>
            <a:ext cx="2010413" cy="365664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defRPr dirty="0" lang="en-US" sz="1400"/>
            </a:pPr>
            <a:r>
              <a:rPr b="1" dirty="0" lang="en-US" sz="1200">
                <a:solidFill>
                  <a:srgbClr val="ff6164"/>
                </a:solidFill>
                <a:latin typeface="Roboto"/>
              </a:rPr>
              <a:t>Identifying privileged </a:t>
            </a:r>
            <a:br>
              <a:rPr b="1" dirty="0" lang="en-US" sz="1200">
                <a:solidFill>
                  <a:srgbClr val="ff6164"/>
                </a:solidFill>
                <a:latin typeface="Roboto"/>
              </a:rPr>
            </a:br>
            <a:r>
              <a:rPr b="1" dirty="0" lang="en-US" sz="1200">
                <a:solidFill>
                  <a:srgbClr val="ff6164"/>
                </a:solidFill>
                <a:latin typeface="Roboto"/>
              </a:rPr>
              <a:t>groups</a:t>
            </a:r>
            <a:endParaRPr b="1" dirty="0" lang="en-US" sz="1200">
              <a:solidFill>
                <a:srgbClr val="ff6164"/>
              </a:solidFill>
              <a:latin typeface="Roboto"/>
            </a:endParaRPr>
          </a:p>
        </p:txBody>
      </p:sp>
      <p:sp>
        <p:nvSpPr>
          <p:cNvPr id="10" name="Text Box 11">
            <a:extLst>
              <a:ext uri="{68E5A62B-9B85-44F2-BE69-4523615D62A1}">
                <a16:creationId xmlns:a16="http://schemas.microsoft.com/office/drawing/2010/main" id="{C0234723-4C44-46BB-BFE7-48A8D1F73875}"/>
              </a:ext>
            </a:extLst>
          </p:cNvPr>
          <p:cNvSpPr txBox="1"/>
          <p:nvPr/>
        </p:nvSpPr>
        <p:spPr>
          <a:xfrm flipH="false" flipV="false" rot="0">
            <a:off x="993524" y="2886075"/>
            <a:ext cx="1969665" cy="1192244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 indent="-171450" marL="171450">
              <a:lnSpc>
                <a:spcPct val="120000"/>
              </a:lnSpc>
              <a:spcBef>
                <a:spcPts val="750"/>
              </a:spcBef>
              <a:buChar char=""/>
              <a:buClr>
                <a:srgbClr val="ff6164"/>
              </a:buClr>
              <a:buFont typeface="Wingdings"/>
              <a:defRPr dirty="0" lang="en-US" sz="1400"/>
            </a:pPr>
            <a:r>
              <a:rPr dirty="0" lang="en-US" sz="1000">
                <a:latin typeface="Roboto"/>
              </a:rPr>
              <a:t>Lists critical privileged groups (e.g., Domain Admins, Enterprise Admins, Schema Admins)</a:t>
            </a:r>
          </a:p>
          <a:p>
            <a:pPr algn="l" indent="-190500" marL="190500">
              <a:lnSpc>
                <a:spcPct val="120000"/>
              </a:lnSpc>
              <a:spcBef>
                <a:spcPts val="750"/>
              </a:spcBef>
              <a:buChar char=""/>
              <a:buClr>
                <a:srgbClr val="ff6164"/>
              </a:buClr>
              <a:buFont typeface="Wingdings"/>
              <a:defRPr dirty="0" lang="en-US" sz="1400"/>
            </a:pPr>
            <a:r>
              <a:rPr dirty="0" lang="en-US" sz="1000">
                <a:latin typeface="Roboto"/>
              </a:rPr>
              <a:t>Details their </a:t>
            </a:r>
            <a:r>
              <a:rPr dirty="0" err="1" lang="en-US" sz="1000">
                <a:latin typeface="Roboto"/>
              </a:rPr>
              <a:t>OU</a:t>
            </a:r>
            <a:r>
              <a:rPr dirty="0" lang="en-US" sz="1000">
                <a:latin typeface="Roboto"/>
              </a:rPr>
              <a:t> and domain names for precise location</a:t>
            </a:r>
            <a:endParaRPr dirty="0" lang="en-US" sz="1000">
              <a:latin typeface="Roboto"/>
            </a:endParaRPr>
          </a:p>
        </p:txBody>
      </p:sp>
      <p:sp>
        <p:nvSpPr>
          <p:cNvPr id="11" name="Text Box 13">
            <a:extLst>
              <a:ext uri="{24E5FEC4-E047-4D80-934E-988D11B83BE4}">
                <a16:creationId xmlns:a16="http://schemas.microsoft.com/office/drawing/2010/main" id="{CCD9FFE1-21FD-4E47-A738-F51EA862BA06}"/>
              </a:ext>
            </a:extLst>
          </p:cNvPr>
          <p:cNvSpPr txBox="1"/>
          <p:nvPr/>
        </p:nvSpPr>
        <p:spPr>
          <a:xfrm flipH="false" flipV="false" rot="0">
            <a:off x="3550681" y="2362200"/>
            <a:ext cx="2180805" cy="365664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defRPr dirty="0" lang="en-US" sz="1400"/>
            </a:pPr>
            <a:r>
              <a:rPr b="1" dirty="0" lang="en-US" sz="1200">
                <a:solidFill>
                  <a:srgbClr val="ff6164"/>
                </a:solidFill>
                <a:latin typeface="Roboto"/>
              </a:rPr>
              <a:t>Mapping attack paths to privileged access</a:t>
            </a:r>
            <a:endParaRPr b="1" dirty="0" lang="en-US" sz="1200">
              <a:solidFill>
                <a:srgbClr val="ff6164"/>
              </a:solidFill>
              <a:latin typeface="Roboto"/>
            </a:endParaRPr>
          </a:p>
        </p:txBody>
      </p:sp>
      <p:sp>
        <p:nvSpPr>
          <p:cNvPr id="12" name="Text Box 14">
            <a:extLst>
              <a:ext uri="{1E4C50FE-B5F8-4535-937B-FC4DD621EF2C}">
                <a16:creationId xmlns:a16="http://schemas.microsoft.com/office/drawing/2010/main" id="{51D091FA-02A7-4307-9F46-61921FD25627}"/>
              </a:ext>
            </a:extLst>
          </p:cNvPr>
          <p:cNvSpPr txBox="1"/>
          <p:nvPr/>
        </p:nvSpPr>
        <p:spPr>
          <a:xfrm flipH="false" flipV="false" rot="0">
            <a:off x="6171066" y="2362200"/>
            <a:ext cx="2151621" cy="365664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>
              <a:defRPr dirty="0" lang="en-US" sz="1400"/>
            </a:pPr>
            <a:r>
              <a:rPr b="1" dirty="0" lang="en-US" sz="1200">
                <a:solidFill>
                  <a:srgbClr val="ff6164"/>
                </a:solidFill>
                <a:latin typeface="Roboto"/>
              </a:rPr>
              <a:t>Visualizing risk—the attack flow</a:t>
            </a:r>
            <a:endParaRPr b="1" dirty="0" lang="en-US" sz="1200">
              <a:solidFill>
                <a:srgbClr val="ff6164"/>
              </a:solidFill>
              <a:latin typeface="Roboto"/>
            </a:endParaRPr>
          </a:p>
        </p:txBody>
      </p:sp>
      <p:sp>
        <p:nvSpPr>
          <p:cNvPr id="13" name="Text Box 12">
            <a:extLst>
              <a:ext uri="{ED75E196-AA8A-4F18-A897-7E82871E3F84}">
                <a16:creationId xmlns:a16="http://schemas.microsoft.com/office/drawing/2010/main" id="{49B24D98-7BBE-44A1-91BD-5A153F83CDD5}"/>
              </a:ext>
            </a:extLst>
          </p:cNvPr>
          <p:cNvSpPr txBox="1"/>
          <p:nvPr/>
        </p:nvSpPr>
        <p:spPr>
          <a:xfrm flipH="false" flipV="false" rot="0">
            <a:off x="3544957" y="2886075"/>
            <a:ext cx="2092337" cy="1375076"/>
          </a:xfrm>
          <a:prstGeom prst="rect">
            <a:avLst/>
          </a:prstGeom>
          <a:ln>
            <a:noFill/>
          </a:ln>
        </p:spPr>
        <p:txBody>
          <a:bodyPr anchor="t" bIns="0" lIns="0" rIns="0" rtlCol="0" tIns="0">
            <a:spAutoFit/>
          </a:bodyPr>
          <a:lstStyle/>
          <a:p>
            <a:pPr algn="l" indent="-190500" marL="190500">
              <a:lnSpc>
                <a:spcPct val="120000"/>
              </a:lnSpc>
              <a:spcBef>
                <a:spcPts val="750"/>
              </a:spcBef>
              <a:buChar char=""/>
              <a:buClr>
                <a:srgbClr val="ff6164"/>
              </a:buClr>
              <a:buFont typeface="Wingdings"/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Shows all accounts and assets that form a path leading to these high-value groups</a:t>
            </a:r>
          </a:p>
          <a:p>
            <a:pPr algn="l" indent="-190500" marL="190500">
              <a:lnSpc>
                <a:spcPct val="120000"/>
              </a:lnSpc>
              <a:spcBef>
                <a:spcPts val="750"/>
              </a:spcBef>
              <a:buChar char=""/>
              <a:buClr>
                <a:srgbClr val="ff6164"/>
              </a:buClr>
              <a:buFont typeface="Wingdings"/>
              <a:defRPr dirty="0" lang="en-US" sz="1400"/>
            </a:pPr>
            <a:r>
              <a:rPr dirty="0" lang="en-US" sz="1000">
                <a:solidFill>
                  <a:schemeClr val="tx1"/>
                </a:solidFill>
                <a:latin typeface="Roboto"/>
              </a:rPr>
              <a:t>Clearly identifies the initial point of compromise or the most vulnerable entry point in each attack path</a:t>
            </a:r>
            <a:endParaRPr dirty="0" lang="en-US" sz="1000">
              <a:solidFill>
                <a:schemeClr val="tx1"/>
              </a:solidFill>
              <a:latin typeface="Roboto"/>
            </a:endParaRPr>
          </a:p>
        </p:txBody>
      </p:sp>
      <p:sp>
        <p:nvSpPr>
          <p:cNvPr id="14" name="Text Box 15">
            <a:extLst>
              <a:ext uri="{C19F6EAB-177D-4FCC-88DD-5EBB805C2AFA}">
                <a16:creationId xmlns:a16="http://schemas.microsoft.com/office/drawing/2010/main" id="{36E7A55A-D860-49D3-836C-96B7DE40B4F9}"/>
              </a:ext>
            </a:extLst>
          </p:cNvPr>
          <p:cNvSpPr txBox="1"/>
          <p:nvPr/>
        </p:nvSpPr>
        <p:spPr>
          <a:xfrm flipH="false" flipV="false" rot="0">
            <a:off x="6201070" y="2886075"/>
            <a:ext cx="2012899" cy="1192244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 algn="l" indent="-190500" marL="190500">
              <a:lnSpc>
                <a:spcPct val="120000"/>
              </a:lnSpc>
              <a:spcBef>
                <a:spcPts val="750"/>
              </a:spcBef>
              <a:buChar char=""/>
              <a:buClr>
                <a:srgbClr val="ff6164"/>
              </a:buClr>
              <a:buFont typeface="Wingdings"/>
              <a:defRPr dirty="0" lang="en-US" sz="1400"/>
            </a:pPr>
            <a:r>
              <a:rPr dirty="0" lang="en-US" sz="1000">
                <a:latin typeface="Roboto"/>
              </a:rPr>
              <a:t>Lists critical privileged groups (e.g., Domain Admins, Enterprise Admins, Schema Admins)</a:t>
            </a:r>
          </a:p>
          <a:p>
            <a:pPr algn="l" indent="-190500" marL="190500">
              <a:lnSpc>
                <a:spcPct val="120000"/>
              </a:lnSpc>
              <a:spcBef>
                <a:spcPts val="750"/>
              </a:spcBef>
              <a:buChar char=""/>
              <a:buClr>
                <a:srgbClr val="ff6164"/>
              </a:buClr>
              <a:buFont typeface="Wingdings"/>
              <a:defRPr dirty="0" lang="en-US" sz="1400"/>
            </a:pPr>
            <a:r>
              <a:rPr dirty="0" lang="en-US" sz="1000">
                <a:latin typeface="Roboto"/>
              </a:rPr>
              <a:t>Details their </a:t>
            </a:r>
            <a:r>
              <a:rPr dirty="0" err="1" lang="en-US" sz="1000">
                <a:latin typeface="Roboto"/>
              </a:rPr>
              <a:t>OU</a:t>
            </a:r>
            <a:r>
              <a:rPr dirty="0" lang="en-US" sz="1000">
                <a:latin typeface="Roboto"/>
              </a:rPr>
              <a:t> and domain names for precise location</a:t>
            </a:r>
            <a:endParaRPr dirty="0" lang="en-US" sz="1000">
              <a:latin typeface="Roboto"/>
            </a:endParaRPr>
          </a:p>
        </p:txBody>
      </p:sp>
    </p:spTree>
    <p:extLst>
      <p:ext uri="{40B3F792-0137-44DF-ABA5-6A46A517AD83}">
        <p14:creationId xmlns:p14="http://schemas.microsoft.com/office/powerpoint/2010/main" val="1758796075205"/>
      </p:ext>
    </p:extLst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DB7C14C6-5129-4045-BD03-C875C3BCEA4A}">
                <a16:creationId xmlns:a16="http://schemas.microsoft.com/office/drawing/2010/main" id="{57407E39-FBA6-4ADD-AE0F-182E6808459B}"/>
              </a:ext>
            </a:extLst>
          </p:cNvPr>
          <p:cNvSpPr/>
          <p:nvPr/>
        </p:nvSpPr>
        <p:spPr>
          <a:xfrm flipH="false" flipV="false" rot="0">
            <a:off x="0" y="0"/>
            <a:ext cx="3954008" cy="5143443"/>
          </a:xfrm>
          <a:prstGeom prst="rect">
            <a:avLst/>
          </a:prstGeom>
          <a:gradFill rotWithShape="1">
            <a:gsLst>
              <a:gs pos="25475">
                <a:srgbClr val="201688"/>
              </a:gs>
              <a:gs pos="100000">
                <a:srgbClr val="e46265"/>
              </a:gs>
            </a:gsLst>
            <a:lin ang="318000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3" name="Rectangle 1">
            <a:extLst>
              <a:ext uri="{1D7563D8-2E18-4569-A021-E5E9CFFFBB55}">
                <a16:creationId xmlns:a16="http://schemas.microsoft.com/office/drawing/2010/main" id="{C6BFF49F-1185-43A5-B189-3354673841DB}"/>
              </a:ext>
            </a:extLst>
          </p:cNvPr>
          <p:cNvSpPr txBox="1">
            <a:spLocks noGrp="true"/>
          </p:cNvSpPr>
          <p:nvPr/>
        </p:nvSpPr>
        <p:spPr>
          <a:xfrm rot="0">
            <a:off x="562956" y="588076"/>
            <a:ext cx="3035255" cy="672686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b" bIns="0" lIns="0" numCol="1" rIns="0" rtlCol="0" spcCol="0" tIns="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Poppins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Source Sans Pro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Entry point analysis </a:t>
            </a:r>
            <a:r>
              <a:rPr b="1" dirty="0" i="0" lang="en-US" sz="2400">
                <a:solidFill>
                  <a:schemeClr val="tx1"/>
                </a:solidFill>
                <a:latin typeface="Roboto-medium"/>
              </a:rPr>
              <a:t>with access graph</a:t>
            </a:r>
            <a:endParaRPr b="1" dirty="0" i="0" lang="en-US" sz="2400">
              <a:solidFill>
                <a:schemeClr val="tx1"/>
              </a:solidFill>
              <a:latin typeface="Roboto-medium"/>
            </a:endParaRPr>
          </a:p>
        </p:txBody>
      </p:sp>
      <p:sp>
        <p:nvSpPr>
          <p:cNvPr id="4" name="Text Box 2">
            <a:extLst>
              <a:ext uri="{8AB0E5BC-0C10-48F3-BF6F-B06B90EB02D0}">
                <a16:creationId xmlns:a16="http://schemas.microsoft.com/office/drawing/2010/main" id="{6D94F778-3DBD-49A5-A1AE-37934402130D}"/>
              </a:ext>
            </a:extLst>
          </p:cNvPr>
          <p:cNvSpPr txBox="1"/>
          <p:nvPr/>
        </p:nvSpPr>
        <p:spPr>
          <a:xfrm flipH="false" flipV="false" rot="0">
            <a:off x="4426829" y="464429"/>
            <a:ext cx="4051554" cy="379028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indent="-228600" marL="228600">
              <a:lnSpc>
                <a:spcPct val="125000"/>
              </a:lnSpc>
              <a:spcBef>
                <a:spcPts val="1350"/>
              </a:spcBef>
              <a:buChar char=""/>
              <a:buClr>
                <a:srgbClr val="e46265"/>
              </a:buClr>
              <a:buFont typeface="Wingdings"/>
              <a:defRPr dirty="0" lang="en-US" sz="1400"/>
            </a:pPr>
            <a:r>
              <a:rPr b="0" dirty="0" lang="en-US" sz="1000">
                <a:latin typeface="Zoho Puvi"/>
              </a:rPr>
              <a:t>View all privileged entities that can be exploited from </a:t>
            </a:r>
            <a:r>
              <a:rPr b="0" dirty="0" lang="en-US" sz="1000">
                <a:latin typeface="Zoho Puvi"/>
              </a:rPr>
              <a:t>a</a:t>
            </a:r>
            <a:r>
              <a:rPr b="0" dirty="0" lang="en-US" sz="1000">
                <a:latin typeface="Zoho Puvi"/>
              </a:rPr>
              <a:t> </a:t>
            </a:r>
            <a:r>
              <a:rPr b="0" dirty="0" lang="en-US" sz="1000">
                <a:latin typeface="Zoho Puvi"/>
              </a:rPr>
              <a:t>single</a:t>
            </a:r>
            <a:r>
              <a:rPr b="0" dirty="0" lang="en-US" sz="1000">
                <a:latin typeface="Zoho Puvi"/>
              </a:rPr>
              <a:t> entry point</a:t>
            </a:r>
          </a:p>
          <a:p>
            <a:pPr indent="-228600" marL="228600">
              <a:lnSpc>
                <a:spcPct val="125000"/>
              </a:lnSpc>
              <a:spcBef>
                <a:spcPts val="1350"/>
              </a:spcBef>
              <a:buChar char=""/>
              <a:buClr>
                <a:srgbClr val="e46265"/>
              </a:buClr>
              <a:buFont typeface="Wingdings"/>
              <a:defRPr dirty="0" lang="en-US" sz="1400"/>
            </a:pPr>
            <a:r>
              <a:rPr b="0" dirty="0" lang="en-US" sz="1000">
                <a:latin typeface="Zoho Puvi"/>
              </a:rPr>
              <a:t>Navigate through AD Explorer to analyze specific users </a:t>
            </a:r>
            <a:r>
              <a:rPr b="0" dirty="0" err="1" lang="en-US" sz="1000">
                <a:latin typeface="Zoho Puvi"/>
              </a:rPr>
              <a:t>as</a:t>
            </a:r>
            <a:r>
              <a:rPr b="0" dirty="0" err="1" lang="en-US" sz="1000">
                <a:latin typeface="Zoho Puvi"/>
              </a:rPr>
              <a:t>potential</a:t>
            </a:r>
            <a:r>
              <a:rPr b="0" dirty="0" lang="en-US" sz="1000">
                <a:latin typeface="Zoho Puvi"/>
              </a:rPr>
              <a:t> attack starting points</a:t>
            </a:r>
          </a:p>
          <a:p>
            <a:pPr indent="-228600" marL="228600">
              <a:lnSpc>
                <a:spcPct val="125000"/>
              </a:lnSpc>
              <a:spcBef>
                <a:spcPts val="1350"/>
              </a:spcBef>
              <a:buChar char=""/>
              <a:buClr>
                <a:srgbClr val="e46265"/>
              </a:buClr>
              <a:buFont typeface="Wingdings"/>
              <a:defRPr dirty="0" lang="en-US" sz="1400"/>
            </a:pPr>
            <a:r>
              <a:rPr b="0" dirty="0" lang="en-US" sz="1000">
                <a:latin typeface="Zoho Puvi"/>
              </a:rPr>
              <a:t>Access detailed entitlements and privilege escalation </a:t>
            </a:r>
            <a:r>
              <a:rPr b="0" dirty="0" err="1" lang="en-US" sz="1000">
                <a:latin typeface="Zoho Puvi"/>
              </a:rPr>
              <a:t>paths</a:t>
            </a:r>
            <a:r>
              <a:rPr b="0" dirty="0" err="1" lang="en-US" sz="1000">
                <a:latin typeface="Zoho Puvi"/>
              </a:rPr>
              <a:t>from</a:t>
            </a:r>
            <a:r>
              <a:rPr b="0" dirty="0" lang="en-US" sz="1000">
                <a:latin typeface="Zoho Puvi"/>
              </a:rPr>
              <a:t> any selected user</a:t>
            </a:r>
          </a:p>
          <a:p>
            <a:pPr indent="-228600" marL="228600">
              <a:lnSpc>
                <a:spcPct val="125000"/>
              </a:lnSpc>
              <a:spcBef>
                <a:spcPts val="1350"/>
              </a:spcBef>
              <a:buChar char=""/>
              <a:buClr>
                <a:srgbClr val="e46265"/>
              </a:buClr>
              <a:buFont typeface="Wingdings"/>
              <a:defRPr dirty="0" lang="en-US" sz="1400"/>
            </a:pPr>
            <a:r>
              <a:rPr b="0" dirty="0" lang="en-US" sz="1000">
                <a:latin typeface="Zoho Puvi"/>
              </a:rPr>
              <a:t>Interactive exploration of attack pathways from </a:t>
            </a:r>
            <a:r>
              <a:rPr b="0" dirty="0" err="1" lang="en-US" sz="1000">
                <a:latin typeface="Zoho Puvi"/>
              </a:rPr>
              <a:t>entry</a:t>
            </a:r>
            <a:r>
              <a:rPr b="0" dirty="0" err="1" lang="en-US" sz="1000">
                <a:latin typeface="Zoho Puvi"/>
              </a:rPr>
              <a:t>point</a:t>
            </a:r>
            <a:r>
              <a:rPr b="0" dirty="0" lang="en-US" sz="1000">
                <a:latin typeface="Zoho Puvi"/>
              </a:rPr>
              <a:t> to privileged targets</a:t>
            </a:r>
          </a:p>
          <a:p>
            <a:pPr indent="-228600" marL="228600">
              <a:lnSpc>
                <a:spcPct val="125000"/>
              </a:lnSpc>
              <a:spcBef>
                <a:spcPts val="1350"/>
              </a:spcBef>
              <a:buChar char=""/>
              <a:buClr>
                <a:srgbClr val="e46265"/>
              </a:buClr>
              <a:buFont typeface="Wingdings"/>
              <a:defRPr dirty="0" lang="en-US" sz="1400"/>
            </a:pPr>
            <a:r>
              <a:rPr b="0" dirty="0" lang="en-US" sz="1000">
                <a:latin typeface="Zoho Puvi"/>
              </a:rPr>
              <a:t>Click-through analysis of intermediary objects and </a:t>
            </a:r>
            <a:r>
              <a:rPr b="0" dirty="0" err="1" lang="en-US" sz="1000">
                <a:latin typeface="Zoho Puvi"/>
              </a:rPr>
              <a:t>their</a:t>
            </a:r>
            <a:r>
              <a:rPr b="0" dirty="0" err="1" lang="en-US" sz="1000">
                <a:latin typeface="Zoho Puvi"/>
              </a:rPr>
              <a:t>role</a:t>
            </a:r>
            <a:r>
              <a:rPr b="0" dirty="0" lang="en-US" sz="1000">
                <a:latin typeface="Zoho Puvi"/>
              </a:rPr>
              <a:t> in attack chains</a:t>
            </a:r>
          </a:p>
          <a:p>
            <a:pPr indent="-228600" marL="228600">
              <a:lnSpc>
                <a:spcPct val="125000"/>
              </a:lnSpc>
              <a:spcBef>
                <a:spcPts val="1350"/>
              </a:spcBef>
              <a:buChar char=""/>
              <a:buClr>
                <a:srgbClr val="e46265"/>
              </a:buClr>
              <a:buFont typeface="Wingdings"/>
              <a:defRPr dirty="0" lang="en-US" sz="1400"/>
            </a:pPr>
            <a:r>
              <a:rPr b="0" dirty="0" lang="en-US" sz="1000">
                <a:latin typeface="Zoho Puvi"/>
              </a:rPr>
              <a:t>Detailed relationship mapping showing how </a:t>
            </a:r>
            <a:r>
              <a:rPr b="0" dirty="0" err="1" lang="en-US" sz="1000">
                <a:latin typeface="Zoho Puvi"/>
              </a:rPr>
              <a:t>permissions</a:t>
            </a:r>
            <a:r>
              <a:rPr b="0" dirty="0" err="1" lang="en-US" sz="1000">
                <a:latin typeface="Zoho Puvi"/>
              </a:rPr>
              <a:t>connect</a:t>
            </a:r>
            <a:r>
              <a:rPr b="0" dirty="0" lang="en-US" sz="1000">
                <a:latin typeface="Zoho Puvi"/>
              </a:rPr>
              <a:t> entry points to privileged access</a:t>
            </a:r>
          </a:p>
          <a:p>
            <a:pPr indent="-228600" marL="228600">
              <a:lnSpc>
                <a:spcPct val="125000"/>
              </a:lnSpc>
              <a:spcBef>
                <a:spcPts val="1350"/>
              </a:spcBef>
              <a:buChar char=""/>
              <a:buClr>
                <a:srgbClr val="e46265"/>
              </a:buClr>
              <a:buFont typeface="Wingdings"/>
              <a:defRPr dirty="0" lang="en-US" sz="1400"/>
            </a:pPr>
            <a:r>
              <a:rPr b="0" dirty="0" lang="en-US" sz="1000">
                <a:latin typeface="Zoho Puvi"/>
              </a:rPr>
              <a:t>Built-in remediation guidance for each </a:t>
            </a:r>
            <a:r>
              <a:rPr b="0" dirty="0" err="1" lang="en-US" sz="1000">
                <a:latin typeface="Zoho Puvi"/>
              </a:rPr>
              <a:t>identified</a:t>
            </a:r>
            <a:r>
              <a:rPr b="0" dirty="0" err="1" lang="en-US" sz="1000">
                <a:latin typeface="Zoho Puvi"/>
              </a:rPr>
              <a:t>vulnerability</a:t>
            </a:r>
            <a:r>
              <a:rPr b="0" dirty="0" lang="en-US" sz="1000">
                <a:latin typeface="Zoho Puvi"/>
              </a:rPr>
              <a:t> path</a:t>
            </a:r>
            <a:endParaRPr b="0" dirty="0" lang="en-US" sz="1000">
              <a:latin typeface="Zoho Puvi"/>
            </a:endParaRPr>
          </a:p>
        </p:txBody>
      </p:sp>
      <p:sp>
        <p:nvSpPr>
          <p:cNvPr id="5" name="Text Box 3">
            <a:extLst>
              <a:ext uri="{CC97C86D-1B90-4CB8-AAFB-E1BBDCD98559}">
                <a16:creationId xmlns:a16="http://schemas.microsoft.com/office/drawing/2010/main" id="{524EDD36-ED53-45FE-9389-E042C19F8200}"/>
              </a:ext>
            </a:extLst>
          </p:cNvPr>
          <p:cNvSpPr txBox="1"/>
          <p:nvPr/>
        </p:nvSpPr>
        <p:spPr>
          <a:xfrm flipH="false" flipV="false" rot="0">
            <a:off x="562956" y="1444904"/>
            <a:ext cx="2719949" cy="182832"/>
          </a:xfrm>
          <a:prstGeom prst="rect">
            <a:avLst/>
          </a:prstGeom>
        </p:spPr>
        <p:txBody>
          <a:bodyPr anchor="t" bIns="0" lIns="0" rIns="0" rtlCol="0" tIns="0">
            <a:spAutoFit/>
          </a:bodyPr>
          <a:lstStyle/>
          <a:p>
            <a:pPr>
              <a:defRPr dirty="0" lang="en-US" sz="1400"/>
            </a:pPr>
            <a:r>
              <a:rPr dirty="0" lang="en-US" sz="1200">
                <a:latin typeface="Roboto"/>
              </a:rPr>
              <a:t>Comprehensive entry point assessment</a:t>
            </a:r>
            <a:endParaRPr dirty="0" lang="en-US" sz="1200">
              <a:latin typeface="Roboto"/>
            </a:endParaRPr>
          </a:p>
        </p:txBody>
      </p:sp>
      <p:pic>
        <p:nvPicPr>
          <p:cNvPr id="6" name="Image 6">
            <a:extLst>
              <a:ext uri="{784B7F8E-F107-421C-B92A-823CADA959D7}">
                <a16:creationId xmlns:a16="http://schemas.microsoft.com/office/drawing/2010/main" id="{D30ABB04-84ED-4162-9575-A3C3B83BD4A3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229447" y="4622701"/>
            <a:ext cx="1554897" cy="285750"/>
          </a:xfrm>
          <a:prstGeom prst="rect">
            <a:avLst/>
          </a:prstGeom>
          <a:noFill/>
        </p:spPr>
      </p:pic>
      <p:pic>
        <p:nvPicPr>
          <p:cNvPr id="7" name="Image 7">
            <a:extLst>
              <a:ext uri="{842DC135-D9D9-43C6-ADA8-8B1A09421BAD}">
                <a16:creationId xmlns:a16="http://schemas.microsoft.com/office/drawing/2010/main" id="{EC6C0D7A-FAC4-4F75-B0D4-19C0C100D58E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277920" y="1984876"/>
            <a:ext cx="3203267" cy="2135781"/>
          </a:xfrm>
          <a:prstGeom prst="rect">
            <a:avLst/>
          </a:prstGeom>
          <a:noFill/>
        </p:spPr>
      </p:pic>
    </p:spTree>
    <p:extLst>
      <p:ext uri="{2894BF7F-2984-43A9-94D3-D01616C772A4}">
        <p14:creationId xmlns:p14="http://schemas.microsoft.com/office/powerpoint/2010/main" val="1758796075206"/>
      </p:ext>
    </p:extLst>
  </p:cSld>
  <p:clrMapOvr>
    <a:masterClrMapping/>
  </p:clrMapOvr>
</p:sld>
</file>

<file path=ppt/tags/tag1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AYOUT" val="threePicAndTx"/>
</p:tagLst>
</file>

<file path=ppt/tags/tag2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AYOUT" val="fourPic"/>
</p:tagLst>
</file>

<file path=ppt/tags/tag3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webfont3" val="Roboto-light"/>
  <p:tag name="webfont5" val="Roboto-medium"/>
</p:tagLst>
</file>

<file path=ppt/theme/_rels/theme1.xml.rels><?xml version="1.0" encoding="UTF-8" standalone="no"?><Relationships xmlns="http://schemas.openxmlformats.org/package/2006/relationships"><Relationship Id="rId1" Target="../media/image11.jpeg" Type="http://schemas.openxmlformats.org/officeDocument/2006/relationships/image"/></Relationships>
</file>

<file path=ppt/theme/_rels/theme2.xml.rels><?xml version="1.0" encoding="UTF-8" standalone="no"?><Relationships xmlns="http://schemas.openxmlformats.org/package/2006/relationships"><Relationship Id="rId1" Target="../media/image11.jpeg" Type="http://schemas.openxmlformats.org/officeDocument/2006/relationships/image"/></Relationships>
</file>

<file path=ppt/theme/theme1.xml><?xml version="1.0" encoding="utf-8"?>
<a:theme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name="Neon">
  <a:themeElements>
    <a:clrScheme name="Neon">
      <a:dk1>
        <a:srgbClr val="000000"/>
      </a:dk1>
      <a:lt1>
        <a:srgbClr val="ffffff"/>
      </a:lt1>
      <a:dk2>
        <a:srgbClr val="01030f"/>
      </a:dk2>
      <a:lt2>
        <a:srgbClr val="f7fcfc"/>
      </a:lt2>
      <a:accent1>
        <a:srgbClr val="ea41cf"/>
      </a:accent1>
      <a:accent2>
        <a:srgbClr val="68d0d8"/>
      </a:accent2>
      <a:accent3>
        <a:srgbClr val="488ae3"/>
      </a:accent3>
      <a:accent4>
        <a:srgbClr val="110f89"/>
      </a:accent4>
      <a:accent5>
        <a:srgbClr val="e6807f"/>
      </a:accent5>
      <a:accent6>
        <a:srgbClr val="f4db82"/>
      </a:accent6>
      <a:hlink>
        <a:srgbClr val="2d83d8"/>
      </a:hlink>
      <a:folHlink>
        <a:srgbClr val="c1408a"/>
      </a:folHlink>
    </a:clrScheme>
    <a:fontScheme name="Neon">
      <a:majorFont>
        <a:latin typeface="Poppins"/>
        <a:ea typeface=""/>
        <a:cs typeface=""/>
      </a:majorFont>
      <a:minorFont>
        <a:latin typeface="Source Sans Pro"/>
        <a:ea typeface=""/>
        <a:cs typeface=""/>
      </a:minorFont>
    </a:fontScheme>
    <a:fmtScheme name="Ne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cap="flat" w="9525">
          <a:noFill/>
          <a:prstDash val="solid"/>
        </a:ln>
        <a:ln cap="flat" w="25400">
          <a:solidFill>
            <a:schemeClr val="phClr"/>
          </a:solidFill>
          <a:prstDash val="solid"/>
        </a:ln>
        <a:ln cap="flat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blipFill dpi="0" rotWithShape="1">
          <a:blip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algn="tl" sx="100000" sy="100000" tx="0" ty="0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 anchor="ctr" rtlCol="0"/>
      <a:lstStyle>
        <a:lvl1pPr algn="ctr" lvl="0"/>
      </a:lstStyle>
      <a:style>
        <a:lnRef idx="0"/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cap="flat" w="19050">
          <a:solidFill>
            <a:schemeClr val="accent1">
              <a:lumMod val="75000"/>
            </a:schemeClr>
          </a:solidFill>
          <a:prstDash val="solid"/>
          <a:round/>
        </a:ln>
      </a:spPr>
      <a:bodyPr anchor="ctr" rtlCol="0"/>
      <a:lstStyle>
        <a:lvl1pPr algn="ctr" lvl="0"/>
      </a:lstStyle>
    </a:lnDef>
  </a:objectDefaults>
  <a:extraClrSchemeLst/>
</a:theme>
</file>

<file path=ppt/theme/theme2.xml><?xml version="1.0" encoding="utf-8"?>
<a:theme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name="Neon">
  <a:themeElements>
    <a:clrScheme name="Neon">
      <a:dk1>
        <a:srgbClr val="000000"/>
      </a:dk1>
      <a:lt1>
        <a:srgbClr val="ffffff"/>
      </a:lt1>
      <a:dk2>
        <a:srgbClr val="01030f"/>
      </a:dk2>
      <a:lt2>
        <a:srgbClr val="f7fcfc"/>
      </a:lt2>
      <a:accent1>
        <a:srgbClr val="ea41cf"/>
      </a:accent1>
      <a:accent2>
        <a:srgbClr val="68d0d8"/>
      </a:accent2>
      <a:accent3>
        <a:srgbClr val="488ae3"/>
      </a:accent3>
      <a:accent4>
        <a:srgbClr val="110f89"/>
      </a:accent4>
      <a:accent5>
        <a:srgbClr val="e6807f"/>
      </a:accent5>
      <a:accent6>
        <a:srgbClr val="f4db82"/>
      </a:accent6>
      <a:hlink>
        <a:srgbClr val="2d83d8"/>
      </a:hlink>
      <a:folHlink>
        <a:srgbClr val="c1408a"/>
      </a:folHlink>
    </a:clrScheme>
    <a:fontScheme name="Neon">
      <a:majorFont>
        <a:latin typeface="Poppins"/>
        <a:ea typeface=""/>
        <a:cs typeface=""/>
      </a:majorFont>
      <a:minorFont>
        <a:latin typeface="Source Sans Pro"/>
        <a:ea typeface=""/>
        <a:cs typeface=""/>
      </a:minorFont>
    </a:fontScheme>
    <a:fmtScheme name="Ne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cap="flat" w="9525">
          <a:noFill/>
          <a:prstDash val="solid"/>
        </a:ln>
        <a:ln cap="flat" w="25400">
          <a:solidFill>
            <a:schemeClr val="phClr"/>
          </a:solidFill>
          <a:prstDash val="solid"/>
        </a:ln>
        <a:ln cap="flat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blipFill dpi="0" rotWithShape="1">
          <a:blip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algn="tl" sx="100000" sy="100000" tx="0" ty="0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 anchor="ctr" rtlCol="0"/>
      <a:lstStyle>
        <a:lvl1pPr algn="ctr" lvl="0"/>
      </a:lstStyle>
      <a:style>
        <a:lnRef idx="0"/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cap="flat" w="19050">
          <a:solidFill>
            <a:schemeClr val="accent1">
              <a:lumMod val="75000"/>
            </a:schemeClr>
          </a:solidFill>
          <a:prstDash val="solid"/>
          <a:round/>
        </a:ln>
      </a:spPr>
      <a:bodyPr anchor="ctr" rtlCol="0"/>
      <a:lstStyle>
        <a:lvl1pPr algn="ctr" lvl="0"/>
      </a:lstStyle>
    </a:lnDef>
  </a:objectDefaults>
  <a:extraClrSchemeLst/>
</a:theme>
</file>

<file path=docProps/app.xml><?xml version="1.0" encoding="utf-8"?>
<properties:Properties xmlns:properties="http://schemas.openxmlformats.org/officeDocument/2006/extended-properties" xmlns:vt="http://schemas.openxmlformats.org/officeDocument/2006/docPropsVTypes">
  <properties:AppVersion>3.0000</properties:AppVersion>
  <properties:ScaleCrop>false</properties:ScaleCrop>
  <properties:Company>Company</properties:Company>
  <properties:LinksUpToDate>false</properties:LinksUpToDate>
  <properties:HyperlinksChanged>false</properties:HyperlinksChanged>
  <properties:PresentationFormat>On-Screen Show (4:3)</properties:PresentationFormat>
  <properties:Application>Zoho Show</properties:Application>
  <properties:SharedDoc>false</properties:SharedDoc>
</properties: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>Slide 1</dc:title>
  <cp:revision>1</cp:revision>
  <dc:creator/>
  <cp:lastModifiedBy/>
  <dcterms:created xsi:type="dcterms:W3CDTF">2025-08-19T17:55:15Z</dcterms:created>
  <dcterms:modified xsi:type="dcterms:W3CDTF">2025-09-22T16:46:11Z</dcterms:modified>
</cp:coreProperties>
</file>