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6" r:id="rId39"/>
    <p:sldId id="294" r:id="rId40"/>
    <p:sldId id="295" r:id="rId41"/>
  </p:sldIdLst>
  <p:sldSz cx="9144000" cy="5143500" type="screen16x9"/>
  <p:notesSz cx="9144000" cy="5143500"/>
  <p:embeddedFontLst>
    <p:embeddedFont>
      <p:font typeface="Calibri" panose="020F0502020204030204" pitchFamily="34" charset="0"/>
      <p:regular r:id="rId43"/>
      <p:bold r:id="rId44"/>
      <p:italic r:id="rId45"/>
      <p:boldItalic r:id="rId46"/>
    </p:embeddedFont>
    <p:embeddedFont>
      <p:font typeface="Open Sans" panose="020B0604020202020204" charset="0"/>
      <p:regular r:id="rId47"/>
      <p:bold r:id="rId48"/>
    </p:embeddedFont>
  </p:embeddedFontLst>
  <p:custDataLst>
    <p:tags r:id="rId49"/>
  </p:custDataLst>
  <p:defaultTextStyle>
    <a:defPPr>
      <a:defRPr lang="en-US"/>
    </a:defPPr>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8EDA259-4B18-41A1-839A-840D18DE1F4F}" styleName="Style 9">
    <a:wholeTbl>
      <a:tcTxStyle>
        <a:fontRef idx="minor">
          <a:srgbClr val="000000"/>
        </a:fontRef>
        <a:schemeClr val="tx1"/>
      </a:tcTxStyle>
      <a:tcStyle>
        <a:tcBdr>
          <a:left>
            <a:ln w="9525">
              <a:solidFill>
                <a:schemeClr val="bg1"/>
              </a:solidFill>
            </a:ln>
          </a:left>
          <a:right>
            <a:ln w="9525">
              <a:solidFill>
                <a:schemeClr val="bg1"/>
              </a:solidFill>
            </a:ln>
          </a:right>
          <a:top>
            <a:ln w="9525">
              <a:solidFill>
                <a:schemeClr val="bg1"/>
              </a:solidFill>
            </a:ln>
          </a:top>
          <a:bottom>
            <a:ln w="9525">
              <a:solidFill>
                <a:schemeClr val="bg1"/>
              </a:solidFill>
            </a:ln>
          </a:bottom>
          <a:insideH>
            <a:ln w="9525">
              <a:solidFill>
                <a:schemeClr val="bg1"/>
              </a:solidFill>
            </a:ln>
          </a:insideH>
          <a:insideV>
            <a:ln w="9525">
              <a:solidFill>
                <a:schemeClr val="bg1"/>
              </a:solidFill>
            </a:ln>
          </a:insideV>
        </a:tcBdr>
        <a:fill>
          <a:solidFill>
            <a:schemeClr val="bg1"/>
          </a:solidFill>
        </a:fill>
      </a:tcStyle>
    </a:wholeTbl>
    <a:band1H>
      <a:tcStyle>
        <a:tcBdr/>
        <a:fill>
          <a:solidFill>
            <a:schemeClr val="bg1"/>
          </a:solidFill>
        </a:fill>
      </a:tcStyle>
    </a:band1H>
    <a:band2H>
      <a:tcStyle>
        <a:tcBdr/>
      </a:tcStyle>
    </a:band2H>
    <a:band1V>
      <a:tcStyle>
        <a:tcBdr/>
        <a:fill>
          <a:solidFill>
            <a:schemeClr val="bg1"/>
          </a:solidFill>
        </a:fill>
      </a:tcStyle>
    </a:band1V>
    <a:band2V>
      <a:tcStyle>
        <a:tcBdr/>
      </a:tcStyle>
    </a:band2V>
    <a:lastCol>
      <a:tcStyle>
        <a:tcBdr/>
        <a:fill>
          <a:solidFill>
            <a:schemeClr val="accent1"/>
          </a:solidFill>
        </a:fill>
      </a:tcStyle>
    </a:lastCol>
    <a:firstCol>
      <a:tcStyle>
        <a:tcBdr/>
        <a:fill>
          <a:solidFill>
            <a:schemeClr val="accent1"/>
          </a:solidFill>
        </a:fill>
      </a:tcStyle>
    </a:firstCol>
    <a:lastRow>
      <a:tcStyle>
        <a:tcBdr>
          <a:top>
            <a:ln w="9525">
              <a:solidFill>
                <a:schemeClr val="bg1"/>
              </a:solidFill>
            </a:ln>
          </a:top>
        </a:tcBdr>
        <a:fill>
          <a:solidFill>
            <a:schemeClr val="accent1"/>
          </a:solidFill>
        </a:fill>
      </a:tcStyle>
    </a:lastRow>
    <a:firstRow>
      <a:tcTxStyle>
        <a:fontRef idx="minor">
          <a:srgbClr val="000000"/>
        </a:fontRef>
        <a:schemeClr val="bg1"/>
      </a:tcTxStyle>
      <a:tcStyle>
        <a:tcBdr>
          <a:bottom>
            <a:ln w="9525">
              <a:solidFill>
                <a:schemeClr val="bg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p:restoredTop sz="94635"/>
  </p:normalViewPr>
  <p:slideViewPr>
    <p:cSldViewPr>
      <p:cViewPr varScale="1">
        <p:scale>
          <a:sx n="109" d="100"/>
          <a:sy n="109" d="100"/>
        </p:scale>
        <p:origin x="86" y="37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a:t>
            </a:fld>
            <a:endParaRPr lang="en-US"/>
          </a:p>
        </p:txBody>
      </p:sp>
    </p:spTree>
    <p:extLst>
      <p:ext uri="{BB962C8B-B14F-4D97-AF65-F5344CB8AC3E}">
        <p14:creationId xmlns:p14="http://schemas.microsoft.com/office/powerpoint/2010/main" val="108032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
            <a:extLst>
              <a:ext uri="{A9B0273F-C067-4135-89CC-0088E4777E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575446-046F-436E-B8E9-782311D26202}"/>
              </a:ext>
            </a:extLst>
          </p:cNvPr>
          <p:cNvSpPr/>
          <p:nvPr userDrawn="1"/>
        </p:nvSpPr>
        <p:spPr>
          <a:xfrm>
            <a:off x="34689" y="0"/>
            <a:ext cx="9109310" cy="5140423"/>
          </a:xfrm>
          <a:prstGeom prst="rect">
            <a:avLst/>
          </a:prstGeom>
          <a:solidFill>
            <a:schemeClr val="bg1"/>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
        <p:nvSpPr>
          <p:cNvPr id="3" name="Title 1">
            <a:extLst>
              <a:ext uri="{FAE7F1A7-B766-4B9A-A5EC-CBBCC8C931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83B2886-6F03-4AAE-BC7A-86B749251ADC}"/>
              </a:ext>
            </a:extLst>
          </p:cNvPr>
          <p:cNvSpPr>
            <a:spLocks noGrp="1"/>
          </p:cNvSpPr>
          <p:nvPr>
            <p:ph type="title"/>
          </p:nvPr>
        </p:nvSpPr>
        <p:spPr>
          <a:xfrm>
            <a:off x="2928232" y="2343197"/>
            <a:ext cx="4916347" cy="457104"/>
          </a:xfrm>
          <a:prstGeom prst="rect">
            <a:avLst/>
          </a:prstGeom>
        </p:spPr>
        <p:txBody>
          <a:bodyPr vert="horz" rtlCol="0" anchor="ctr">
            <a:spAutoFit/>
          </a:bodyPr>
          <a:lstStyle>
            <a:lvl1pPr lvl="0" algn="l">
              <a:defRPr lang="en-US" sz="2400" dirty="0"/>
            </a:lvl1pPr>
          </a:lstStyle>
          <a:p>
            <a:r>
              <a:rPr lang="en-US" dirty="0"/>
              <a:t>Click to edit Master title style</a:t>
            </a:r>
          </a:p>
        </p:txBody>
      </p:sp>
      <p:sp>
        <p:nvSpPr>
          <p:cNvPr id="4" name="Subtitle 2" hidden="1">
            <a:extLst>
              <a:ext uri="{AF03C95B-8390-4B5B-B4B0-2EAC754D050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6935193-9D80-4899-B91A-70567DE93652}"/>
              </a:ext>
            </a:extLst>
          </p:cNvPr>
          <p:cNvSpPr>
            <a:spLocks noGrp="1"/>
          </p:cNvSpPr>
          <p:nvPr>
            <p:ph type="subTitle" idx="1"/>
          </p:nvPr>
        </p:nvSpPr>
        <p:spPr>
          <a:xfrm>
            <a:off x="1351643" y="3056695"/>
            <a:ext cx="6436178" cy="494945"/>
          </a:xfrm>
          <a:prstGeom prst="rect">
            <a:avLst/>
          </a:prstGeom>
        </p:spPr>
        <p:txBody>
          <a:bodyPr vert="horz" lIns="91440" rtlCol="0" anchor="t">
            <a:noAutofit/>
          </a:bodyPr>
          <a:lstStyle>
            <a:lvl1pPr marL="0" lvl="0" indent="0" algn="ctr">
              <a:lnSpc>
                <a:spcPct val="100000"/>
              </a:lnSpc>
              <a:spcBef>
                <a:spcPts val="0"/>
              </a:spcBef>
              <a:buNone/>
              <a:defRPr lang="en-US" sz="1400" b="0" i="0" baseline="0" dirty="0">
                <a:solidFill>
                  <a:schemeClr val="bg1">
                    <a:lumMod val="50000"/>
                  </a:schemeClr>
                </a:solidFill>
                <a:latin typeface="+mn-lt"/>
              </a:defRPr>
            </a:lvl1pPr>
            <a:lvl2pPr marL="457200" lvl="1" indent="0" algn="ctr">
              <a:buNone/>
              <a:defRPr lang="en-US" dirty="0">
                <a:solidFill>
                  <a:schemeClr val="tx1">
                    <a:tint val="75000"/>
                  </a:schemeClr>
                </a:solidFill>
              </a:defRPr>
            </a:lvl2pPr>
            <a:lvl3pPr marL="914400" lvl="2" indent="0" algn="ctr">
              <a:buNone/>
              <a:defRPr lang="en-US" dirty="0">
                <a:solidFill>
                  <a:schemeClr val="tx1">
                    <a:tint val="75000"/>
                  </a:schemeClr>
                </a:solidFill>
              </a:defRPr>
            </a:lvl3pPr>
            <a:lvl4pPr marL="1371600" lvl="3" indent="0" algn="ctr">
              <a:buNone/>
              <a:defRPr lang="en-US" dirty="0">
                <a:solidFill>
                  <a:schemeClr val="tx1">
                    <a:tint val="75000"/>
                  </a:schemeClr>
                </a:solidFill>
              </a:defRPr>
            </a:lvl4pPr>
            <a:lvl5pPr marL="1828800" lvl="4" indent="0" algn="ctr">
              <a:buNone/>
              <a:defRPr lang="en-US" dirty="0">
                <a:solidFill>
                  <a:schemeClr val="tx1">
                    <a:tint val="75000"/>
                  </a:schemeClr>
                </a:solidFill>
              </a:defRPr>
            </a:lvl5pPr>
            <a:lvl6pPr marL="2286000" lvl="5" indent="0" algn="ctr">
              <a:buNone/>
              <a:defRPr lang="en-US" dirty="0">
                <a:solidFill>
                  <a:schemeClr val="tx1">
                    <a:tint val="75000"/>
                  </a:schemeClr>
                </a:solidFill>
              </a:defRPr>
            </a:lvl6pPr>
            <a:lvl7pPr marL="2743200" lvl="6" indent="0" algn="ctr">
              <a:buNone/>
              <a:defRPr lang="en-US" dirty="0">
                <a:solidFill>
                  <a:schemeClr val="tx1">
                    <a:tint val="75000"/>
                  </a:schemeClr>
                </a:solidFill>
              </a:defRPr>
            </a:lvl7pPr>
            <a:lvl8pPr marL="3200400" lvl="7" indent="0" algn="ctr">
              <a:buNone/>
              <a:defRPr lang="en-US" dirty="0">
                <a:solidFill>
                  <a:schemeClr val="tx1">
                    <a:tint val="75000"/>
                  </a:schemeClr>
                </a:solidFill>
              </a:defRPr>
            </a:lvl8pPr>
            <a:lvl9pPr marL="3657600" lvl="8" indent="0" algn="ctr">
              <a:buNone/>
              <a:defRPr lang="en-US" dirty="0">
                <a:solidFill>
                  <a:schemeClr val="tx1">
                    <a:tint val="75000"/>
                  </a:schemeClr>
                </a:solidFill>
              </a:defRPr>
            </a:lvl9pPr>
          </a:lstStyle>
          <a:p>
            <a:r>
              <a:rPr lang="en-US" dirty="0"/>
              <a:t>Click to edit Master subtitle style</a:t>
            </a:r>
          </a:p>
        </p:txBody>
      </p:sp>
      <p:sp>
        <p:nvSpPr>
          <p:cNvPr id="5" name="Slide Number Placeholder 5">
            <a:extLst>
              <a:ext uri="{44097F11-840A-448F-B5CD-CA968B9A1B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96ED75A-C57A-4102-95C8-74D374EC81D5}"/>
              </a:ext>
            </a:extLst>
          </p:cNvPr>
          <p:cNvSpPr>
            <a:spLocks noGrp="1"/>
          </p:cNvSpPr>
          <p:nvPr>
            <p:ph type="sldNum" sz="quarter" idx="12"/>
          </p:nvPr>
        </p:nvSpPr>
        <p:spPr/>
        <p:txBody>
          <a:bodyPr vert="horz" rtlCol="0"/>
          <a:lstStyle>
            <a:lvl1pPr lvl="0"/>
          </a:lstStyle>
          <a:p>
            <a:r>
              <a:rPr lang="en-US" dirty="0"/>
              <a:t>&lt;#&gt;</a:t>
            </a:r>
          </a:p>
        </p:txBody>
      </p:sp>
      <p:sp>
        <p:nvSpPr>
          <p:cNvPr id="6" name="Footer Placeholder 4">
            <a:extLst>
              <a:ext uri="{8E69F16F-F134-4BBD-889E-8C07C3DCBC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6B196B-7A4A-4644-82AD-41E8AEA1A7C0}"/>
              </a:ext>
            </a:extLst>
          </p:cNvPr>
          <p:cNvSpPr>
            <a:spLocks noGrp="1"/>
          </p:cNvSpPr>
          <p:nvPr>
            <p:ph type="ftr" sz="quarter" idx="11"/>
          </p:nvPr>
        </p:nvSpPr>
        <p:spPr/>
        <p:txBody>
          <a:bodyPr vert="horz" rtlCol="0"/>
          <a:lstStyle>
            <a:lvl1pPr lvl="0"/>
          </a:lstStyle>
          <a:p>
            <a:r>
              <a:rPr lang="en-US" dirty="0"/>
              <a:t>Footer</a:t>
            </a:r>
          </a:p>
        </p:txBody>
      </p:sp>
      <p:sp>
        <p:nvSpPr>
          <p:cNvPr id="7" name="Date Placeholder 3">
            <a:extLst>
              <a:ext uri="{43877F4C-FAD8-49DF-B6D5-4C51F1AE1A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98E7899-D82C-4952-BC9F-67664B7E80EA}"/>
              </a:ext>
            </a:extLst>
          </p:cNvPr>
          <p:cNvSpPr>
            <a:spLocks noGrp="1"/>
          </p:cNvSpPr>
          <p:nvPr>
            <p:ph type="dt" sz="half" idx="10"/>
          </p:nvPr>
        </p:nvSpPr>
        <p:spPr/>
        <p:txBody>
          <a:bodyPr vert="horz" rtlCol="0"/>
          <a:lstStyle>
            <a:lvl1pPr lvl="0"/>
          </a:lstStyle>
          <a:p>
            <a:r>
              <a:rPr lang="en-US" dirty="0"/>
              <a:t>Date</a:t>
            </a:r>
          </a:p>
        </p:txBody>
      </p:sp>
      <p:sp>
        <p:nvSpPr>
          <p:cNvPr id="8" name="Rectangle 7">
            <a:extLst>
              <a:ext uri="{FDA71F2F-345F-4C4A-B3EF-003D7CC5AEB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114612E-2CF3-4D23-B030-C745A9B0B56D}"/>
              </a:ext>
            </a:extLst>
          </p:cNvPr>
          <p:cNvSpPr/>
          <p:nvPr userDrawn="1"/>
        </p:nvSpPr>
        <p:spPr>
          <a:xfrm>
            <a:off x="-5861" y="-11724"/>
            <a:ext cx="2747952" cy="5145319"/>
          </a:xfrm>
          <a:prstGeom prst="rect">
            <a:avLst/>
          </a:prstGeom>
          <a:solidFill>
            <a:srgbClr val="0864F0"/>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5768" y="4844863"/>
            <a:ext cx="935832" cy="165287"/>
          </a:xfrm>
          <a:prstGeom prst="rect">
            <a:avLst/>
          </a:prstGeom>
        </p:spPr>
      </p:pic>
    </p:spTree>
    <p:extLst>
      <p:ext uri="{58294BCC-9830-4ABA-85AB-C06A08C0901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Text, and Images">
    <p:spTree>
      <p:nvGrpSpPr>
        <p:cNvPr id="1" name=""/>
        <p:cNvGrpSpPr/>
        <p:nvPr/>
      </p:nvGrpSpPr>
      <p:grpSpPr>
        <a:xfrm>
          <a:off x="0" y="0"/>
          <a:ext cx="0" cy="0"/>
          <a:chOff x="0" y="0"/>
          <a:chExt cx="0" cy="0"/>
        </a:xfrm>
      </p:grpSpPr>
      <p:sp>
        <p:nvSpPr>
          <p:cNvPr id="2" name="Rectangle 19">
            <a:extLst>
              <a:ext uri="{B47BBAD5-8D4D-4578-853D-268908F271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262DA32-CB35-433F-972A-E5BA0F37B110}"/>
              </a:ext>
            </a:extLst>
          </p:cNvPr>
          <p:cNvSpPr/>
          <p:nvPr/>
        </p:nvSpPr>
        <p:spPr>
          <a:xfrm>
            <a:off x="774703" y="1417637"/>
            <a:ext cx="185052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3" name="Rectangle 20">
            <a:extLst>
              <a:ext uri="{4B3D01E5-D4F9-4323-8BAF-580743EAB4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6DB66F-4D90-401B-98D5-5E00FEDDFC97}"/>
              </a:ext>
            </a:extLst>
          </p:cNvPr>
          <p:cNvSpPr/>
          <p:nvPr/>
        </p:nvSpPr>
        <p:spPr>
          <a:xfrm>
            <a:off x="2774950" y="1417637"/>
            <a:ext cx="358031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4" name="Rectangle 22">
            <a:extLst>
              <a:ext uri="{DA284352-5862-4C65-BD32-7A5C2EBF10E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9F029C6-9186-4681-8301-47C882C4E7C3}"/>
              </a:ext>
            </a:extLst>
          </p:cNvPr>
          <p:cNvSpPr/>
          <p:nvPr/>
        </p:nvSpPr>
        <p:spPr>
          <a:xfrm>
            <a:off x="6496050" y="1417637"/>
            <a:ext cx="1882776" cy="2192337"/>
          </a:xfrm>
          <a:custGeom>
            <a:avLst/>
            <a:gdLst/>
            <a:ahLst/>
            <a:cxnLst/>
            <a:rect l="0" t="0" r="r" b="b"/>
            <a:pathLst>
              <a:path w="1882776" h="2192337">
                <a:moveTo>
                  <a:pt x="9525" y="0"/>
                </a:moveTo>
                <a:lnTo>
                  <a:pt x="1882777" y="0"/>
                </a:lnTo>
                <a:lnTo>
                  <a:pt x="1882777" y="2192337"/>
                </a:lnTo>
                <a:lnTo>
                  <a:pt x="9525" y="2192337"/>
                </a:lnTo>
                <a:close/>
              </a:path>
            </a:pathLst>
          </a:cu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5" name="Title 1">
            <a:extLst>
              <a:ext uri="{AFF5004A-FCA0-4DA0-A16E-C585637F2AD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09DC8C8-02E8-4233-A10F-33CC6F8E5B5D}"/>
              </a:ext>
            </a:extLst>
          </p:cNvPr>
          <p:cNvSpPr>
            <a:spLocks noGrp="1"/>
          </p:cNvSpPr>
          <p:nvPr>
            <p:ph type="title"/>
          </p:nvPr>
        </p:nvSpPr>
        <p:spPr/>
        <p:txBody>
          <a:bodyPr vert="horz" rtlCol="0"/>
          <a:lstStyle>
            <a:lvl1pPr lvl="0"/>
          </a:lstStyle>
          <a:p>
            <a:r>
              <a:rPr lang="en-US" dirty="0"/>
              <a:t>Click to edit Master title style</a:t>
            </a:r>
          </a:p>
        </p:txBody>
      </p:sp>
      <p:sp>
        <p:nvSpPr>
          <p:cNvPr id="6" name="Picture Placeholder 2">
            <a:extLst>
              <a:ext uri="{51F92950-7F67-4DAC-98FF-7F567D3C1EE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F9DF86C-BB3B-4E4F-B269-8BCE672D8F9A}"/>
              </a:ext>
            </a:extLst>
          </p:cNvPr>
          <p:cNvSpPr>
            <a:spLocks noGrp="1"/>
          </p:cNvSpPr>
          <p:nvPr>
            <p:ph type="pic" idx="1"/>
          </p:nvPr>
        </p:nvSpPr>
        <p:spPr>
          <a:xfrm>
            <a:off x="835027" y="1474787"/>
            <a:ext cx="1723499" cy="2074863"/>
          </a:xfrm>
          <a:solidFill>
            <a:schemeClr val="bg1">
              <a:lumMod val="95000"/>
            </a:schemeClr>
          </a:solidFill>
          <a:ln w="38100">
            <a:noFill/>
            <a:miter lim="800000"/>
          </a:ln>
        </p:spPr>
        <p:txBody>
          <a:bodyPr vert="horz" rtlCol="0"/>
          <a:lstStyle/>
          <a:p>
            <a:r>
              <a:rPr lang="en-US" dirty="0"/>
              <a:t>Click icon to add picture</a:t>
            </a:r>
          </a:p>
        </p:txBody>
      </p:sp>
      <p:sp>
        <p:nvSpPr>
          <p:cNvPr id="7" name="Content Placeholder 2">
            <a:extLst>
              <a:ext uri="{E9DA71D4-942F-46B3-A6E6-CCE637B64CE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C025E5-3B22-48B9-B0C2-8BA9050F2F08}"/>
              </a:ext>
            </a:extLst>
          </p:cNvPr>
          <p:cNvSpPr>
            <a:spLocks noGrp="1"/>
          </p:cNvSpPr>
          <p:nvPr>
            <p:ph type="body" idx="2"/>
          </p:nvPr>
        </p:nvSpPr>
        <p:spPr>
          <a:xfrm>
            <a:off x="762000" y="3810000"/>
            <a:ext cx="1847850" cy="523875"/>
          </a:xfrm>
          <a:prstGeom prst="rect">
            <a:avLst/>
          </a:prstGeom>
        </p:spPr>
        <p:txBody>
          <a:bodyPr vert="horz" rtlCol="0" anchor="t">
            <a:normAutofit/>
          </a:bodyPr>
          <a:lstStyle>
            <a:lvl1pPr marL="0" lvl="0" indent="0" algn="ctr">
              <a:lnSpc>
                <a:spcPct val="100000"/>
              </a:lnSpc>
              <a:buFont typeface="Arial"/>
              <a:buNone/>
              <a:defRPr lang="en-US" sz="1200" b="0" dirty="0">
                <a:solidFill>
                  <a:schemeClr val="tx1">
                    <a:lumMod val="85000"/>
                    <a:lumOff val="15000"/>
                  </a:schemeClr>
                </a:solidFill>
                <a:latin typeface="+mn-lt"/>
              </a:defRPr>
            </a:lvl1pPr>
            <a:lvl2pPr lvl="1">
              <a:lnSpc>
                <a:spcPct val="129000"/>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8" name="Picture Placeholder 2">
            <a:extLst>
              <a:ext uri="{D50A4F4D-D646-4E63-AB48-3DD0F25E63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686B72-05B1-4375-9152-0A87E02AE948}"/>
              </a:ext>
            </a:extLst>
          </p:cNvPr>
          <p:cNvSpPr>
            <a:spLocks noGrp="1"/>
          </p:cNvSpPr>
          <p:nvPr>
            <p:ph type="pic" idx="3"/>
          </p:nvPr>
        </p:nvSpPr>
        <p:spPr>
          <a:xfrm>
            <a:off x="2835275" y="1474787"/>
            <a:ext cx="3459670" cy="2074863"/>
          </a:xfrm>
          <a:solidFill>
            <a:schemeClr val="bg1">
              <a:lumMod val="95000"/>
            </a:schemeClr>
          </a:solidFill>
          <a:ln w="38100">
            <a:noFill/>
            <a:miter lim="800000"/>
          </a:ln>
        </p:spPr>
        <p:txBody>
          <a:bodyPr vert="horz" rtlCol="0"/>
          <a:lstStyle/>
          <a:p>
            <a:r>
              <a:rPr lang="en-US" dirty="0"/>
              <a:t>Click icon to add picture</a:t>
            </a:r>
          </a:p>
        </p:txBody>
      </p:sp>
      <p:sp>
        <p:nvSpPr>
          <p:cNvPr id="9" name="Content Placeholder 2">
            <a:extLst>
              <a:ext uri="{30B78EC6-2DFF-4E55-944F-D8233DB9DB7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EADAD7-3B6B-49AD-B078-53E57090EF55}"/>
              </a:ext>
            </a:extLst>
          </p:cNvPr>
          <p:cNvSpPr>
            <a:spLocks noGrp="1"/>
          </p:cNvSpPr>
          <p:nvPr>
            <p:ph type="body" idx="4"/>
          </p:nvPr>
        </p:nvSpPr>
        <p:spPr>
          <a:xfrm>
            <a:off x="2777561" y="3810000"/>
            <a:ext cx="3577708" cy="523875"/>
          </a:xfrm>
          <a:prstGeom prst="rect">
            <a:avLst/>
          </a:prstGeom>
        </p:spPr>
        <p:txBody>
          <a:bodyPr vert="horz" rtlCol="0" anchor="t">
            <a:normAutofit/>
          </a:bodyPr>
          <a:lstStyle>
            <a:lvl1pPr marL="0" lvl="0" indent="0" algn="ctr">
              <a:lnSpc>
                <a:spcPct val="100000"/>
              </a:lnSpc>
              <a:buFont typeface="Arial"/>
              <a:buNone/>
              <a:defRPr lang="en-US" sz="1200" b="0" dirty="0">
                <a:solidFill>
                  <a:schemeClr val="tx1">
                    <a:lumMod val="85000"/>
                    <a:lumOff val="15000"/>
                  </a:schemeClr>
                </a:solidFill>
                <a:latin typeface="+mn-lt"/>
              </a:defRPr>
            </a:lvl1pPr>
            <a:lvl2pPr lvl="1">
              <a:lnSpc>
                <a:spcPct val="129000"/>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0" name="Picture Placeholder 2">
            <a:extLst>
              <a:ext uri="{553B0A28-B987-44C8-8642-A936558365C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4432A6D-2205-440B-9BFC-D12D8149DEEA}"/>
              </a:ext>
            </a:extLst>
          </p:cNvPr>
          <p:cNvSpPr>
            <a:spLocks noGrp="1"/>
          </p:cNvSpPr>
          <p:nvPr>
            <p:ph type="pic" idx="5"/>
          </p:nvPr>
        </p:nvSpPr>
        <p:spPr>
          <a:xfrm>
            <a:off x="6581774" y="1474787"/>
            <a:ext cx="1724025" cy="2074863"/>
          </a:xfrm>
          <a:solidFill>
            <a:schemeClr val="bg1">
              <a:lumMod val="95000"/>
            </a:schemeClr>
          </a:solidFill>
          <a:ln w="38100">
            <a:noFill/>
            <a:miter lim="800000"/>
          </a:ln>
        </p:spPr>
        <p:txBody>
          <a:bodyPr vert="horz" rtlCol="0"/>
          <a:lstStyle/>
          <a:p>
            <a:r>
              <a:rPr lang="en-US" dirty="0"/>
              <a:t>Click icon to add picture</a:t>
            </a:r>
          </a:p>
        </p:txBody>
      </p:sp>
      <p:sp>
        <p:nvSpPr>
          <p:cNvPr id="11" name="Content Placeholder 2">
            <a:extLst>
              <a:ext uri="{C98BDAEF-294F-416F-861F-DB7440C04C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569F02-8191-4881-BA68-84DDAEA669DE}"/>
              </a:ext>
            </a:extLst>
          </p:cNvPr>
          <p:cNvSpPr>
            <a:spLocks noGrp="1"/>
          </p:cNvSpPr>
          <p:nvPr>
            <p:ph type="body" idx="6"/>
          </p:nvPr>
        </p:nvSpPr>
        <p:spPr>
          <a:xfrm>
            <a:off x="6496050" y="3810000"/>
            <a:ext cx="1882774" cy="523875"/>
          </a:xfrm>
          <a:prstGeom prst="rect">
            <a:avLst/>
          </a:prstGeom>
        </p:spPr>
        <p:txBody>
          <a:bodyPr vert="horz" rtlCol="0" anchor="t">
            <a:normAutofit/>
          </a:bodyPr>
          <a:lstStyle>
            <a:lvl1pPr marL="0" lvl="0" indent="0" algn="ctr">
              <a:lnSpc>
                <a:spcPct val="100000"/>
              </a:lnSpc>
              <a:buFont typeface="Arial"/>
              <a:buNone/>
              <a:defRPr lang="en-US" sz="1200" b="0" dirty="0">
                <a:solidFill>
                  <a:schemeClr val="tx1">
                    <a:lumMod val="85000"/>
                    <a:lumOff val="15000"/>
                  </a:schemeClr>
                </a:solidFill>
                <a:latin typeface="+mn-lt"/>
              </a:defRPr>
            </a:lvl1pPr>
            <a:lvl2pPr lvl="1">
              <a:lnSpc>
                <a:spcPct val="129000"/>
              </a:lnSpc>
              <a:defRPr lang="en-US" sz="1000" dirty="0">
                <a:solidFill>
                  <a:schemeClr val="bg1">
                    <a:lumMod val="65000"/>
                  </a:schemeClr>
                </a:solidFill>
              </a:defRPr>
            </a:lvl2pPr>
            <a:lvl3pPr lvl="2">
              <a:lnSpc>
                <a:spcPts val="1200"/>
              </a:lnSpc>
              <a:defRPr lang="en-US" sz="1050" i="1" dirty="0">
                <a:solidFill>
                  <a:schemeClr val="tx2">
                    <a:lumMod val="50000"/>
                    <a:lumOff val="50000"/>
                  </a:schemeClr>
                </a:solidFill>
              </a:defRPr>
            </a:lvl3pPr>
            <a:lvl4pPr lvl="3">
              <a:lnSpc>
                <a:spcPts val="1200"/>
              </a:lnSpc>
              <a:defRPr lang="en-US" sz="1050" i="0" dirty="0">
                <a:solidFill>
                  <a:schemeClr val="tx2">
                    <a:lumMod val="50000"/>
                    <a:lumOff val="50000"/>
                  </a:schemeClr>
                </a:solidFill>
              </a:defRPr>
            </a:lvl4pPr>
            <a:lvl5pPr lvl="4">
              <a:lnSpc>
                <a:spcPts val="1200"/>
              </a:lnSpc>
              <a:buFont typeface="Arial"/>
              <a:buChar char="»"/>
              <a:defRPr lang="en-US" sz="1050" i="1" dirty="0">
                <a:solidFill>
                  <a:schemeClr val="tx2">
                    <a:lumMod val="50000"/>
                    <a:lumOff val="50000"/>
                  </a:schemeClr>
                </a:solidFill>
              </a:defRPr>
            </a:lvl5pPr>
          </a:lstStyle>
          <a:p>
            <a:pPr lvl="0"/>
            <a:r>
              <a:rPr lang="en-US" dirty="0"/>
              <a:t>Click to edit Master text styles</a:t>
            </a:r>
          </a:p>
        </p:txBody>
      </p:sp>
      <p:sp>
        <p:nvSpPr>
          <p:cNvPr id="12" name="Slide Number Placeholder 4">
            <a:extLst>
              <a:ext uri="{E6DAA72B-EA21-45CB-9208-A57D09CFDF1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325E22-E1AD-4C90-A429-E09B0ADF6F6F}"/>
              </a:ext>
            </a:extLst>
          </p:cNvPr>
          <p:cNvSpPr>
            <a:spLocks noGrp="1"/>
          </p:cNvSpPr>
          <p:nvPr>
            <p:ph type="sldNum" sz="quarter" idx="12"/>
          </p:nvPr>
        </p:nvSpPr>
        <p:spPr/>
        <p:txBody>
          <a:bodyPr vert="horz" rtlCol="0"/>
          <a:lstStyle/>
          <a:p>
            <a:r>
              <a:rPr lang="en-US" dirty="0"/>
              <a:t>&lt;#&gt;</a:t>
            </a:r>
          </a:p>
        </p:txBody>
      </p:sp>
      <p:sp>
        <p:nvSpPr>
          <p:cNvPr id="13" name="Footer Placeholder 3">
            <a:extLst>
              <a:ext uri="{ED14B6FC-2581-4EB6-A6AF-39548603AC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D49D6F-6BD5-4755-8FC6-8DB315216E0C}"/>
              </a:ext>
            </a:extLst>
          </p:cNvPr>
          <p:cNvSpPr>
            <a:spLocks noGrp="1"/>
          </p:cNvSpPr>
          <p:nvPr>
            <p:ph type="ftr" sz="quarter" idx="11"/>
          </p:nvPr>
        </p:nvSpPr>
        <p:spPr/>
        <p:txBody>
          <a:bodyPr vert="horz" rtlCol="0"/>
          <a:lstStyle/>
          <a:p>
            <a:r>
              <a:rPr lang="en-US" dirty="0"/>
              <a:t>Footer</a:t>
            </a:r>
          </a:p>
        </p:txBody>
      </p:sp>
      <p:sp>
        <p:nvSpPr>
          <p:cNvPr id="14" name="Date Placeholder 1">
            <a:extLst>
              <a:ext uri="{88B159FA-6EC5-4BAC-A875-AE8D80909B5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6C85155-4E53-49DB-938F-53CD0D50A498}"/>
              </a:ext>
            </a:extLst>
          </p:cNvPr>
          <p:cNvSpPr>
            <a:spLocks noGrp="1"/>
          </p:cNvSpPr>
          <p:nvPr>
            <p:ph type="dt" sz="half" idx="10"/>
          </p:nvPr>
        </p:nvSpPr>
        <p:spPr/>
        <p:txBody>
          <a:bodyPr vert="horz" rtlCol="0"/>
          <a:lstStyle/>
          <a:p>
            <a:r>
              <a:rPr lang="en-US" dirty="0"/>
              <a:t>Date</a:t>
            </a:r>
          </a:p>
        </p:txBody>
      </p:sp>
    </p:spTree>
    <p:custDataLst>
      <p:tags r:id="rId1"/>
    </p:custDataLst>
    <p:extLst>
      <p:ext uri="{8B1A3020-550A-484F-A10C-30CF0A20D61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s">
    <p:spTree>
      <p:nvGrpSpPr>
        <p:cNvPr id="1" name=""/>
        <p:cNvGrpSpPr/>
        <p:nvPr/>
      </p:nvGrpSpPr>
      <p:grpSpPr>
        <a:xfrm>
          <a:off x="0" y="0"/>
          <a:ext cx="0" cy="0"/>
          <a:chOff x="0" y="0"/>
          <a:chExt cx="0" cy="0"/>
        </a:xfrm>
      </p:grpSpPr>
      <p:sp>
        <p:nvSpPr>
          <p:cNvPr id="2" name="Title 1">
            <a:extLst>
              <a:ext uri="{3ED93B1B-4321-410A-9CEF-D3F7D4C705F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E54536C-6FF1-470F-A083-4EB28C088006}"/>
              </a:ext>
            </a:extLst>
          </p:cNvPr>
          <p:cNvSpPr>
            <a:spLocks noGrp="1"/>
          </p:cNvSpPr>
          <p:nvPr>
            <p:ph type="title"/>
          </p:nvPr>
        </p:nvSpPr>
        <p:spPr/>
        <p:txBody>
          <a:bodyPr vert="horz" rtlCol="0"/>
          <a:lstStyle>
            <a:lvl1pPr lvl="0"/>
          </a:lstStyle>
          <a:p>
            <a:r>
              <a:rPr lang="en-US" dirty="0"/>
              <a:t>Click to edit Master title style</a:t>
            </a:r>
          </a:p>
        </p:txBody>
      </p:sp>
      <p:sp>
        <p:nvSpPr>
          <p:cNvPr id="3" name="Picture Placeholder 2">
            <a:extLst>
              <a:ext uri="{7A823FC7-9CE4-4A5D-AC20-D5739652B1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1390EFC-4CA1-43D8-873A-BBEC3779ED06}"/>
              </a:ext>
            </a:extLst>
          </p:cNvPr>
          <p:cNvSpPr>
            <a:spLocks noGrp="1"/>
          </p:cNvSpPr>
          <p:nvPr>
            <p:ph type="pic" idx="1"/>
          </p:nvPr>
        </p:nvSpPr>
        <p:spPr>
          <a:xfrm>
            <a:off x="304800" y="1733550"/>
            <a:ext cx="2095500" cy="2190750"/>
          </a:xfrm>
          <a:solidFill>
            <a:schemeClr val="bg1">
              <a:lumMod val="95000"/>
            </a:schemeClr>
          </a:solidFill>
          <a:ln w="38100">
            <a:noFill/>
            <a:miter lim="800000"/>
          </a:ln>
        </p:spPr>
        <p:txBody>
          <a:bodyPr vert="horz" rtlCol="0"/>
          <a:lstStyle/>
          <a:p>
            <a:r>
              <a:rPr lang="en-US" dirty="0"/>
              <a:t>Click icon to add picture</a:t>
            </a:r>
          </a:p>
        </p:txBody>
      </p:sp>
      <p:sp>
        <p:nvSpPr>
          <p:cNvPr id="4" name="Picture Placeholder 2">
            <a:extLst>
              <a:ext uri="{A8FAACA9-6DE1-492C-B00F-B3F9944F778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B30338E-0CA4-46C5-81CC-4F70287BE6F4}"/>
              </a:ext>
            </a:extLst>
          </p:cNvPr>
          <p:cNvSpPr>
            <a:spLocks noGrp="1"/>
          </p:cNvSpPr>
          <p:nvPr>
            <p:ph type="pic" idx="2"/>
          </p:nvPr>
        </p:nvSpPr>
        <p:spPr>
          <a:xfrm>
            <a:off x="2470149" y="1733550"/>
            <a:ext cx="2095500" cy="2190750"/>
          </a:xfrm>
          <a:solidFill>
            <a:schemeClr val="bg1">
              <a:lumMod val="95000"/>
            </a:schemeClr>
          </a:solidFill>
          <a:ln w="38100">
            <a:noFill/>
            <a:miter lim="800000"/>
          </a:ln>
        </p:spPr>
        <p:txBody>
          <a:bodyPr vert="horz" rtlCol="0"/>
          <a:lstStyle/>
          <a:p>
            <a:r>
              <a:rPr lang="en-US" dirty="0"/>
              <a:t>Click icon to add picture</a:t>
            </a:r>
          </a:p>
        </p:txBody>
      </p:sp>
      <p:sp>
        <p:nvSpPr>
          <p:cNvPr id="5" name="Picture Placeholder 2">
            <a:extLst>
              <a:ext uri="{070AAB77-3ED2-46F5-931A-6EA68A49777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C2BA00-1953-44FC-BEC5-8295E1B2CB1F}"/>
              </a:ext>
            </a:extLst>
          </p:cNvPr>
          <p:cNvSpPr>
            <a:spLocks noGrp="1"/>
          </p:cNvSpPr>
          <p:nvPr>
            <p:ph type="pic" idx="3"/>
          </p:nvPr>
        </p:nvSpPr>
        <p:spPr>
          <a:xfrm>
            <a:off x="4635500" y="1733550"/>
            <a:ext cx="2095500" cy="2190750"/>
          </a:xfrm>
          <a:solidFill>
            <a:schemeClr val="bg1">
              <a:lumMod val="95000"/>
            </a:schemeClr>
          </a:solidFill>
          <a:ln w="38100">
            <a:noFill/>
            <a:miter lim="800000"/>
          </a:ln>
        </p:spPr>
        <p:txBody>
          <a:bodyPr vert="horz" rtlCol="0"/>
          <a:lstStyle/>
          <a:p>
            <a:r>
              <a:rPr lang="en-US" dirty="0"/>
              <a:t>Click icon to add picture</a:t>
            </a:r>
          </a:p>
        </p:txBody>
      </p:sp>
      <p:sp>
        <p:nvSpPr>
          <p:cNvPr id="6" name="Picture Placeholder 2">
            <a:extLst>
              <a:ext uri="{44BB5097-6991-401A-84DC-73455B88E0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DF8609-00F7-4042-9F42-3EE7CD54FFE1}"/>
              </a:ext>
            </a:extLst>
          </p:cNvPr>
          <p:cNvSpPr>
            <a:spLocks noGrp="1"/>
          </p:cNvSpPr>
          <p:nvPr>
            <p:ph type="pic" idx="4"/>
          </p:nvPr>
        </p:nvSpPr>
        <p:spPr>
          <a:xfrm>
            <a:off x="6800850" y="1733550"/>
            <a:ext cx="2095500" cy="2190750"/>
          </a:xfrm>
          <a:solidFill>
            <a:schemeClr val="bg1">
              <a:lumMod val="95000"/>
            </a:schemeClr>
          </a:solidFill>
          <a:ln w="38100">
            <a:noFill/>
            <a:miter lim="800000"/>
          </a:ln>
        </p:spPr>
        <p:txBody>
          <a:bodyPr vert="horz" rtlCol="0"/>
          <a:lstStyle/>
          <a:p>
            <a:r>
              <a:rPr lang="en-US" dirty="0"/>
              <a:t>Click icon to add picture</a:t>
            </a:r>
          </a:p>
        </p:txBody>
      </p:sp>
      <p:sp>
        <p:nvSpPr>
          <p:cNvPr id="7" name="Slide Number Placeholder 4">
            <a:extLst>
              <a:ext uri="{B7E34BE4-E602-4D51-A3E3-A7872D9065A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A14E7F-E07F-46C8-AD80-273A1985C0BC}"/>
              </a:ext>
            </a:extLst>
          </p:cNvPr>
          <p:cNvSpPr>
            <a:spLocks noGrp="1"/>
          </p:cNvSpPr>
          <p:nvPr>
            <p:ph type="sldNum" sz="quarter" idx="12"/>
          </p:nvPr>
        </p:nvSpPr>
        <p:spPr/>
        <p:txBody>
          <a:bodyPr vert="horz" rtlCol="0"/>
          <a:lstStyle/>
          <a:p>
            <a:r>
              <a:rPr lang="en-US" dirty="0"/>
              <a:t>&lt;#&gt;</a:t>
            </a:r>
          </a:p>
        </p:txBody>
      </p:sp>
      <p:sp>
        <p:nvSpPr>
          <p:cNvPr id="8" name="Footer Placeholder 3">
            <a:extLst>
              <a:ext uri="{B3A9158B-35A1-48F5-AC44-8CD7DCD415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0C15B2E-FCF5-48AC-9630-ED86067D0E6A}"/>
              </a:ext>
            </a:extLst>
          </p:cNvPr>
          <p:cNvSpPr>
            <a:spLocks noGrp="1"/>
          </p:cNvSpPr>
          <p:nvPr>
            <p:ph type="ftr" sz="quarter" idx="11"/>
          </p:nvPr>
        </p:nvSpPr>
        <p:spPr/>
        <p:txBody>
          <a:bodyPr vert="horz" rtlCol="0"/>
          <a:lstStyle/>
          <a:p>
            <a:r>
              <a:rPr lang="en-US" dirty="0"/>
              <a:t>Footer</a:t>
            </a:r>
          </a:p>
        </p:txBody>
      </p:sp>
      <p:sp>
        <p:nvSpPr>
          <p:cNvPr id="9" name="Date Placeholder 1">
            <a:extLst>
              <a:ext uri="{B8C4FEFC-9F48-44F1-8CCB-0CF9B075AB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B04AAB-7615-45BB-B5A0-906D65B4E309}"/>
              </a:ext>
            </a:extLst>
          </p:cNvPr>
          <p:cNvSpPr>
            <a:spLocks noGrp="1"/>
          </p:cNvSpPr>
          <p:nvPr>
            <p:ph type="dt" sz="half" idx="10"/>
          </p:nvPr>
        </p:nvSpPr>
        <p:spPr/>
        <p:txBody>
          <a:bodyPr vert="horz" rtlCol="0"/>
          <a:lstStyle/>
          <a:p>
            <a:r>
              <a:rPr lang="en-US" dirty="0"/>
              <a:t>Date</a:t>
            </a:r>
          </a:p>
        </p:txBody>
      </p:sp>
    </p:spTree>
    <p:custDataLst>
      <p:tags r:id="rId1"/>
    </p:custDataLst>
    <p:extLst>
      <p:ext uri="{EED04D55-F882-47EA-9389-24421E28E62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7">
            <a:extLst>
              <a:ext uri="{22CDB9DC-0BE4-4D5A-9334-8CA92BB8A3E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D7D363-8116-46E6-B40E-934223017F1A}"/>
              </a:ext>
            </a:extLst>
          </p:cNvPr>
          <p:cNvSpPr>
            <a:spLocks noGrp="1"/>
          </p:cNvSpPr>
          <p:nvPr>
            <p:ph type="title"/>
          </p:nvPr>
        </p:nvSpPr>
        <p:spPr>
          <a:xfrm>
            <a:off x="374913" y="248259"/>
            <a:ext cx="7620000" cy="532885"/>
          </a:xfrm>
        </p:spPr>
        <p:txBody>
          <a:bodyPr vert="horz" rtlCol="0" anchor="ctr"/>
          <a:lstStyle>
            <a:lvl1pPr lvl="0">
              <a:defRPr lang="en-US" sz="2400" dirty="0"/>
            </a:lvl1pPr>
          </a:lstStyle>
          <a:p>
            <a:r>
              <a:rPr lang="en-US" dirty="0"/>
              <a:t>Click to edit Master title style</a:t>
            </a:r>
          </a:p>
        </p:txBody>
      </p:sp>
      <p:sp>
        <p:nvSpPr>
          <p:cNvPr id="3" name="Content Placeholder 2">
            <a:extLst>
              <a:ext uri="{80957568-0E0D-4F81-916B-2FA5A8C7530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36747F-2DEA-4976-A852-7CCF7FF9EFF8}"/>
              </a:ext>
            </a:extLst>
          </p:cNvPr>
          <p:cNvSpPr>
            <a:spLocks noGrp="1"/>
          </p:cNvSpPr>
          <p:nvPr>
            <p:ph idx="1"/>
          </p:nvPr>
        </p:nvSpPr>
        <p:spPr>
          <a:xfrm>
            <a:off x="374913" y="911809"/>
            <a:ext cx="7620000" cy="1267681"/>
          </a:xfrm>
        </p:spPr>
        <p:txBody>
          <a:bodyPr vert="horz" tIns="0" bIns="0" rtlCol="0">
            <a:spAutoFit/>
          </a:bodyPr>
          <a:lstStyle>
            <a:lvl1pPr lvl="0">
              <a:lnSpc>
                <a:spcPct val="120000"/>
              </a:lnSpc>
            </a:lvl1pPr>
            <a:lvl2pPr lvl="1">
              <a:lnSpc>
                <a:spcPct val="120000"/>
              </a:lnSpc>
            </a:lvl2pPr>
            <a:lvl3pPr lvl="2">
              <a:lnSpc>
                <a:spcPct val="120000"/>
              </a:lnSpc>
            </a:lvl3pPr>
            <a:lvl4pPr lvl="3">
              <a:lnSpc>
                <a:spcPct val="120000"/>
              </a:lnSpc>
            </a:lvl4pPr>
            <a:lvl5pPr lvl="4">
              <a:lnSpc>
                <a:spcPct val="120000"/>
              </a:lnSpc>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a:extLst>
              <a:ext uri="{5DF6E1DA-981A-4790-8CD5-B42F89F3A8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87AFAC-9E37-439A-9912-9EC13746A64E}"/>
              </a:ext>
            </a:extLst>
          </p:cNvPr>
          <p:cNvSpPr>
            <a:spLocks noGrp="1"/>
          </p:cNvSpPr>
          <p:nvPr>
            <p:ph type="sldNum" sz="quarter" idx="12"/>
          </p:nvPr>
        </p:nvSpPr>
        <p:spPr/>
        <p:txBody>
          <a:bodyPr vert="horz" rtlCol="0"/>
          <a:lstStyle/>
          <a:p>
            <a:r>
              <a:rPr lang="en-US" dirty="0"/>
              <a:t>&lt;#&gt;</a:t>
            </a:r>
          </a:p>
        </p:txBody>
      </p:sp>
      <p:sp>
        <p:nvSpPr>
          <p:cNvPr id="5" name="Footer Placeholder 3">
            <a:extLst>
              <a:ext uri="{4059DF5D-DA78-40AA-B9B6-AA9D404658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287E694-1506-419A-AF5D-5BFAE7AB39C7}"/>
              </a:ext>
            </a:extLst>
          </p:cNvPr>
          <p:cNvSpPr>
            <a:spLocks noGrp="1"/>
          </p:cNvSpPr>
          <p:nvPr>
            <p:ph type="ftr" sz="quarter" idx="11"/>
          </p:nvPr>
        </p:nvSpPr>
        <p:spPr/>
        <p:txBody>
          <a:bodyPr vert="horz" rtlCol="0"/>
          <a:lstStyle/>
          <a:p>
            <a:r>
              <a:rPr lang="en-US" dirty="0"/>
              <a:t>Footer</a:t>
            </a:r>
          </a:p>
        </p:txBody>
      </p:sp>
      <p:sp>
        <p:nvSpPr>
          <p:cNvPr id="6" name="Date Placeholder 1">
            <a:extLst>
              <a:ext uri="{29C21224-A4C5-479A-A649-84E75EFF2F4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2574521-2334-4C86-9931-110A7E1E9A52}"/>
              </a:ext>
            </a:extLst>
          </p:cNvPr>
          <p:cNvSpPr>
            <a:spLocks noGrp="1"/>
          </p:cNvSpPr>
          <p:nvPr>
            <p:ph type="dt" sz="half" idx="10"/>
          </p:nvPr>
        </p:nvSpPr>
        <p:spPr/>
        <p:txBody>
          <a:bodyPr vert="horz" rtlCol="0"/>
          <a:lstStyle/>
          <a:p>
            <a:r>
              <a:rPr lang="en-US" dirty="0"/>
              <a:t>Date</a:t>
            </a:r>
          </a:p>
        </p:txBody>
      </p:sp>
      <p:sp>
        <p:nvSpPr>
          <p:cNvPr id="7" name="Rectangle 6">
            <a:extLst>
              <a:ext uri="{334BDD62-C1D1-42AF-9B00-DBE0489A266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A97DD9-74E0-4CFE-BAA3-A3CB97A6CDB7}"/>
              </a:ext>
            </a:extLst>
          </p:cNvPr>
          <p:cNvSpPr/>
          <p:nvPr userDrawn="1"/>
        </p:nvSpPr>
        <p:spPr>
          <a:xfrm>
            <a:off x="-9124" y="400202"/>
            <a:ext cx="67560" cy="236105"/>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p>
        </p:txBody>
      </p:sp>
    </p:spTree>
    <p:extLst>
      <p:ext uri="{9B80FF0F-8FB8-4EC1-88B6-4F5E35A8346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a:extLst>
              <a:ext uri="{4C64D98D-943D-4015-8790-303FB68B52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B180A9-F23C-47AB-A5C6-8911ABD9C89C}"/>
              </a:ext>
            </a:extLst>
          </p:cNvPr>
          <p:cNvSpPr>
            <a:spLocks noGrp="1"/>
          </p:cNvSpPr>
          <p:nvPr>
            <p:ph type="body"/>
          </p:nvPr>
        </p:nvSpPr>
        <p:spPr>
          <a:xfrm>
            <a:off x="762000" y="2192059"/>
            <a:ext cx="7620000" cy="511812"/>
          </a:xfrm>
          <a:prstGeom prst="rect">
            <a:avLst/>
          </a:prstGeom>
        </p:spPr>
        <p:txBody>
          <a:bodyPr vert="horz" rtlCol="0" anchor="b">
            <a:normAutofit/>
          </a:bodyPr>
          <a:lstStyle>
            <a:lvl1pPr marL="0" lvl="0" indent="0">
              <a:lnSpc>
                <a:spcPct val="100000"/>
              </a:lnSpc>
              <a:buNone/>
              <a:defRPr lang="en-US" sz="1400" b="0" i="0" dirty="0">
                <a:solidFill>
                  <a:schemeClr val="accent1"/>
                </a:solidFill>
                <a:latin typeface="+mn-lt"/>
              </a:defRPr>
            </a:lvl1pPr>
            <a:lvl2pPr marL="457200" lvl="1" indent="0">
              <a:buNone/>
              <a:defRPr lang="en-US" sz="1800" dirty="0">
                <a:solidFill>
                  <a:schemeClr val="tx1">
                    <a:tint val="75000"/>
                  </a:schemeClr>
                </a:solidFill>
              </a:defRPr>
            </a:lvl2pPr>
            <a:lvl3pPr marL="914400" lvl="2" indent="0">
              <a:buNone/>
              <a:defRPr lang="en-US" sz="1600" dirty="0">
                <a:solidFill>
                  <a:schemeClr val="tx1">
                    <a:tint val="75000"/>
                  </a:schemeClr>
                </a:solidFill>
              </a:defRPr>
            </a:lvl3pPr>
            <a:lvl4pPr marL="1371600" lvl="3" indent="0">
              <a:buNone/>
              <a:defRPr lang="en-US" sz="1400" dirty="0">
                <a:solidFill>
                  <a:schemeClr val="tx1">
                    <a:tint val="75000"/>
                  </a:schemeClr>
                </a:solidFill>
              </a:defRPr>
            </a:lvl4pPr>
            <a:lvl5pPr marL="1828800" lvl="4" indent="0">
              <a:buNone/>
              <a:defRPr lang="en-US" sz="1400" dirty="0">
                <a:solidFill>
                  <a:schemeClr val="tx1">
                    <a:tint val="75000"/>
                  </a:schemeClr>
                </a:solidFill>
              </a:defRPr>
            </a:lvl5pPr>
            <a:lvl6pPr marL="2286000" lvl="5" indent="0">
              <a:buNone/>
              <a:defRPr lang="en-US" sz="1400" dirty="0">
                <a:solidFill>
                  <a:schemeClr val="tx1">
                    <a:tint val="75000"/>
                  </a:schemeClr>
                </a:solidFill>
              </a:defRPr>
            </a:lvl6pPr>
            <a:lvl7pPr marL="2743200" lvl="6" indent="0">
              <a:buNone/>
              <a:defRPr lang="en-US" sz="1400" dirty="0">
                <a:solidFill>
                  <a:schemeClr val="tx1">
                    <a:tint val="75000"/>
                  </a:schemeClr>
                </a:solidFill>
              </a:defRPr>
            </a:lvl7pPr>
            <a:lvl8pPr marL="3200400" lvl="7" indent="0">
              <a:buNone/>
              <a:defRPr lang="en-US" sz="1400" dirty="0">
                <a:solidFill>
                  <a:schemeClr val="tx1">
                    <a:tint val="75000"/>
                  </a:schemeClr>
                </a:solidFill>
              </a:defRPr>
            </a:lvl8pPr>
            <a:lvl9pPr marL="3657600" lvl="8" indent="0">
              <a:buNone/>
              <a:defRPr lang="en-US" sz="1400" dirty="0">
                <a:solidFill>
                  <a:schemeClr val="tx1">
                    <a:tint val="75000"/>
                  </a:schemeClr>
                </a:solidFill>
              </a:defRPr>
            </a:lvl9pPr>
          </a:lstStyle>
          <a:p>
            <a:pPr lvl="0"/>
            <a:r>
              <a:rPr lang="en-US" dirty="0"/>
              <a:t>Click to edit Master text styles</a:t>
            </a:r>
          </a:p>
        </p:txBody>
      </p:sp>
      <p:sp>
        <p:nvSpPr>
          <p:cNvPr id="3" name="Title 1">
            <a:extLst>
              <a:ext uri="{DF96C3B8-A1AB-419F-BB16-18ADB86086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E1BB94C-B8ED-4686-BA37-D2EA303FB357}"/>
              </a:ext>
            </a:extLst>
          </p:cNvPr>
          <p:cNvSpPr>
            <a:spLocks noGrp="1"/>
          </p:cNvSpPr>
          <p:nvPr>
            <p:ph type="title" idx="1"/>
          </p:nvPr>
        </p:nvSpPr>
        <p:spPr>
          <a:xfrm>
            <a:off x="762000" y="2735662"/>
            <a:ext cx="7620000" cy="882263"/>
          </a:xfrm>
          <a:prstGeom prst="rect">
            <a:avLst/>
          </a:prstGeom>
        </p:spPr>
        <p:txBody>
          <a:bodyPr vert="horz" rtlCol="0" anchor="t"/>
          <a:lstStyle>
            <a:lvl1pPr lvl="0">
              <a:defRPr lang="en-US" sz="4000" dirty="0"/>
            </a:lvl1pPr>
          </a:lstStyle>
          <a:p>
            <a:r>
              <a:rPr lang="en-US" dirty="0"/>
              <a:t>Click to edit Master title style</a:t>
            </a:r>
          </a:p>
        </p:txBody>
      </p:sp>
      <p:sp>
        <p:nvSpPr>
          <p:cNvPr id="4" name="Slide Number Placeholder 5">
            <a:extLst>
              <a:ext uri="{6D1E82FC-5DF7-4EB7-A1D9-9905AED3A5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30E074-7146-4685-9CAA-B02CBDA19984}"/>
              </a:ext>
            </a:extLst>
          </p:cNvPr>
          <p:cNvSpPr>
            <a:spLocks noGrp="1"/>
          </p:cNvSpPr>
          <p:nvPr>
            <p:ph type="sldNum" sz="quarter" idx="12"/>
          </p:nvPr>
        </p:nvSpPr>
        <p:spPr/>
        <p:txBody>
          <a:bodyPr vert="horz" rtlCol="0"/>
          <a:lstStyle>
            <a:lvl1pPr lvl="0"/>
          </a:lstStyle>
          <a:p>
            <a:r>
              <a:rPr lang="en-US" dirty="0"/>
              <a:t>&lt;#&gt;</a:t>
            </a:r>
          </a:p>
        </p:txBody>
      </p:sp>
      <p:sp>
        <p:nvSpPr>
          <p:cNvPr id="5" name="Footer Placeholder 4">
            <a:extLst>
              <a:ext uri="{512B0ECC-CDF7-41E2-B15E-BDD349CEE3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1CE7F2-FA98-45C8-B7B8-B4DD41871C74}"/>
              </a:ext>
            </a:extLst>
          </p:cNvPr>
          <p:cNvSpPr>
            <a:spLocks noGrp="1"/>
          </p:cNvSpPr>
          <p:nvPr>
            <p:ph type="ftr" sz="quarter" idx="11"/>
          </p:nvPr>
        </p:nvSpPr>
        <p:spPr/>
        <p:txBody>
          <a:bodyPr vert="horz" rtlCol="0"/>
          <a:lstStyle>
            <a:lvl1pPr lvl="0"/>
          </a:lstStyle>
          <a:p>
            <a:r>
              <a:rPr lang="en-US" dirty="0"/>
              <a:t>Footer</a:t>
            </a:r>
          </a:p>
        </p:txBody>
      </p:sp>
      <p:sp>
        <p:nvSpPr>
          <p:cNvPr id="6" name="Date Placeholder 3">
            <a:extLst>
              <a:ext uri="{F8718388-E7EE-4F1F-807B-8C08EE2131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DCD061-992E-454F-B9D2-A75FF2F60291}"/>
              </a:ext>
            </a:extLst>
          </p:cNvPr>
          <p:cNvSpPr>
            <a:spLocks noGrp="1"/>
          </p:cNvSpPr>
          <p:nvPr>
            <p:ph type="dt" sz="half" idx="10"/>
          </p:nvPr>
        </p:nvSpPr>
        <p:spPr/>
        <p:txBody>
          <a:bodyPr vert="horz" rtlCol="0"/>
          <a:lstStyle>
            <a:lvl1pPr lvl="0"/>
          </a:lstStyle>
          <a:p>
            <a:r>
              <a:rPr lang="en-US" dirty="0"/>
              <a:t>Date</a:t>
            </a:r>
          </a:p>
        </p:txBody>
      </p:sp>
    </p:spTree>
    <p:extLst>
      <p:ext uri="{6887A7E9-7A82-46DA-9BED-00EDBDE3931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a:extLst>
              <a:ext uri="{7B21BEA5-5E37-4AD1-8028-9471C9AE06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DCE7077-D3C4-44B3-A215-FA70321FB77E}"/>
              </a:ext>
            </a:extLst>
          </p:cNvPr>
          <p:cNvSpPr>
            <a:spLocks noGrp="1"/>
          </p:cNvSpPr>
          <p:nvPr>
            <p:ph type="body"/>
          </p:nvPr>
        </p:nvSpPr>
        <p:spPr>
          <a:xfrm>
            <a:off x="762000" y="1400175"/>
            <a:ext cx="3619500" cy="540644"/>
          </a:xfrm>
          <a:prstGeom prst="rect">
            <a:avLst/>
          </a:prstGeom>
        </p:spPr>
        <p:txBody>
          <a:bodyPr vert="horz" rtlCol="0" anchor="ctr">
            <a:normAutofit/>
          </a:bodyPr>
          <a:lstStyle>
            <a:lvl1pPr marL="0" lvl="0" indent="0">
              <a:buNone/>
              <a:defRPr lang="en-US" sz="1600" b="0" i="0" cap="none" dirty="0">
                <a:solidFill>
                  <a:schemeClr val="accent1"/>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3" name="Text Placeholder 4">
            <a:extLst>
              <a:ext uri="{133536CC-93DA-4E78-AC0F-CDD3FF095D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337B21-696D-41A5-9DB9-9C9830F96FEE}"/>
              </a:ext>
            </a:extLst>
          </p:cNvPr>
          <p:cNvSpPr>
            <a:spLocks noGrp="1"/>
          </p:cNvSpPr>
          <p:nvPr>
            <p:ph type="body" idx="1"/>
          </p:nvPr>
        </p:nvSpPr>
        <p:spPr>
          <a:xfrm>
            <a:off x="4754717" y="1400175"/>
            <a:ext cx="3619500" cy="540644"/>
          </a:xfrm>
          <a:prstGeom prst="rect">
            <a:avLst/>
          </a:prstGeom>
        </p:spPr>
        <p:txBody>
          <a:bodyPr vert="horz" rtlCol="0" anchor="ctr">
            <a:normAutofit/>
          </a:bodyPr>
          <a:lstStyle>
            <a:lvl1pPr marL="0" lvl="0" indent="0">
              <a:buNone/>
              <a:defRPr lang="en-US" sz="1600" b="0" i="0" cap="none" dirty="0">
                <a:solidFill>
                  <a:schemeClr val="accent1"/>
                </a:solidFill>
                <a:latin typeface="+mn-lt"/>
              </a:defRPr>
            </a:lvl1pPr>
            <a:lvl2pPr marL="457200" lvl="1" indent="0">
              <a:buNone/>
              <a:defRPr lang="en-US" sz="2000" b="1" dirty="0">
                <a:latin typeface="+mn-lt"/>
              </a:defRPr>
            </a:lvl2pPr>
            <a:lvl3pPr marL="914400" lvl="2" indent="0">
              <a:buNone/>
              <a:defRPr lang="en-US" sz="1800" b="1" dirty="0">
                <a:latin typeface="+mn-lt"/>
              </a:defRPr>
            </a:lvl3pPr>
            <a:lvl4pPr marL="1371600" lvl="3" indent="0">
              <a:buNone/>
              <a:defRPr lang="en-US" sz="1600" b="1" dirty="0">
                <a:latin typeface="+mn-lt"/>
              </a:defRPr>
            </a:lvl4pPr>
            <a:lvl5pPr marL="1828800" lvl="4" indent="0">
              <a:buNone/>
              <a:defRPr lang="en-US" sz="1600" b="1" dirty="0">
                <a:latin typeface="+mn-lt"/>
              </a:defRPr>
            </a:lvl5pPr>
            <a:lvl6pPr marL="2286000" lvl="5" indent="0">
              <a:buNone/>
              <a:defRPr lang="en-US" sz="1600" b="1" dirty="0">
                <a:latin typeface="+mn-lt"/>
              </a:defRPr>
            </a:lvl6pPr>
            <a:lvl7pPr marL="2743200" lvl="6" indent="0">
              <a:buNone/>
              <a:defRPr lang="en-US" sz="1600" b="1" dirty="0">
                <a:latin typeface="+mn-lt"/>
              </a:defRPr>
            </a:lvl7pPr>
            <a:lvl8pPr marL="3200400" lvl="7" indent="0">
              <a:buNone/>
              <a:defRPr lang="en-US" sz="1600" b="1" dirty="0">
                <a:latin typeface="+mn-lt"/>
              </a:defRPr>
            </a:lvl8pPr>
            <a:lvl9pPr marL="3657600" lvl="8" indent="0">
              <a:buNone/>
              <a:defRPr lang="en-US" sz="1600" b="1" dirty="0">
                <a:latin typeface="+mn-lt"/>
              </a:defRPr>
            </a:lvl9pPr>
          </a:lstStyle>
          <a:p>
            <a:pPr lvl="0"/>
            <a:r>
              <a:rPr lang="en-US" dirty="0"/>
              <a:t>Click to edit Master text styles</a:t>
            </a:r>
          </a:p>
        </p:txBody>
      </p:sp>
      <p:sp>
        <p:nvSpPr>
          <p:cNvPr id="4" name="Content Placeholder 2">
            <a:extLst>
              <a:ext uri="{EA8CCBE2-8CAF-4BCB-AD11-BA6643C9C31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8E197C-56AB-40CB-9A80-BFD1B26712D6}"/>
              </a:ext>
            </a:extLst>
          </p:cNvPr>
          <p:cNvSpPr>
            <a:spLocks noGrp="1"/>
          </p:cNvSpPr>
          <p:nvPr>
            <p:ph idx="2"/>
          </p:nvPr>
        </p:nvSpPr>
        <p:spPr>
          <a:xfrm>
            <a:off x="762000" y="1961537"/>
            <a:ext cx="3619500" cy="251086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5FA4CCF6-BFAF-4DDF-A39F-2D3EFA748B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FB3EEA-30A5-49D4-AB58-184103A29354}"/>
              </a:ext>
            </a:extLst>
          </p:cNvPr>
          <p:cNvSpPr>
            <a:spLocks noGrp="1"/>
          </p:cNvSpPr>
          <p:nvPr>
            <p:ph type="title" idx="3"/>
          </p:nvPr>
        </p:nvSpPr>
        <p:spPr/>
        <p:txBody>
          <a:bodyPr vert="horz" rtlCol="0"/>
          <a:lstStyle>
            <a:lvl1pPr lvl="0"/>
          </a:lstStyle>
          <a:p>
            <a:r>
              <a:rPr lang="en-US" dirty="0"/>
              <a:t>Click to edit Master title style</a:t>
            </a:r>
          </a:p>
        </p:txBody>
      </p:sp>
      <p:sp>
        <p:nvSpPr>
          <p:cNvPr id="6" name="Content Placeholder 2">
            <a:extLst>
              <a:ext uri="{B4239305-E7DC-40A1-AE3C-4DC71898369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78D3F1-A65E-4FE9-BB4F-24EC48345F8F}"/>
              </a:ext>
            </a:extLst>
          </p:cNvPr>
          <p:cNvSpPr>
            <a:spLocks noGrp="1"/>
          </p:cNvSpPr>
          <p:nvPr>
            <p:ph idx="4"/>
          </p:nvPr>
        </p:nvSpPr>
        <p:spPr>
          <a:xfrm>
            <a:off x="4751443" y="1961537"/>
            <a:ext cx="3619500" cy="251086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a:extLst>
              <a:ext uri="{9A747E26-6B82-4820-8A96-65281B773B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876FFB7-90FC-4057-8668-DF2BF37E1384}"/>
              </a:ext>
            </a:extLst>
          </p:cNvPr>
          <p:cNvSpPr>
            <a:spLocks noGrp="1"/>
          </p:cNvSpPr>
          <p:nvPr>
            <p:ph type="dt" sz="half" idx="10"/>
          </p:nvPr>
        </p:nvSpPr>
        <p:spPr/>
        <p:txBody>
          <a:bodyPr vert="horz" rtlCol="0"/>
          <a:lstStyle/>
          <a:p>
            <a:r>
              <a:rPr lang="en-US" dirty="0"/>
              <a:t>Date</a:t>
            </a:r>
          </a:p>
        </p:txBody>
      </p:sp>
      <p:sp>
        <p:nvSpPr>
          <p:cNvPr id="8" name="Footer Placeholder 5">
            <a:extLst>
              <a:ext uri="{D7A155E7-1572-486A-BA54-20A49F4F3A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48F5F0E-3F34-490C-AA23-5678C8DB48F9}"/>
              </a:ext>
            </a:extLst>
          </p:cNvPr>
          <p:cNvSpPr>
            <a:spLocks noGrp="1"/>
          </p:cNvSpPr>
          <p:nvPr>
            <p:ph type="ftr" sz="quarter" idx="11"/>
          </p:nvPr>
        </p:nvSpPr>
        <p:spPr/>
        <p:txBody>
          <a:bodyPr vert="horz" rtlCol="0"/>
          <a:lstStyle/>
          <a:p>
            <a:r>
              <a:rPr lang="en-US" dirty="0"/>
              <a:t>Footer</a:t>
            </a:r>
          </a:p>
        </p:txBody>
      </p:sp>
      <p:sp>
        <p:nvSpPr>
          <p:cNvPr id="9" name="Slide Number Placeholder 6">
            <a:extLst>
              <a:ext uri="{56302DDB-B7BF-4DCB-B8BD-096FE1A7367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A8B4AF-BEBA-4CAA-8503-8260FAA4CDD3}"/>
              </a:ext>
            </a:extLst>
          </p:cNvPr>
          <p:cNvSpPr>
            <a:spLocks noGrp="1"/>
          </p:cNvSpPr>
          <p:nvPr>
            <p:ph type="sldNum" sz="quarter" idx="12"/>
          </p:nvPr>
        </p:nvSpPr>
        <p:spPr/>
        <p:txBody>
          <a:bodyPr vert="horz" rtlCol="0"/>
          <a:lstStyle/>
          <a:p>
            <a:r>
              <a:rPr lang="en-US" dirty="0"/>
              <a:t>&lt;#&gt;</a:t>
            </a:r>
          </a:p>
        </p:txBody>
      </p:sp>
    </p:spTree>
    <p:extLst>
      <p:ext uri="{6AB0F2F8-1DAD-45F4-9DC4-9C21D37C687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21852823-357D-43EA-B41E-B584FC6E3E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126F936-A9A9-42E0-94D3-9C9BD04E1ABE}"/>
              </a:ext>
            </a:extLst>
          </p:cNvPr>
          <p:cNvSpPr>
            <a:spLocks noGrp="1"/>
          </p:cNvSpPr>
          <p:nvPr>
            <p:ph type="title"/>
          </p:nvPr>
        </p:nvSpPr>
        <p:spPr/>
        <p:txBody>
          <a:bodyPr vert="horz" rtlCol="0"/>
          <a:lstStyle>
            <a:lvl1pPr lvl="0"/>
          </a:lstStyle>
          <a:p>
            <a:r>
              <a:rPr lang="en-US" dirty="0"/>
              <a:t>Click to edit Master title style</a:t>
            </a:r>
          </a:p>
        </p:txBody>
      </p:sp>
      <p:sp>
        <p:nvSpPr>
          <p:cNvPr id="3" name="Content Placeholder 2">
            <a:extLst>
              <a:ext uri="{BD11C776-7A47-42AA-85A8-A1E6666684E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636A772-9629-4788-9938-8C56357DE1FF}"/>
              </a:ext>
            </a:extLst>
          </p:cNvPr>
          <p:cNvSpPr>
            <a:spLocks noGrp="1"/>
          </p:cNvSpPr>
          <p:nvPr>
            <p:ph idx="1"/>
          </p:nvPr>
        </p:nvSpPr>
        <p:spPr>
          <a:xfrm>
            <a:off x="762000"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2F488995-8E4B-4A7E-8AFF-D2ABFF0729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3CEC483-154F-4465-B780-669F3C622046}"/>
              </a:ext>
            </a:extLst>
          </p:cNvPr>
          <p:cNvSpPr>
            <a:spLocks noGrp="1"/>
          </p:cNvSpPr>
          <p:nvPr>
            <p:ph idx="2"/>
          </p:nvPr>
        </p:nvSpPr>
        <p:spPr>
          <a:xfrm>
            <a:off x="4752975" y="1403352"/>
            <a:ext cx="3619500" cy="3069050"/>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a:extLst>
              <a:ext uri="{7091CD44-E198-4953-B51F-D157C3A099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C8A9DE-F185-41FF-91B3-89182A452645}"/>
              </a:ext>
            </a:extLst>
          </p:cNvPr>
          <p:cNvSpPr>
            <a:spLocks noGrp="1"/>
          </p:cNvSpPr>
          <p:nvPr>
            <p:ph type="sldNum" sz="quarter" idx="12"/>
          </p:nvPr>
        </p:nvSpPr>
        <p:spPr/>
        <p:txBody>
          <a:bodyPr vert="horz" rtlCol="0"/>
          <a:lstStyle/>
          <a:p>
            <a:r>
              <a:rPr lang="en-US" dirty="0"/>
              <a:t>&lt;#&gt;</a:t>
            </a:r>
          </a:p>
        </p:txBody>
      </p:sp>
      <p:sp>
        <p:nvSpPr>
          <p:cNvPr id="6" name="Footer Placeholder 5">
            <a:extLst>
              <a:ext uri="{57FCD9E6-7612-4037-A346-72AC4BAB0A1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9BF515-F25F-4C12-937A-47C41E0792FB}"/>
              </a:ext>
            </a:extLst>
          </p:cNvPr>
          <p:cNvSpPr>
            <a:spLocks noGrp="1"/>
          </p:cNvSpPr>
          <p:nvPr>
            <p:ph type="ftr" sz="quarter" idx="11"/>
          </p:nvPr>
        </p:nvSpPr>
        <p:spPr/>
        <p:txBody>
          <a:bodyPr vert="horz" rtlCol="0"/>
          <a:lstStyle/>
          <a:p>
            <a:r>
              <a:rPr lang="en-US" dirty="0"/>
              <a:t>Footer</a:t>
            </a:r>
          </a:p>
        </p:txBody>
      </p:sp>
      <p:sp>
        <p:nvSpPr>
          <p:cNvPr id="7" name="Date Placeholder 4">
            <a:extLst>
              <a:ext uri="{123862CC-B8CD-437A-B298-F313D7E73B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3DA6778-F549-4D53-93B0-DF9C8DCE1FC7}"/>
              </a:ext>
            </a:extLst>
          </p:cNvPr>
          <p:cNvSpPr>
            <a:spLocks noGrp="1"/>
          </p:cNvSpPr>
          <p:nvPr>
            <p:ph type="dt" sz="half" idx="10"/>
          </p:nvPr>
        </p:nvSpPr>
        <p:spPr/>
        <p:txBody>
          <a:bodyPr vert="horz" rtlCol="0"/>
          <a:lstStyle/>
          <a:p>
            <a:r>
              <a:rPr lang="en-US" dirty="0"/>
              <a:t>Date</a:t>
            </a:r>
          </a:p>
        </p:txBody>
      </p:sp>
    </p:spTree>
    <p:extLst>
      <p:ext uri="{7EAF77B4-C9A3-4583-A795-43925853F9BF}">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D77123FD-11FC-40E2-A355-4168E0DE7A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36E44E-A5C4-40C0-85F1-565B2B1202B3}"/>
              </a:ext>
            </a:extLst>
          </p:cNvPr>
          <p:cNvSpPr>
            <a:spLocks noGrp="1"/>
          </p:cNvSpPr>
          <p:nvPr>
            <p:ph type="title"/>
          </p:nvPr>
        </p:nvSpPr>
        <p:spPr>
          <a:xfrm>
            <a:off x="762000" y="1914525"/>
            <a:ext cx="7620000" cy="857250"/>
          </a:xfrm>
        </p:spPr>
        <p:txBody>
          <a:bodyPr vert="horz" rtlCol="0" anchor="ctr"/>
          <a:lstStyle>
            <a:lvl1pPr lvl="0" algn="ctr">
              <a:defRPr lang="en-US" sz="3600" dirty="0"/>
            </a:lvl1pPr>
          </a:lstStyle>
          <a:p>
            <a:r>
              <a:rPr lang="en-US" dirty="0"/>
              <a:t>Click to edit Master title style</a:t>
            </a:r>
          </a:p>
        </p:txBody>
      </p:sp>
      <p:sp>
        <p:nvSpPr>
          <p:cNvPr id="3" name="Slide Number Placeholder 3">
            <a:extLst>
              <a:ext uri="{924150DF-9005-4D43-A83A-EF0CA4CC3F6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68532A6-6736-4790-B964-ABDA711D5D23}"/>
              </a:ext>
            </a:extLst>
          </p:cNvPr>
          <p:cNvSpPr>
            <a:spLocks noGrp="1"/>
          </p:cNvSpPr>
          <p:nvPr>
            <p:ph type="sldNum" sz="quarter" idx="12"/>
          </p:nvPr>
        </p:nvSpPr>
        <p:spPr/>
        <p:txBody>
          <a:bodyPr vert="horz" rtlCol="0"/>
          <a:lstStyle/>
          <a:p>
            <a:r>
              <a:rPr lang="en-US" dirty="0"/>
              <a:t>&lt;#&gt;</a:t>
            </a:r>
          </a:p>
        </p:txBody>
      </p:sp>
      <p:sp>
        <p:nvSpPr>
          <p:cNvPr id="4" name="Footer Placeholder 2">
            <a:extLst>
              <a:ext uri="{CA9589FB-B44A-4896-8EC1-5DA9F080B4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836F48F-7558-42C1-AA0D-56B5838215DF}"/>
              </a:ext>
            </a:extLst>
          </p:cNvPr>
          <p:cNvSpPr>
            <a:spLocks noGrp="1"/>
          </p:cNvSpPr>
          <p:nvPr>
            <p:ph type="ftr" sz="quarter" idx="11"/>
          </p:nvPr>
        </p:nvSpPr>
        <p:spPr/>
        <p:txBody>
          <a:bodyPr vert="horz" rtlCol="0"/>
          <a:lstStyle/>
          <a:p>
            <a:r>
              <a:rPr lang="en-US" dirty="0"/>
              <a:t>Footer</a:t>
            </a:r>
          </a:p>
        </p:txBody>
      </p:sp>
      <p:sp>
        <p:nvSpPr>
          <p:cNvPr id="5" name="Date Placeholder 1">
            <a:extLst>
              <a:ext uri="{E9B03594-6748-4DF8-BA53-42FF2ABEDA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712CC3C-C1F3-473D-8985-730BDCC12978}"/>
              </a:ext>
            </a:extLst>
          </p:cNvPr>
          <p:cNvSpPr>
            <a:spLocks noGrp="1"/>
          </p:cNvSpPr>
          <p:nvPr>
            <p:ph type="dt" sz="half" idx="10"/>
          </p:nvPr>
        </p:nvSpPr>
        <p:spPr/>
        <p:txBody>
          <a:bodyPr vert="horz" rtlCol="0"/>
          <a:lstStyle/>
          <a:p>
            <a:r>
              <a:rPr lang="en-US" dirty="0"/>
              <a:t>Date</a:t>
            </a:r>
          </a:p>
        </p:txBody>
      </p:sp>
    </p:spTree>
    <p:extLst>
      <p:ext uri="{DC2450E8-468C-4B1C-A01E-31733DA9112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CE940AC2-7A78-40AF-B0A2-52F016DED68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B14E7E-6DF0-4163-89B1-518041286FFA}"/>
              </a:ext>
            </a:extLst>
          </p:cNvPr>
          <p:cNvSpPr>
            <a:spLocks noGrp="1"/>
          </p:cNvSpPr>
          <p:nvPr>
            <p:ph type="sldNum" sz="quarter" idx="12"/>
          </p:nvPr>
        </p:nvSpPr>
        <p:spPr/>
        <p:txBody>
          <a:bodyPr vert="horz" rtlCol="0"/>
          <a:lstStyle/>
          <a:p>
            <a:r>
              <a:rPr lang="en-US" dirty="0"/>
              <a:t>&lt;#&gt;</a:t>
            </a:r>
          </a:p>
        </p:txBody>
      </p:sp>
      <p:sp>
        <p:nvSpPr>
          <p:cNvPr id="3" name="Footer Placeholder 2">
            <a:extLst>
              <a:ext uri="{F4FED38B-CA07-44CF-9174-5381E2D0EB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3209665-F56E-493F-8E00-4E4B1E2F1412}"/>
              </a:ext>
            </a:extLst>
          </p:cNvPr>
          <p:cNvSpPr>
            <a:spLocks noGrp="1"/>
          </p:cNvSpPr>
          <p:nvPr>
            <p:ph type="ftr" sz="quarter" idx="11"/>
          </p:nvPr>
        </p:nvSpPr>
        <p:spPr/>
        <p:txBody>
          <a:bodyPr vert="horz" rtlCol="0"/>
          <a:lstStyle/>
          <a:p>
            <a:r>
              <a:rPr lang="en-US" dirty="0"/>
              <a:t>Footer</a:t>
            </a:r>
          </a:p>
        </p:txBody>
      </p:sp>
      <p:sp>
        <p:nvSpPr>
          <p:cNvPr id="4" name="Date Placeholder 1">
            <a:extLst>
              <a:ext uri="{92D23D0A-0AAD-4311-ABF7-886963A07B0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8E0314-9A85-4B07-AED3-F9B3D4DD1BC8}"/>
              </a:ext>
            </a:extLst>
          </p:cNvPr>
          <p:cNvSpPr>
            <a:spLocks noGrp="1"/>
          </p:cNvSpPr>
          <p:nvPr>
            <p:ph type="dt" sz="half" idx="10"/>
          </p:nvPr>
        </p:nvSpPr>
        <p:spPr/>
        <p:txBody>
          <a:bodyPr vert="horz" rtlCol="0"/>
          <a:lstStyle/>
          <a:p>
            <a:r>
              <a:rPr lang="en-US" dirty="0"/>
              <a:t>Date</a:t>
            </a:r>
          </a:p>
        </p:txBody>
      </p:sp>
    </p:spTree>
    <p:extLst>
      <p:ext uri="{97F1E7FD-B079-4B43-B30B-9E42C65E2C4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A220BE50-AC61-44AA-BAB4-B50BBD0FD8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E87FA1C-E5E8-4F6F-B3EF-60B31131FB54}"/>
              </a:ext>
            </a:extLst>
          </p:cNvPr>
          <p:cNvSpPr>
            <a:spLocks noGrp="1"/>
          </p:cNvSpPr>
          <p:nvPr>
            <p:ph type="title"/>
          </p:nvPr>
        </p:nvSpPr>
        <p:spPr/>
        <p:txBody>
          <a:bodyPr vert="horz" rtlCol="0"/>
          <a:lstStyle>
            <a:lvl1pPr lvl="0"/>
          </a:lstStyle>
          <a:p>
            <a:r>
              <a:rPr lang="en-US" dirty="0"/>
              <a:t>Click to edit Master title style</a:t>
            </a:r>
          </a:p>
        </p:txBody>
      </p:sp>
      <p:sp>
        <p:nvSpPr>
          <p:cNvPr id="3" name="Text Placeholder 3">
            <a:extLst>
              <a:ext uri="{B78EA8ED-55EC-4EEB-BF06-6F17409C420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0E7F2B0-A4F6-4C8A-A5F8-EB8E74F2DA57}"/>
              </a:ext>
            </a:extLst>
          </p:cNvPr>
          <p:cNvSpPr>
            <a:spLocks noGrp="1"/>
          </p:cNvSpPr>
          <p:nvPr>
            <p:ph type="body" idx="1"/>
          </p:nvPr>
        </p:nvSpPr>
        <p:spPr>
          <a:xfrm>
            <a:off x="762000" y="1455900"/>
            <a:ext cx="2822399" cy="2984400"/>
          </a:xfrm>
        </p:spPr>
        <p:txBody>
          <a:bodyPr vert="horz" lIns="91440" tIns="93600" rIns="91440" bIns="45720" rtlCol="0" anchor="t">
            <a:normAutofit/>
          </a:bodyPr>
          <a:lstStyle>
            <a:lvl1pPr marL="0" lvl="0" indent="0">
              <a:lnSpc>
                <a:spcPct val="100000"/>
              </a:lnSpc>
              <a:buNone/>
              <a:defRPr lang="en-US" b="0" dirty="0">
                <a:latin typeface="+mn-lt"/>
              </a:defRPr>
            </a:lvl1pPr>
          </a:lstStyle>
          <a:p>
            <a:r>
              <a:rPr lang="en-US" dirty="0"/>
              <a:t>Click to edit Master text styles</a:t>
            </a:r>
          </a:p>
        </p:txBody>
      </p:sp>
      <p:sp>
        <p:nvSpPr>
          <p:cNvPr id="4" name="Content Placeholder 2">
            <a:extLst>
              <a:ext uri="{B0304AFD-9E18-4A38-A922-A570296A60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BEF3B8-FDA6-4529-BB22-FA7C2B399668}"/>
              </a:ext>
            </a:extLst>
          </p:cNvPr>
          <p:cNvSpPr>
            <a:spLocks noGrp="1"/>
          </p:cNvSpPr>
          <p:nvPr>
            <p:ph idx="2"/>
          </p:nvPr>
        </p:nvSpPr>
        <p:spPr>
          <a:xfrm>
            <a:off x="3776758" y="1447800"/>
            <a:ext cx="4605242" cy="3000375"/>
          </a:xfrm>
        </p:spPr>
        <p:txBody>
          <a:bodyPr vert="horz" rtlCol="0"/>
          <a:lstStyle>
            <a:lvl1pPr lvl="0"/>
            <a:lvl2pPr lvl="1"/>
            <a:lvl3pPr lvl="2"/>
            <a:lvl4pPr lvl="3"/>
            <a:lvl5pPr lvl="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98FDF011-A3AB-41B3-B63C-6682577E41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443A5C-A05A-45A9-B00E-39255FC139FE}"/>
              </a:ext>
            </a:extLst>
          </p:cNvPr>
          <p:cNvSpPr>
            <a:spLocks noGrp="1"/>
          </p:cNvSpPr>
          <p:nvPr>
            <p:ph type="sldNum" sz="quarter" idx="12"/>
          </p:nvPr>
        </p:nvSpPr>
        <p:spPr/>
        <p:txBody>
          <a:bodyPr vert="horz" rtlCol="0"/>
          <a:lstStyle/>
          <a:p>
            <a:r>
              <a:rPr lang="en-US" dirty="0"/>
              <a:t>&lt;#&gt;</a:t>
            </a:r>
          </a:p>
        </p:txBody>
      </p:sp>
      <p:sp>
        <p:nvSpPr>
          <p:cNvPr id="6" name="Footer Placeholder 2">
            <a:extLst>
              <a:ext uri="{EBFE5030-4AC1-41EF-9477-FBD1B621AD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D5C69D-EF05-4606-95B5-4F0FF78814D6}"/>
              </a:ext>
            </a:extLst>
          </p:cNvPr>
          <p:cNvSpPr>
            <a:spLocks noGrp="1"/>
          </p:cNvSpPr>
          <p:nvPr>
            <p:ph type="ftr" sz="quarter" idx="11"/>
          </p:nvPr>
        </p:nvSpPr>
        <p:spPr/>
        <p:txBody>
          <a:bodyPr vert="horz" rtlCol="0"/>
          <a:lstStyle/>
          <a:p>
            <a:r>
              <a:rPr lang="en-US" dirty="0"/>
              <a:t>Footer</a:t>
            </a:r>
          </a:p>
        </p:txBody>
      </p:sp>
      <p:sp>
        <p:nvSpPr>
          <p:cNvPr id="7" name="Date Placeholder 1">
            <a:extLst>
              <a:ext uri="{04CF17C0-4A88-4096-883B-F34625B4649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CEC4D0E-FB6B-4828-B9CC-3B9FAC4E25B1}"/>
              </a:ext>
            </a:extLst>
          </p:cNvPr>
          <p:cNvSpPr>
            <a:spLocks noGrp="1"/>
          </p:cNvSpPr>
          <p:nvPr>
            <p:ph type="dt" sz="half" idx="10"/>
          </p:nvPr>
        </p:nvSpPr>
        <p:spPr/>
        <p:txBody>
          <a:bodyPr vert="horz" rtlCol="0"/>
          <a:lstStyle/>
          <a:p>
            <a:r>
              <a:rPr lang="en-US" dirty="0"/>
              <a:t>Date</a:t>
            </a:r>
          </a:p>
        </p:txBody>
      </p:sp>
    </p:spTree>
    <p:extLst>
      <p:ext uri="{8F2C35B9-D138-48D9-8BAB-2B776CE6F36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Rectangle 16">
            <a:extLst>
              <a:ext uri="{6AD7018A-4763-436D-A775-22B1B2B223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F45EA15-2DE2-4252-B22A-E34BF1438A9B}"/>
              </a:ext>
            </a:extLst>
          </p:cNvPr>
          <p:cNvSpPr/>
          <p:nvPr/>
        </p:nvSpPr>
        <p:spPr>
          <a:xfrm>
            <a:off x="3718307" y="1437411"/>
            <a:ext cx="4663692" cy="3037029"/>
          </a:xfrm>
          <a:prstGeom prst="rect">
            <a:avLst/>
          </a:prstGeom>
          <a:noFill/>
          <a:ln w="6350" cap="flat">
            <a:solidFill>
              <a:schemeClr val="bg1">
                <a:lumMod val="75000"/>
              </a:schemeClr>
            </a:solidFill>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dirty="0">
              <a:latin typeface="+mn-lt"/>
            </a:endParaRPr>
          </a:p>
        </p:txBody>
      </p:sp>
      <p:sp>
        <p:nvSpPr>
          <p:cNvPr id="3" name="Title 1">
            <a:extLst>
              <a:ext uri="{FA06EF1C-A595-48B9-B0B5-44A32F74E4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C5C3CE-B8D4-45B5-A663-0148A3084A24}"/>
              </a:ext>
            </a:extLst>
          </p:cNvPr>
          <p:cNvSpPr>
            <a:spLocks noGrp="1"/>
          </p:cNvSpPr>
          <p:nvPr>
            <p:ph type="title"/>
          </p:nvPr>
        </p:nvSpPr>
        <p:spPr/>
        <p:txBody>
          <a:bodyPr vert="horz" rtlCol="0"/>
          <a:lstStyle>
            <a:lvl1pPr lvl="0"/>
          </a:lstStyle>
          <a:p>
            <a:r>
              <a:rPr lang="en-US" dirty="0"/>
              <a:t>Click to edit Master title style</a:t>
            </a:r>
          </a:p>
        </p:txBody>
      </p:sp>
      <p:sp>
        <p:nvSpPr>
          <p:cNvPr id="4" name="Text Placeholder 3">
            <a:extLst>
              <a:ext uri="{AA9FB6C6-F2FE-4828-8E52-E76FB302EB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E8158C-4D73-49B6-9155-26816D28281A}"/>
              </a:ext>
            </a:extLst>
          </p:cNvPr>
          <p:cNvSpPr>
            <a:spLocks noGrp="1"/>
          </p:cNvSpPr>
          <p:nvPr>
            <p:ph type="body" idx="1"/>
          </p:nvPr>
        </p:nvSpPr>
        <p:spPr>
          <a:xfrm>
            <a:off x="762000" y="1455900"/>
            <a:ext cx="2822399" cy="2984400"/>
          </a:xfrm>
        </p:spPr>
        <p:txBody>
          <a:bodyPr vert="horz" lIns="91440" tIns="93600" rIns="91440" bIns="45720" rtlCol="0" anchor="t">
            <a:normAutofit/>
          </a:bodyPr>
          <a:lstStyle>
            <a:lvl1pPr marL="0" lvl="0" indent="0">
              <a:lnSpc>
                <a:spcPct val="100000"/>
              </a:lnSpc>
              <a:buNone/>
              <a:defRPr lang="en-US" b="0" dirty="0">
                <a:latin typeface="+mn-lt"/>
              </a:defRPr>
            </a:lvl1pPr>
          </a:lstStyle>
          <a:p>
            <a:r>
              <a:rPr lang="en-US" dirty="0"/>
              <a:t>Click to edit Master text styles</a:t>
            </a:r>
          </a:p>
        </p:txBody>
      </p:sp>
      <p:sp>
        <p:nvSpPr>
          <p:cNvPr id="5" name="Picture Placeholder 2">
            <a:extLst>
              <a:ext uri="{EAF7C609-3768-45B1-8BBD-5FD8898C5E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701BBB-DDCC-4A4D-8BB2-4FEB3A44CA5F}"/>
              </a:ext>
            </a:extLst>
          </p:cNvPr>
          <p:cNvSpPr>
            <a:spLocks noGrp="1"/>
          </p:cNvSpPr>
          <p:nvPr>
            <p:ph type="pic" idx="2"/>
          </p:nvPr>
        </p:nvSpPr>
        <p:spPr>
          <a:xfrm>
            <a:off x="3775220" y="1492944"/>
            <a:ext cx="4543283" cy="2925962"/>
          </a:xfrm>
          <a:solidFill>
            <a:schemeClr val="bg1">
              <a:lumMod val="95000"/>
            </a:schemeClr>
          </a:solidFill>
          <a:ln w="38100">
            <a:noFill/>
            <a:miter lim="800000"/>
          </a:ln>
        </p:spPr>
        <p:txBody>
          <a:bodyPr vert="horz" rtlCol="0"/>
          <a:lstStyle/>
          <a:p>
            <a:r>
              <a:rPr lang="en-US" dirty="0"/>
              <a:t>Click icon to add picture</a:t>
            </a:r>
          </a:p>
        </p:txBody>
      </p:sp>
      <p:sp>
        <p:nvSpPr>
          <p:cNvPr id="6" name="Slide Number Placeholder 4">
            <a:extLst>
              <a:ext uri="{4A534BD5-0A54-4FBB-B5FC-F66D0AF227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4ADB446-FE14-4A53-B126-8AFB299296AD}"/>
              </a:ext>
            </a:extLst>
          </p:cNvPr>
          <p:cNvSpPr>
            <a:spLocks noGrp="1"/>
          </p:cNvSpPr>
          <p:nvPr>
            <p:ph type="sldNum" sz="quarter" idx="12"/>
          </p:nvPr>
        </p:nvSpPr>
        <p:spPr/>
        <p:txBody>
          <a:bodyPr vert="horz" rtlCol="0"/>
          <a:lstStyle/>
          <a:p>
            <a:r>
              <a:rPr lang="en-US" dirty="0"/>
              <a:t>&lt;#&gt;</a:t>
            </a:r>
          </a:p>
        </p:txBody>
      </p:sp>
      <p:sp>
        <p:nvSpPr>
          <p:cNvPr id="7" name="Footer Placeholder 3">
            <a:extLst>
              <a:ext uri="{2531A53A-FBDC-4A11-9FC3-F0F5C45C43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660C9B7-BBC2-452D-A546-BC26B54C4289}"/>
              </a:ext>
            </a:extLst>
          </p:cNvPr>
          <p:cNvSpPr>
            <a:spLocks noGrp="1"/>
          </p:cNvSpPr>
          <p:nvPr>
            <p:ph type="ftr" sz="quarter" idx="11"/>
          </p:nvPr>
        </p:nvSpPr>
        <p:spPr/>
        <p:txBody>
          <a:bodyPr vert="horz" rtlCol="0"/>
          <a:lstStyle/>
          <a:p>
            <a:r>
              <a:rPr lang="en-US" dirty="0"/>
              <a:t>Footer</a:t>
            </a:r>
          </a:p>
        </p:txBody>
      </p:sp>
      <p:sp>
        <p:nvSpPr>
          <p:cNvPr id="8" name="Date Placeholder 1">
            <a:extLst>
              <a:ext uri="{040E6FF4-50EE-4D58-8C4E-77FD4F45E0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D332EDF-42CF-41AD-AE42-0DEBCF972E6A}"/>
              </a:ext>
            </a:extLst>
          </p:cNvPr>
          <p:cNvSpPr>
            <a:spLocks noGrp="1"/>
          </p:cNvSpPr>
          <p:nvPr>
            <p:ph type="dt" sz="half" idx="10"/>
          </p:nvPr>
        </p:nvSpPr>
        <p:spPr/>
        <p:txBody>
          <a:bodyPr vert="horz" rtlCol="0"/>
          <a:lstStyle/>
          <a:p>
            <a:r>
              <a:rPr lang="en-US" dirty="0"/>
              <a:t>Date</a:t>
            </a:r>
          </a:p>
        </p:txBody>
      </p:sp>
    </p:spTree>
    <p:extLst>
      <p:ext uri="{499E4708-DFCB-4671-A775-AFDDC86407F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Pr>
        <a:solidFill>
          <a:schemeClr val="bg1"/>
        </a:solidFill>
        <a:effectLst/>
      </p:bgPr>
    </p:bg>
    <p:spTree>
      <p:nvGrpSpPr>
        <p:cNvPr id="1" name=""/>
        <p:cNvGrpSpPr/>
        <p:nvPr/>
      </p:nvGrpSpPr>
      <p:grpSpPr>
        <a:xfrm>
          <a:off x="0" y="0"/>
          <a:ext cx="0" cy="0"/>
          <a:chOff x="0" y="0"/>
          <a:chExt cx="0" cy="0"/>
        </a:xfrm>
      </p:grpSpPr>
      <p:sp>
        <p:nvSpPr>
          <p:cNvPr id="2" name="Slide Number Placeholder 5" hidden="1">
            <a:extLst>
              <a:ext uri="{50979B51-D9A2-4D88-87A4-8E2E481865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D2A687-8714-420E-BA2D-275153B48C43}"/>
              </a:ext>
            </a:extLst>
          </p:cNvPr>
          <p:cNvSpPr txBox="1">
            <a:spLocks noGrp="1"/>
          </p:cNvSpPr>
          <p:nvPr/>
        </p:nvSpPr>
        <p:spPr>
          <a:xfrm>
            <a:off x="6123448" y="4771233"/>
            <a:ext cx="2133600" cy="273844"/>
          </a:xfrm>
          <a:prstGeom prst="rect">
            <a:avLst/>
          </a:prstGeom>
        </p:spPr>
        <p:txBody>
          <a:bodyPr vert="horz" lIns="91440" tIns="45720" rIns="91440" bIns="45720"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dirty="0"/>
              <a:t>&lt;#&gt;</a:t>
            </a:r>
          </a:p>
        </p:txBody>
      </p:sp>
      <p:sp>
        <p:nvSpPr>
          <p:cNvPr id="3" name="Footer Placeholder 4" hidden="1">
            <a:extLst>
              <a:ext uri="{1AC652A9-6D69-4777-8E10-05AA500323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7945E66-DC20-4DE0-AF27-D2F1A29EF1BF}"/>
              </a:ext>
            </a:extLst>
          </p:cNvPr>
          <p:cNvSpPr txBox="1">
            <a:spLocks noGrp="1"/>
          </p:cNvSpPr>
          <p:nvPr/>
        </p:nvSpPr>
        <p:spPr>
          <a:xfrm>
            <a:off x="3124200" y="4771233"/>
            <a:ext cx="2895600" cy="273844"/>
          </a:xfrm>
          <a:prstGeom prst="rect">
            <a:avLst/>
          </a:prstGeom>
        </p:spPr>
        <p:txBody>
          <a:bodyPr vert="horz" lIns="91440" tIns="45720" rIns="91440" bIns="45720"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dirty="0"/>
              <a:t>Footer</a:t>
            </a:r>
          </a:p>
        </p:txBody>
      </p:sp>
      <p:sp>
        <p:nvSpPr>
          <p:cNvPr id="4" name="Date Placeholder 3" hidden="1">
            <a:extLst>
              <a:ext uri="{AD4BE991-F9DA-4D55-BEBC-9A2A1F42DCC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255AEF-FA08-4B71-B9A2-F60A4DCE5473}"/>
              </a:ext>
            </a:extLst>
          </p:cNvPr>
          <p:cNvSpPr txBox="1">
            <a:spLocks noGrp="1"/>
          </p:cNvSpPr>
          <p:nvPr/>
        </p:nvSpPr>
        <p:spPr>
          <a:xfrm>
            <a:off x="894633" y="4771233"/>
            <a:ext cx="2133600" cy="273844"/>
          </a:xfrm>
          <a:prstGeom prst="rect">
            <a:avLst/>
          </a:prstGeom>
        </p:spPr>
        <p:txBody>
          <a:bodyPr vert="horz" lIns="91440" tIns="45720" rIns="91440" bIns="45720"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dirty="0"/>
              <a:t>Date</a:t>
            </a:r>
          </a:p>
        </p:txBody>
      </p:sp>
      <p:sp>
        <p:nvSpPr>
          <p:cNvPr id="5" name="Slide Number Placeholder 5" hidden="1">
            <a:extLst>
              <a:ext uri="{DF399DB4-8E14-4198-90A6-22CD3E5BC4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B1AE32-5F02-49E6-BA93-4457F47D6726}"/>
              </a:ext>
            </a:extLst>
          </p:cNvPr>
          <p:cNvSpPr txBox="1">
            <a:spLocks noGrp="1"/>
          </p:cNvSpPr>
          <p:nvPr/>
        </p:nvSpPr>
        <p:spPr>
          <a:xfrm>
            <a:off x="6123448" y="4771233"/>
            <a:ext cx="2133600" cy="273844"/>
          </a:xfrm>
          <a:prstGeom prst="rect">
            <a:avLst/>
          </a:prstGeom>
        </p:spPr>
        <p:txBody>
          <a:bodyPr vert="horz" lIns="91440" tIns="45720" rIns="91440" bIns="45720"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dirty="0"/>
              <a:t>&lt;#&gt;</a:t>
            </a:r>
          </a:p>
        </p:txBody>
      </p:sp>
      <p:sp>
        <p:nvSpPr>
          <p:cNvPr id="6" name="Footer Placeholder 4" hidden="1">
            <a:extLst>
              <a:ext uri="{538C6496-34D5-4C82-A7A1-8C7124B3A80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C0ADE7-6531-400C-991B-42FE789643E8}"/>
              </a:ext>
            </a:extLst>
          </p:cNvPr>
          <p:cNvSpPr txBox="1">
            <a:spLocks noGrp="1"/>
          </p:cNvSpPr>
          <p:nvPr/>
        </p:nvSpPr>
        <p:spPr>
          <a:xfrm>
            <a:off x="3124200" y="4771233"/>
            <a:ext cx="2895600" cy="273844"/>
          </a:xfrm>
          <a:prstGeom prst="rect">
            <a:avLst/>
          </a:prstGeom>
        </p:spPr>
        <p:txBody>
          <a:bodyPr vert="horz" lIns="91440" tIns="45720" rIns="91440" bIns="45720"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dirty="0"/>
              <a:t>Footer</a:t>
            </a:r>
          </a:p>
        </p:txBody>
      </p:sp>
      <p:sp>
        <p:nvSpPr>
          <p:cNvPr id="7" name="Date Placeholder 3" hidden="1">
            <a:extLst>
              <a:ext uri="{3953177B-7C40-4D15-9E57-C2387D7579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6DBD32B-4B35-4A23-853D-DB1664486003}"/>
              </a:ext>
            </a:extLst>
          </p:cNvPr>
          <p:cNvSpPr txBox="1">
            <a:spLocks noGrp="1"/>
          </p:cNvSpPr>
          <p:nvPr/>
        </p:nvSpPr>
        <p:spPr>
          <a:xfrm>
            <a:off x="894633" y="4771233"/>
            <a:ext cx="2133600" cy="273844"/>
          </a:xfrm>
          <a:prstGeom prst="rect">
            <a:avLst/>
          </a:prstGeom>
        </p:spPr>
        <p:txBody>
          <a:bodyPr vert="horz" lIns="91440" tIns="45720" rIns="91440" bIns="45720"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dirty="0"/>
              <a:t>Date</a:t>
            </a:r>
          </a:p>
        </p:txBody>
      </p:sp>
      <p:sp>
        <p:nvSpPr>
          <p:cNvPr id="8" name="Slide Number Placeholder 5" hidden="1">
            <a:extLst>
              <a:ext uri="{34B140DB-75BF-49FF-8D6F-F0176F59FA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A691E8-7F88-4CC5-8A4F-8F8C88617DA1}"/>
              </a:ext>
            </a:extLst>
          </p:cNvPr>
          <p:cNvSpPr txBox="1">
            <a:spLocks noGrp="1"/>
          </p:cNvSpPr>
          <p:nvPr/>
        </p:nvSpPr>
        <p:spPr>
          <a:xfrm>
            <a:off x="6123448" y="4771233"/>
            <a:ext cx="2133600" cy="273844"/>
          </a:xfrm>
          <a:prstGeom prst="rect">
            <a:avLst/>
          </a:prstGeom>
        </p:spPr>
        <p:txBody>
          <a:bodyPr vert="horz" lIns="91440" tIns="45720" rIns="91440" bIns="45720"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dirty="0"/>
              <a:t>&lt;#&gt;</a:t>
            </a:r>
          </a:p>
        </p:txBody>
      </p:sp>
      <p:sp>
        <p:nvSpPr>
          <p:cNvPr id="9" name="Footer Placeholder 4" hidden="1">
            <a:extLst>
              <a:ext uri="{59454BE7-3B10-4F0D-9B8E-F7E6DCC8C76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2073EE-3ABF-45A1-904C-DAB46246D137}"/>
              </a:ext>
            </a:extLst>
          </p:cNvPr>
          <p:cNvSpPr txBox="1">
            <a:spLocks noGrp="1"/>
          </p:cNvSpPr>
          <p:nvPr/>
        </p:nvSpPr>
        <p:spPr>
          <a:xfrm>
            <a:off x="3124200" y="4771233"/>
            <a:ext cx="2895600" cy="273844"/>
          </a:xfrm>
          <a:prstGeom prst="rect">
            <a:avLst/>
          </a:prstGeom>
        </p:spPr>
        <p:txBody>
          <a:bodyPr vert="horz" lIns="91440" tIns="45720" rIns="91440" bIns="45720"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dirty="0"/>
              <a:t>Footer</a:t>
            </a:r>
          </a:p>
        </p:txBody>
      </p:sp>
      <p:sp>
        <p:nvSpPr>
          <p:cNvPr id="10" name="Date Placeholder 3" hidden="1">
            <a:extLst>
              <a:ext uri="{25202354-258A-4CA5-BE0A-25B0D1DA3C4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8058433-F17A-4DA1-BC1A-9171DE471458}"/>
              </a:ext>
            </a:extLst>
          </p:cNvPr>
          <p:cNvSpPr txBox="1">
            <a:spLocks noGrp="1"/>
          </p:cNvSpPr>
          <p:nvPr/>
        </p:nvSpPr>
        <p:spPr>
          <a:xfrm>
            <a:off x="894633" y="4771233"/>
            <a:ext cx="2133600" cy="273844"/>
          </a:xfrm>
          <a:prstGeom prst="rect">
            <a:avLst/>
          </a:prstGeom>
        </p:spPr>
        <p:txBody>
          <a:bodyPr vert="horz" lIns="91440" tIns="45720" rIns="91440" bIns="45720"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dirty="0"/>
              <a:t>Date</a:t>
            </a:r>
          </a:p>
        </p:txBody>
      </p:sp>
      <p:sp>
        <p:nvSpPr>
          <p:cNvPr id="11" name="Title Placeholder 1">
            <a:extLst>
              <a:ext uri="{1DFF22AA-77E9-449B-9549-51FE27AB06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128690-56B6-4ED1-969F-CA6269A65113}"/>
              </a:ext>
            </a:extLst>
          </p:cNvPr>
          <p:cNvSpPr>
            <a:spLocks noGrp="1"/>
          </p:cNvSpPr>
          <p:nvPr>
            <p:ph type="title"/>
          </p:nvPr>
        </p:nvSpPr>
        <p:spPr>
          <a:xfrm>
            <a:off x="374913" y="293627"/>
            <a:ext cx="7620000" cy="532885"/>
          </a:xfrm>
          <a:prstGeom prst="rect">
            <a:avLst/>
          </a:prstGeom>
        </p:spPr>
        <p:txBody>
          <a:bodyPr vert="horz" lIns="91440" tIns="45720" rIns="91440" bIns="45720" rtlCol="0" anchor="b">
            <a:noAutofit/>
          </a:bodyPr>
          <a:lstStyle/>
          <a:p>
            <a:r>
              <a:rPr lang="en-US" dirty="0"/>
              <a:t>Click to edit Master title style</a:t>
            </a:r>
          </a:p>
        </p:txBody>
      </p:sp>
      <p:sp>
        <p:nvSpPr>
          <p:cNvPr id="12" name="Text Placeholder 2">
            <a:extLst>
              <a:ext uri="{9EC0E976-2C16-4C0F-B028-F6790575F2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F111FA-5146-41F5-A777-BD72557C7AD3}"/>
              </a:ext>
            </a:extLst>
          </p:cNvPr>
          <p:cNvSpPr>
            <a:spLocks noGrp="1"/>
          </p:cNvSpPr>
          <p:nvPr>
            <p:ph type="body" idx="1"/>
          </p:nvPr>
        </p:nvSpPr>
        <p:spPr>
          <a:xfrm>
            <a:off x="374913" y="911809"/>
            <a:ext cx="7620000" cy="3322320"/>
          </a:xfrm>
          <a:prstGeom prst="rect">
            <a:avLst/>
          </a:prstGeom>
        </p:spPr>
        <p:txBody>
          <a:bodyPr vert="horz" lIns="91440" tIns="9360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1A35E1EC-B3E9-4636-A311-0C52E8B67C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13573F-EC12-496A-B68C-5FB88223DBAD}"/>
              </a:ext>
            </a:extLst>
          </p:cNvPr>
          <p:cNvSpPr>
            <a:spLocks noGrp="1"/>
          </p:cNvSpPr>
          <p:nvPr>
            <p:ph type="sldNum" sz="quarter" idx="4"/>
          </p:nvPr>
        </p:nvSpPr>
        <p:spPr>
          <a:xfrm>
            <a:off x="7767814" y="4695033"/>
            <a:ext cx="613017" cy="285750"/>
          </a:xfrm>
          <a:prstGeom prst="rect">
            <a:avLst/>
          </a:prstGeom>
        </p:spPr>
        <p:txBody>
          <a:bodyPr vert="horz" lIns="91440" tIns="45720" rIns="91440" bIns="45720" rtlCol="0" anchor="ctr"/>
          <a:lstStyle>
            <a:lvl1pPr lvl="0" algn="r">
              <a:defRPr lang="en-US" sz="600" b="0" i="0" dirty="0">
                <a:solidFill>
                  <a:schemeClr val="bg1">
                    <a:lumMod val="50000"/>
                  </a:schemeClr>
                </a:solidFill>
                <a:latin typeface="+mn-lt"/>
              </a:defRPr>
            </a:lvl1pPr>
          </a:lstStyle>
          <a:p>
            <a:r>
              <a:rPr lang="en-US" dirty="0"/>
              <a:t>&lt;#&gt;</a:t>
            </a:r>
          </a:p>
        </p:txBody>
      </p:sp>
      <p:sp>
        <p:nvSpPr>
          <p:cNvPr id="14" name="Footer Placeholder 4">
            <a:extLst>
              <a:ext uri="{05F7948B-E5CA-4F00-ACD1-707705BE025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ACCAB6-BB3E-4A3B-8699-F217C9E1799E}"/>
              </a:ext>
            </a:extLst>
          </p:cNvPr>
          <p:cNvSpPr>
            <a:spLocks noGrp="1"/>
          </p:cNvSpPr>
          <p:nvPr>
            <p:ph type="ftr" sz="quarter" idx="3"/>
          </p:nvPr>
        </p:nvSpPr>
        <p:spPr>
          <a:xfrm>
            <a:off x="2495550" y="4686300"/>
            <a:ext cx="5181600" cy="285750"/>
          </a:xfrm>
          <a:prstGeom prst="rect">
            <a:avLst/>
          </a:prstGeom>
        </p:spPr>
        <p:txBody>
          <a:bodyPr vert="horz" lIns="91440" tIns="45720" rIns="91440" bIns="45720" rtlCol="0" anchor="ctr"/>
          <a:lstStyle>
            <a:lvl1pPr lvl="0" algn="ctr">
              <a:defRPr lang="en-US" sz="600" b="0" i="0" dirty="0">
                <a:solidFill>
                  <a:schemeClr val="bg1">
                    <a:lumMod val="50000"/>
                  </a:schemeClr>
                </a:solidFill>
                <a:latin typeface="+mn-lt"/>
              </a:defRPr>
            </a:lvl1pPr>
          </a:lstStyle>
          <a:p>
            <a:r>
              <a:rPr lang="en-US" dirty="0"/>
              <a:t>Footer</a:t>
            </a:r>
          </a:p>
        </p:txBody>
      </p:sp>
      <p:sp>
        <p:nvSpPr>
          <p:cNvPr id="15" name="Date Placeholder 3">
            <a:extLst>
              <a:ext uri="{830016FF-0816-492E-B980-CFD60F1AC9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2E73FBF-C4B4-460D-9787-CA527AED41CA}"/>
              </a:ext>
            </a:extLst>
          </p:cNvPr>
          <p:cNvSpPr>
            <a:spLocks noGrp="1"/>
          </p:cNvSpPr>
          <p:nvPr>
            <p:ph type="dt" sz="half" idx="2"/>
          </p:nvPr>
        </p:nvSpPr>
        <p:spPr>
          <a:xfrm>
            <a:off x="762000" y="4695033"/>
            <a:ext cx="1639570" cy="285750"/>
          </a:xfrm>
          <a:prstGeom prst="rect">
            <a:avLst/>
          </a:prstGeom>
        </p:spPr>
        <p:txBody>
          <a:bodyPr vert="horz" lIns="91440" tIns="45720" rIns="91440" bIns="45720" rtlCol="0" anchor="ctr"/>
          <a:lstStyle>
            <a:lvl1pPr lvl="0" algn="l">
              <a:defRPr lang="en-US" sz="600" b="0" i="0" dirty="0">
                <a:solidFill>
                  <a:schemeClr val="bg1">
                    <a:lumMod val="50000"/>
                  </a:schemeClr>
                </a:solidFill>
                <a:latin typeface="+mn-lt"/>
              </a:defRPr>
            </a:lvl1pPr>
          </a:lstStyle>
          <a:p>
            <a:r>
              <a:rPr lang="en-US" dirty="0"/>
              <a:t>Date</a:t>
            </a:r>
          </a:p>
        </p:txBody>
      </p:sp>
      <p:pic>
        <p:nvPicPr>
          <p:cNvPr id="18" name="Picture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55768" y="4844863"/>
            <a:ext cx="935832" cy="16528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2" r:id="rId5"/>
    <p:sldLayoutId id="2147483654" r:id="rId6"/>
    <p:sldLayoutId id="2147483655" r:id="rId7"/>
    <p:sldLayoutId id="2147483656" r:id="rId8"/>
    <p:sldLayoutId id="2147483657" r:id="rId9"/>
    <p:sldLayoutId id="2147483658" r:id="rId10"/>
    <p:sldLayoutId id="2147483659" r:id="rId11"/>
  </p:sldLayoutIdLst>
  <p:hf sldNum="0" ftr="0" dt="0"/>
  <p:txStyles>
    <p:titleStyle>
      <a:lvl1pPr lvl="0" algn="l" rtl="0">
        <a:lnSpc>
          <a:spcPct val="100000"/>
        </a:lnSpc>
        <a:spcBef>
          <a:spcPct val="0"/>
        </a:spcBef>
        <a:buNone/>
        <a:defRPr lang="en-US" sz="2800" b="1" i="0" dirty="0">
          <a:solidFill>
            <a:schemeClr val="tx1"/>
          </a:solidFill>
          <a:latin typeface="Open Sans"/>
        </a:defRPr>
      </a:lvl1pPr>
    </p:titleStyle>
    <p:bodyStyle>
      <a:lvl1pPr marL="342900" lvl="0" indent="-342900" algn="l" rtl="0">
        <a:spcBef>
          <a:spcPts val="1200"/>
        </a:spcBef>
        <a:buClr>
          <a:schemeClr val="tx1"/>
        </a:buClr>
        <a:buFont typeface="Arial"/>
        <a:buChar char="•"/>
        <a:defRPr lang="en-US" sz="1600" b="0" i="0" dirty="0">
          <a:solidFill>
            <a:schemeClr val="tx1"/>
          </a:solidFill>
          <a:latin typeface="Open Sans"/>
        </a:defRPr>
      </a:lvl1pPr>
      <a:lvl2pPr marL="742950" lvl="1" indent="-285750" algn="l" rtl="0">
        <a:spcBef>
          <a:spcPts val="300"/>
        </a:spcBef>
        <a:buClr>
          <a:schemeClr val="tx1">
            <a:lumMod val="50000"/>
            <a:lumOff val="50000"/>
          </a:schemeClr>
        </a:buClr>
        <a:buFont typeface="Arial"/>
        <a:buChar char="-"/>
        <a:defRPr lang="en-US" sz="1400" b="0" i="0" dirty="0">
          <a:solidFill>
            <a:schemeClr val="bg1">
              <a:lumMod val="50000"/>
            </a:schemeClr>
          </a:solidFill>
          <a:latin typeface="Open Sans"/>
        </a:defRPr>
      </a:lvl2pPr>
      <a:lvl3pPr marL="1143000" lvl="2" indent="-228600" algn="l" rtl="0">
        <a:spcBef>
          <a:spcPts val="300"/>
        </a:spcBef>
        <a:buClr>
          <a:schemeClr val="tx1">
            <a:lumMod val="50000"/>
            <a:lumOff val="50000"/>
          </a:schemeClr>
        </a:buClr>
        <a:buFont typeface="Arial"/>
        <a:buChar char="-"/>
        <a:defRPr lang="en-US" sz="1200" b="0" i="0" dirty="0">
          <a:solidFill>
            <a:schemeClr val="bg1">
              <a:lumMod val="50000"/>
            </a:schemeClr>
          </a:solidFill>
          <a:latin typeface="Open Sans"/>
        </a:defRPr>
      </a:lvl3pPr>
      <a:lvl4pPr marL="1600200" lvl="3" indent="-228600" algn="l" rtl="0">
        <a:spcBef>
          <a:spcPts val="300"/>
        </a:spcBef>
        <a:buClr>
          <a:schemeClr val="tx1">
            <a:lumMod val="50000"/>
            <a:lumOff val="50000"/>
          </a:schemeClr>
        </a:buClr>
        <a:buFont typeface="Arial"/>
        <a:buChar char="-"/>
        <a:defRPr lang="en-US" sz="1000" b="0" i="0" dirty="0">
          <a:solidFill>
            <a:schemeClr val="bg1">
              <a:lumMod val="50000"/>
            </a:schemeClr>
          </a:solidFill>
          <a:latin typeface="Open Sans"/>
        </a:defRPr>
      </a:lvl4pPr>
      <a:lvl5pPr marL="2057400" lvl="4" indent="-228600" algn="l" rtl="0">
        <a:spcBef>
          <a:spcPts val="300"/>
        </a:spcBef>
        <a:buClr>
          <a:schemeClr val="tx1">
            <a:lumMod val="50000"/>
            <a:lumOff val="50000"/>
          </a:schemeClr>
        </a:buClr>
        <a:buFont typeface="Arial"/>
        <a:buChar char="-"/>
        <a:defRPr lang="en-US" sz="900" b="0" i="0" dirty="0">
          <a:solidFill>
            <a:schemeClr val="bg1">
              <a:lumMod val="50000"/>
            </a:schemeClr>
          </a:solidFill>
          <a:latin typeface="Open Sans"/>
        </a:defRPr>
      </a:lvl5pPr>
      <a:lvl6pPr marL="2514600" lvl="5" indent="-228600" algn="l" rtl="0">
        <a:spcBef>
          <a:spcPct val="20000"/>
        </a:spcBef>
        <a:buFont typeface="Arial"/>
        <a:buChar char="-"/>
        <a:defRPr lang="en-US" sz="900" b="0" i="0" dirty="0">
          <a:solidFill>
            <a:schemeClr val="bg1">
              <a:lumMod val="50000"/>
            </a:schemeClr>
          </a:solidFill>
          <a:latin typeface="+mn-lt"/>
        </a:defRPr>
      </a:lvl6pPr>
      <a:lvl7pPr marL="2971800" lvl="6" indent="-228600" algn="l" rtl="0">
        <a:spcBef>
          <a:spcPct val="20000"/>
        </a:spcBef>
        <a:buFont typeface="Arial"/>
        <a:buChar char="-"/>
        <a:defRPr lang="en-US" sz="900" b="0" i="0" dirty="0">
          <a:solidFill>
            <a:schemeClr val="bg1">
              <a:lumMod val="50000"/>
            </a:schemeClr>
          </a:solidFill>
          <a:latin typeface="+mn-lt"/>
        </a:defRPr>
      </a:lvl7pPr>
      <a:lvl8pPr marL="3429000" lvl="7" indent="-228600" algn="l" rtl="0">
        <a:spcBef>
          <a:spcPct val="20000"/>
        </a:spcBef>
        <a:buFont typeface="Arial"/>
        <a:buChar char="-"/>
        <a:defRPr lang="en-US" sz="900" b="0" i="0" dirty="0">
          <a:solidFill>
            <a:schemeClr val="bg1">
              <a:lumMod val="50000"/>
            </a:schemeClr>
          </a:solidFill>
          <a:latin typeface="+mn-lt"/>
        </a:defRPr>
      </a:lvl8pPr>
      <a:lvl9pPr marL="3886200" lvl="8" indent="-228600" algn="l" rtl="0">
        <a:spcBef>
          <a:spcPct val="20000"/>
        </a:spcBef>
        <a:buFont typeface="Arial"/>
        <a:buChar char="-"/>
        <a:defRPr lang="en-US" sz="900" b="0" i="0" dirty="0">
          <a:solidFill>
            <a:schemeClr val="bg1">
              <a:lumMod val="50000"/>
            </a:schemeClr>
          </a:solidFill>
          <a:latin typeface="+mn-lt"/>
        </a:defRPr>
      </a:lvl9pPr>
    </p:bodyStyle>
    <p:otherStyle>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png"/><Relationship Id="rId7"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1.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4.png"/><Relationship Id="rId18" Type="http://schemas.openxmlformats.org/officeDocument/2006/relationships/image" Target="../media/image11.png"/><Relationship Id="rId26" Type="http://schemas.openxmlformats.org/officeDocument/2006/relationships/image" Target="../media/image18.png"/><Relationship Id="rId3" Type="http://schemas.openxmlformats.org/officeDocument/2006/relationships/slide" Target="slide6.xml"/><Relationship Id="rId21" Type="http://schemas.openxmlformats.org/officeDocument/2006/relationships/image" Target="../media/image14.png"/><Relationship Id="rId7" Type="http://schemas.openxmlformats.org/officeDocument/2006/relationships/slide" Target="slide32.xml"/><Relationship Id="rId12" Type="http://schemas.openxmlformats.org/officeDocument/2006/relationships/slide" Target="slide40.xml"/><Relationship Id="rId17" Type="http://schemas.openxmlformats.org/officeDocument/2006/relationships/image" Target="../media/image10.png"/><Relationship Id="rId25" Type="http://schemas.openxmlformats.org/officeDocument/2006/relationships/slide" Target="slide14.xml"/><Relationship Id="rId2" Type="http://schemas.openxmlformats.org/officeDocument/2006/relationships/slide" Target="slide3.xml"/><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slide" Target="slide28.xml"/><Relationship Id="rId11" Type="http://schemas.openxmlformats.org/officeDocument/2006/relationships/slide" Target="slide33.xml"/><Relationship Id="rId24" Type="http://schemas.openxmlformats.org/officeDocument/2006/relationships/image" Target="../media/image17.png"/><Relationship Id="rId5" Type="http://schemas.openxmlformats.org/officeDocument/2006/relationships/slide" Target="slide25.xml"/><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slide" Target="slide4.xml"/><Relationship Id="rId10" Type="http://schemas.openxmlformats.org/officeDocument/2006/relationships/slide" Target="slide39.xml"/><Relationship Id="rId19" Type="http://schemas.openxmlformats.org/officeDocument/2006/relationships/image" Target="../media/image12.png"/><Relationship Id="rId4" Type="http://schemas.openxmlformats.org/officeDocument/2006/relationships/slide" Target="slide18.xml"/><Relationship Id="rId9" Type="http://schemas.openxmlformats.org/officeDocument/2006/relationships/slide" Target="slide38.xml"/><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slide" Target="slide5.xml"/><Relationship Id="rId30"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17.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tags" Target="../tags/tag29.xml"/><Relationship Id="rId39" Type="http://schemas.openxmlformats.org/officeDocument/2006/relationships/image" Target="../media/image97.png"/><Relationship Id="rId21" Type="http://schemas.openxmlformats.org/officeDocument/2006/relationships/tags" Target="../tags/tag24.xml"/><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png"/><Relationship Id="rId7" Type="http://schemas.openxmlformats.org/officeDocument/2006/relationships/tags" Target="../tags/tag10.xml"/><Relationship Id="rId2" Type="http://schemas.openxmlformats.org/officeDocument/2006/relationships/tags" Target="../tags/tag5.xml"/><Relationship Id="rId16" Type="http://schemas.openxmlformats.org/officeDocument/2006/relationships/tags" Target="../tags/tag19.xml"/><Relationship Id="rId29" Type="http://schemas.openxmlformats.org/officeDocument/2006/relationships/tags" Target="../tags/tag32.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slideLayout" Target="../slideLayouts/slideLayout2.xml"/><Relationship Id="rId37" Type="http://schemas.openxmlformats.org/officeDocument/2006/relationships/image" Target="../media/image95.png"/><Relationship Id="rId40" Type="http://schemas.openxmlformats.org/officeDocument/2006/relationships/image" Target="../media/image98.png"/><Relationship Id="rId45" Type="http://schemas.openxmlformats.org/officeDocument/2006/relationships/image" Target="../media/image103.pn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image" Target="../media/image94.png"/><Relationship Id="rId10" Type="http://schemas.openxmlformats.org/officeDocument/2006/relationships/tags" Target="../tags/tag13.xml"/><Relationship Id="rId19" Type="http://schemas.openxmlformats.org/officeDocument/2006/relationships/tags" Target="../tags/tag22.xml"/><Relationship Id="rId31" Type="http://schemas.openxmlformats.org/officeDocument/2006/relationships/tags" Target="../tags/tag34.xml"/><Relationship Id="rId44" Type="http://schemas.openxmlformats.org/officeDocument/2006/relationships/image" Target="../media/image102.pn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image" Target="../media/image93.png"/><Relationship Id="rId43" Type="http://schemas.openxmlformats.org/officeDocument/2006/relationships/image" Target="../media/image101.png"/><Relationship Id="rId8" Type="http://schemas.openxmlformats.org/officeDocument/2006/relationships/tags" Target="../tags/tag11.xml"/><Relationship Id="rId3" Type="http://schemas.openxmlformats.org/officeDocument/2006/relationships/tags" Target="../tags/tag6.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image" Target="../media/image4.png"/><Relationship Id="rId38" Type="http://schemas.openxmlformats.org/officeDocument/2006/relationships/image" Target="../media/image96.png"/><Relationship Id="rId46" Type="http://schemas.openxmlformats.org/officeDocument/2006/relationships/image" Target="../media/image104.png"/><Relationship Id="rId20" Type="http://schemas.openxmlformats.org/officeDocument/2006/relationships/tags" Target="../tags/tag23.xml"/><Relationship Id="rId41"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Layout" Target="../slideLayouts/slideLayout2.xml"/><Relationship Id="rId4" Type="http://schemas.openxmlformats.org/officeDocument/2006/relationships/tags" Target="../tags/tag38.xml"/></Relationships>
</file>

<file path=ppt/slides/_rels/slide35.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06.png"/><Relationship Id="rId5" Type="http://schemas.openxmlformats.org/officeDocument/2006/relationships/slideLayout" Target="../slideLayouts/slideLayout2.xml"/><Relationship Id="rId4" Type="http://schemas.openxmlformats.org/officeDocument/2006/relationships/tags" Target="../tags/tag45.xml"/></Relationships>
</file>

<file path=ppt/slides/_rels/slide37.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56.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1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106.png"/><Relationship Id="rId5" Type="http://schemas.openxmlformats.org/officeDocument/2006/relationships/tags" Target="../tags/tag50.xml"/><Relationship Id="rId10" Type="http://schemas.openxmlformats.org/officeDocument/2006/relationships/slideLayout" Target="../slideLayouts/slideLayout2.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18" Type="http://schemas.openxmlformats.org/officeDocument/2006/relationships/tags" Target="../tags/tag74.xml"/><Relationship Id="rId26" Type="http://schemas.openxmlformats.org/officeDocument/2006/relationships/image" Target="../media/image111.png"/><Relationship Id="rId3" Type="http://schemas.openxmlformats.org/officeDocument/2006/relationships/tags" Target="../tags/tag59.xml"/><Relationship Id="rId21" Type="http://schemas.openxmlformats.org/officeDocument/2006/relationships/image" Target="../media/image24.png"/><Relationship Id="rId7" Type="http://schemas.openxmlformats.org/officeDocument/2006/relationships/tags" Target="../tags/tag63.xml"/><Relationship Id="rId12" Type="http://schemas.openxmlformats.org/officeDocument/2006/relationships/tags" Target="../tags/tag68.xml"/><Relationship Id="rId17" Type="http://schemas.openxmlformats.org/officeDocument/2006/relationships/tags" Target="../tags/tag73.xml"/><Relationship Id="rId25" Type="http://schemas.openxmlformats.org/officeDocument/2006/relationships/image" Target="../media/image110.png"/><Relationship Id="rId2" Type="http://schemas.openxmlformats.org/officeDocument/2006/relationships/tags" Target="../tags/tag58.xml"/><Relationship Id="rId16" Type="http://schemas.openxmlformats.org/officeDocument/2006/relationships/tags" Target="../tags/tag72.xml"/><Relationship Id="rId20" Type="http://schemas.openxmlformats.org/officeDocument/2006/relationships/image" Target="../media/image4.png"/><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24" Type="http://schemas.openxmlformats.org/officeDocument/2006/relationships/image" Target="../media/image109.png"/><Relationship Id="rId5" Type="http://schemas.openxmlformats.org/officeDocument/2006/relationships/tags" Target="../tags/tag61.xml"/><Relationship Id="rId15" Type="http://schemas.openxmlformats.org/officeDocument/2006/relationships/tags" Target="../tags/tag71.xml"/><Relationship Id="rId23" Type="http://schemas.openxmlformats.org/officeDocument/2006/relationships/image" Target="../media/image108.png"/><Relationship Id="rId10" Type="http://schemas.openxmlformats.org/officeDocument/2006/relationships/tags" Target="../tags/tag66.xml"/><Relationship Id="rId19" Type="http://schemas.openxmlformats.org/officeDocument/2006/relationships/slideLayout" Target="../slideLayouts/slideLayout2.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 Id="rId22"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Rectangle 1">
            <a:extLst>
              <a:ext uri="{B7726EB6-D4D5-41A3-A512-095AC782598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18B84F0-8CD3-4609-AFA6-BA4BF8BDCE91}"/>
              </a:ext>
            </a:extLst>
          </p:cNvPr>
          <p:cNvSpPr/>
          <p:nvPr/>
        </p:nvSpPr>
        <p:spPr>
          <a:xfrm>
            <a:off x="-9097" y="-7743"/>
            <a:ext cx="9153097" cy="5170293"/>
          </a:xfrm>
          <a:prstGeom prst="rect">
            <a:avLst/>
          </a:prstGeom>
          <a:solidFill>
            <a:srgbClr val="0864F0"/>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itle 1">
            <a:extLst>
              <a:ext uri="{C3D3CCD3-4884-4685-8884-2BDD2F71AB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2FC4E8-63AF-4AB4-A3F3-130EE9FB548F}"/>
              </a:ext>
            </a:extLst>
          </p:cNvPr>
          <p:cNvSpPr>
            <a:spLocks noGrp="1"/>
          </p:cNvSpPr>
          <p:nvPr>
            <p:ph type="title"/>
          </p:nvPr>
        </p:nvSpPr>
        <p:spPr>
          <a:xfrm>
            <a:off x="526827" y="1803450"/>
            <a:ext cx="6400228" cy="707886"/>
          </a:xfrm>
          <a:prstGeom prst="rect">
            <a:avLst/>
          </a:prstGeom>
        </p:spPr>
        <p:txBody>
          <a:bodyPr vert="horz" rtlCol="0" anchor="ctr">
            <a:spAutoFit/>
          </a:bodyPr>
          <a:lstStyle/>
          <a:p>
            <a:pPr algn="l"/>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ADSelfService Plus</a:t>
            </a:r>
          </a:p>
        </p:txBody>
      </p:sp>
      <p:sp>
        <p:nvSpPr>
          <p:cNvPr id="4" name="Subtitle 2">
            <a:extLst>
              <a:ext uri="{3D9C7194-EB18-4AB4-A0ED-B10A9349A9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9864E8F-2F3C-4EC0-8A6C-858E7B1A80AF}"/>
              </a:ext>
            </a:extLst>
          </p:cNvPr>
          <p:cNvSpPr>
            <a:spLocks noGrp="1"/>
          </p:cNvSpPr>
          <p:nvPr>
            <p:ph type="subTitle"/>
          </p:nvPr>
        </p:nvSpPr>
        <p:spPr>
          <a:xfrm>
            <a:off x="539610" y="2902261"/>
            <a:ext cx="4682404" cy="572273"/>
          </a:xfrm>
          <a:prstGeom prst="rect">
            <a:avLst/>
          </a:prstGeom>
        </p:spPr>
        <p:txBody>
          <a:bodyPr vert="horz" rtlCol="0" anchor="ctr">
            <a:spAutoFit/>
          </a:bodyPr>
          <a:lstStyle/>
          <a:p>
            <a:pPr marL="0" lvl="0" indent="0" algn="l">
              <a:lnSpc>
                <a:spcPct val="115000"/>
              </a:lnSpc>
              <a:buNone/>
            </a:pPr>
            <a:r>
              <a:rPr lang="en-US" sz="1400" b="0" dirty="0">
                <a:solidFill>
                  <a:schemeClr val="bg1"/>
                </a:solidFill>
                <a:latin typeface="Calibri" panose="020F0502020204030204" pitchFamily="34" charset="0"/>
                <a:ea typeface="Calibri" panose="020F0502020204030204" pitchFamily="34" charset="0"/>
                <a:cs typeface="Calibri" panose="020F0502020204030204" pitchFamily="34" charset="0"/>
              </a:rPr>
              <a:t>An identity security solution with adaptive MFA, single sign-on, and password management capabilities.</a:t>
            </a:r>
          </a:p>
        </p:txBody>
      </p:sp>
      <p:sp>
        <p:nvSpPr>
          <p:cNvPr id="5" name="TextBox 4">
            <a:extLst>
              <a:ext uri="{E1A61C24-A34E-4421-A337-5D4260C5576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6A1A69-2A9F-4B00-AAC7-4301F15512C9}"/>
              </a:ext>
            </a:extLst>
          </p:cNvPr>
          <p:cNvSpPr txBox="1">
            <a:spLocks noGrp="1"/>
          </p:cNvSpPr>
          <p:nvPr/>
        </p:nvSpPr>
        <p:spPr>
          <a:xfrm>
            <a:off x="526827" y="1193888"/>
            <a:ext cx="5104400" cy="707886"/>
          </a:xfrm>
          <a:prstGeom prst="rect">
            <a:avLst/>
          </a:prstGeom>
          <a:ln w="0">
            <a:noFill/>
            <a:round/>
          </a:ln>
        </p:spPr>
        <p:txBody>
          <a:bodyPr vert="horz" lIns="91440" tIns="45720" rIns="91440" bIns="45720" numCol="1" spcCol="0" rtlCol="0" anchor="ctr">
            <a:sp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4000" dirty="0" err="1">
                <a:solidFill>
                  <a:srgbClr val="FFD278"/>
                </a:solidFill>
                <a:latin typeface="Calibri" panose="020F0502020204030204" pitchFamily="34" charset="0"/>
                <a:ea typeface="Calibri" panose="020F0502020204030204" pitchFamily="34" charset="0"/>
                <a:cs typeface="Calibri" panose="020F0502020204030204" pitchFamily="34" charset="0"/>
              </a:rPr>
              <a:t>ManageEngine</a:t>
            </a:r>
            <a:r>
              <a:rPr lang="en-US" sz="4000" dirty="0">
                <a:solidFill>
                  <a:srgbClr val="FFD278"/>
                </a:solidFill>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3B2852E5-6860-4B1F-A232-2CCEDE09CFC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2A91B7-2745-42C7-B367-BEF71824DB1B}"/>
              </a:ext>
            </a:extLst>
          </p:cNvPr>
          <p:cNvPicPr>
            <a:picLocks noChangeAspect="1"/>
          </p:cNvPicPr>
          <p:nvPr/>
        </p:nvPicPr>
        <p:blipFill>
          <a:blip r:embed="rId2"/>
          <a:stretch>
            <a:fillRect/>
          </a:stretch>
        </p:blipFill>
        <p:spPr>
          <a:xfrm rot="10800000">
            <a:off x="671350" y="2679076"/>
            <a:ext cx="1000447" cy="21774"/>
          </a:xfrm>
          <a:prstGeom prst="rect">
            <a:avLst/>
          </a:prstGeom>
          <a:noFill/>
        </p:spPr>
      </p:pic>
      <p:pic>
        <p:nvPicPr>
          <p:cNvPr id="7" name="Picture 6">
            <a:extLst>
              <a:ext uri="{DD0C83E7-6675-441C-AD29-9D115822FF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4A8FB83-1842-4DD8-BC94-CEF1E0959ABD}"/>
              </a:ext>
            </a:extLst>
          </p:cNvPr>
          <p:cNvPicPr>
            <a:picLocks noChangeAspect="1"/>
          </p:cNvPicPr>
          <p:nvPr/>
        </p:nvPicPr>
        <p:blipFill>
          <a:blip r:embed="rId3">
            <a:alphaModFix amt="39000"/>
          </a:blip>
          <a:srcRect r="-6660"/>
          <a:stretch>
            <a:fillRect/>
          </a:stretch>
        </p:blipFill>
        <p:spPr>
          <a:xfrm>
            <a:off x="0" y="3181350"/>
            <a:ext cx="9752107" cy="3565525"/>
          </a:xfrm>
          <a:prstGeom prst="rect">
            <a:avLst/>
          </a:prstGeom>
          <a:noFill/>
        </p:spPr>
      </p:pic>
      <p:pic>
        <p:nvPicPr>
          <p:cNvPr id="8" name="Picture 7">
            <a:extLst>
              <a:ext uri="{18752FB2-9B86-4FDB-8FC2-1691B680036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F757793-4710-49C4-B490-29548BA57A75}"/>
              </a:ext>
            </a:extLst>
          </p:cNvPr>
          <p:cNvPicPr>
            <a:picLocks noChangeAspect="1"/>
          </p:cNvPicPr>
          <p:nvPr/>
        </p:nvPicPr>
        <p:blipFill>
          <a:blip r:embed="rId4"/>
          <a:srcRect b="18500"/>
          <a:stretch>
            <a:fillRect/>
          </a:stretch>
        </p:blipFill>
        <p:spPr>
          <a:xfrm>
            <a:off x="3775948" y="2561366"/>
            <a:ext cx="5407523" cy="2621965"/>
          </a:xfrm>
          <a:prstGeom prst="rect">
            <a:avLst/>
          </a:prstGeom>
          <a:noFill/>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349" y="438301"/>
            <a:ext cx="1752600" cy="309544"/>
          </a:xfrm>
          <a:prstGeom prst="rect">
            <a:avLst/>
          </a:prstGeom>
        </p:spPr>
      </p:pic>
    </p:spTree>
    <p:extLst>
      <p:ext uri="{9B02B4EF-648B-489B-9987-6DFBF1BE1F34}">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7">
            <a:extLst>
              <a:ext uri="{ABF5C6A0-A747-4499-ABDB-57AB9127CB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18905C-60BB-44D4-A185-78E6DB0BE427}"/>
              </a:ext>
            </a:extLst>
          </p:cNvPr>
          <p:cNvSpPr>
            <a:spLocks noGrp="1"/>
          </p:cNvSpPr>
          <p:nvPr>
            <p:ph type="title"/>
          </p:nvPr>
        </p:nvSpPr>
        <p:spPr>
          <a:xfrm>
            <a:off x="374913" y="248259"/>
            <a:ext cx="7620000" cy="532885"/>
          </a:xfrm>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Endpoint security via MFA</a:t>
            </a:r>
          </a:p>
        </p:txBody>
      </p:sp>
      <p:sp>
        <p:nvSpPr>
          <p:cNvPr id="3" name="TextBox 2">
            <a:extLst>
              <a:ext uri="{E6B9A78C-B883-49C7-AE23-567D78602E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6AD5BEB-A899-44D7-883A-99410D69CD77}"/>
              </a:ext>
            </a:extLst>
          </p:cNvPr>
          <p:cNvSpPr txBox="1"/>
          <p:nvPr/>
        </p:nvSpPr>
        <p:spPr>
          <a:xfrm>
            <a:off x="390525" y="852011"/>
            <a:ext cx="5780941" cy="250068"/>
          </a:xfrm>
          <a:prstGeom prst="rect">
            <a:avLst/>
          </a:prstGeom>
        </p:spPr>
        <p:txBody>
          <a:bodyPr vert="horz" lIns="95250" tIns="47625" rIns="95250" bIns="47625" rtlCol="0" anchor="t">
            <a:spAutoFit/>
          </a:bodyPr>
          <a:lstStyle/>
          <a:p>
            <a:pPr algn="l">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rPr>
              <a:t>The</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MFA</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feature</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helps</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secure</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the</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following</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endpoints</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into</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the</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enterprise</a:t>
            </a:r>
            <a:r>
              <a:rPr lang="en-US" sz="1000" b="1" dirty="0" err="1">
                <a:latin typeface="Calibri" panose="020F0502020204030204" pitchFamily="34" charset="0"/>
                <a:ea typeface="Calibri" panose="020F0502020204030204" pitchFamily="34" charset="0"/>
                <a:cs typeface="Calibri" panose="020F0502020204030204" pitchFamily="34" charset="0"/>
              </a:rPr>
              <a:t> </a:t>
            </a:r>
            <a:r>
              <a:rPr lang="en-US" sz="1000" b="1" dirty="0">
                <a:latin typeface="Calibri" panose="020F0502020204030204" pitchFamily="34" charset="0"/>
                <a:ea typeface="Calibri" panose="020F0502020204030204" pitchFamily="34" charset="0"/>
                <a:cs typeface="Calibri" panose="020F0502020204030204" pitchFamily="34" charset="0"/>
              </a:rPr>
              <a:t>network</a:t>
            </a:r>
            <a:r>
              <a:rPr lang="en-US" sz="1000" b="1" dirty="0" err="1">
                <a:latin typeface="Calibri" panose="020F0502020204030204" pitchFamily="34" charset="0"/>
                <a:ea typeface="Calibri" panose="020F0502020204030204" pitchFamily="34" charset="0"/>
                <a:cs typeface="Calibri" panose="020F0502020204030204" pitchFamily="34" charset="0"/>
              </a:rPr>
              <a:t>.</a:t>
            </a:r>
          </a:p>
        </p:txBody>
      </p:sp>
      <p:sp>
        <p:nvSpPr>
          <p:cNvPr id="4" name="Rounded Rectangle 3">
            <a:extLst>
              <a:ext uri="{F5C8CEF9-8FCD-467B-A199-FA3D636A81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C58FB2-897E-43A8-A1DE-E62F9F3F9836}"/>
              </a:ext>
            </a:extLst>
          </p:cNvPr>
          <p:cNvSpPr/>
          <p:nvPr/>
        </p:nvSpPr>
        <p:spPr>
          <a:xfrm>
            <a:off x="457200" y="1304925"/>
            <a:ext cx="2633634" cy="3364849"/>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3650193A-6554-4A85-9C79-833FE6CB88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4E6C33-7321-464F-AA59-BB8D7B255051}"/>
              </a:ext>
            </a:extLst>
          </p:cNvPr>
          <p:cNvSpPr txBox="1">
            <a:spLocks noGrp="1"/>
          </p:cNvSpPr>
          <p:nvPr/>
        </p:nvSpPr>
        <p:spPr>
          <a:xfrm>
            <a:off x="642918" y="2300459"/>
            <a:ext cx="1962207" cy="237630"/>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70000"/>
              </a:lnSpc>
              <a:spcBef>
                <a:spcPts val="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This features works in two ways:</a:t>
            </a:r>
          </a:p>
        </p:txBody>
      </p:sp>
      <p:sp>
        <p:nvSpPr>
          <p:cNvPr id="6" name="TextBox 5">
            <a:extLst>
              <a:ext uri="{4AA63215-9464-4909-832F-430EBCA88D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0AE6DE-D633-4621-9AA2-6DFA2145D188}"/>
              </a:ext>
            </a:extLst>
          </p:cNvPr>
          <p:cNvSpPr txBox="1"/>
          <p:nvPr/>
        </p:nvSpPr>
        <p:spPr>
          <a:xfrm>
            <a:off x="642918" y="2028825"/>
            <a:ext cx="1905000"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Logins into the machine</a:t>
            </a:r>
          </a:p>
        </p:txBody>
      </p:sp>
      <p:sp>
        <p:nvSpPr>
          <p:cNvPr id="7" name="TextBox 6">
            <a:extLst>
              <a:ext uri="{32DE2585-794A-4E88-A41F-09E16D84D0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F5BA36-9DAA-4F58-9CB1-B13CB2601891}"/>
              </a:ext>
            </a:extLst>
          </p:cNvPr>
          <p:cNvSpPr txBox="1">
            <a:spLocks noGrp="1"/>
          </p:cNvSpPr>
          <p:nvPr/>
        </p:nvSpPr>
        <p:spPr>
          <a:xfrm>
            <a:off x="642918" y="2614507"/>
            <a:ext cx="2344826" cy="751617"/>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10000"/>
              </a:lnSpc>
              <a:spcBef>
                <a:spcPts val="1200"/>
              </a:spcBef>
              <a:spcAft>
                <a:spcPts val="0"/>
              </a:spcAft>
              <a:buClr>
                <a:schemeClr val="tx1"/>
              </a:buClr>
              <a:buFont typeface="Arial"/>
              <a:buNone/>
            </a:pPr>
            <a:r>
              <a:rPr lang="en-US" sz="900" b="1" i="0" dirty="0">
                <a:solidFill>
                  <a:schemeClr val="tx1"/>
                </a:solidFill>
                <a:latin typeface="Calibri" panose="020F0502020204030204" pitchFamily="34" charset="0"/>
                <a:ea typeface="Calibri" panose="020F0502020204030204" pitchFamily="34" charset="0"/>
                <a:cs typeface="Calibri" panose="020F0502020204030204" pitchFamily="34" charset="0"/>
              </a:rPr>
              <a:t>User-based MFA: </a:t>
            </a:r>
          </a:p>
          <a:p>
            <a:pPr marL="0" lvl="0" indent="0" algn="l" rtl="0">
              <a:lnSpc>
                <a:spcPct val="11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Here MFA is applied during logins into any configured machine by a specific user</a:t>
            </a:r>
          </a:p>
        </p:txBody>
      </p:sp>
      <p:sp>
        <p:nvSpPr>
          <p:cNvPr id="8" name="TextBox 7">
            <a:extLst>
              <a:ext uri="{A96B691C-7534-4048-B7B5-A2DA2CB7F74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849BB90-8E94-456C-AEAF-3148F5229BBF}"/>
              </a:ext>
            </a:extLst>
          </p:cNvPr>
          <p:cNvSpPr txBox="1">
            <a:spLocks noGrp="1"/>
          </p:cNvSpPr>
          <p:nvPr/>
        </p:nvSpPr>
        <p:spPr>
          <a:xfrm>
            <a:off x="642918" y="3606602"/>
            <a:ext cx="2344826" cy="751617"/>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10000"/>
              </a:lnSpc>
              <a:spcBef>
                <a:spcPts val="1200"/>
              </a:spcBef>
              <a:spcAft>
                <a:spcPts val="0"/>
              </a:spcAft>
              <a:buClr>
                <a:schemeClr val="tx1"/>
              </a:buClr>
              <a:buFont typeface="Arial"/>
              <a:buNone/>
            </a:pPr>
            <a:r>
              <a:rPr lang="en-US" sz="900" b="1" i="0" dirty="0">
                <a:solidFill>
                  <a:schemeClr val="tx1"/>
                </a:solidFill>
                <a:latin typeface="Calibri" panose="020F0502020204030204" pitchFamily="34" charset="0"/>
                <a:ea typeface="Calibri" panose="020F0502020204030204" pitchFamily="34" charset="0"/>
                <a:cs typeface="Calibri" panose="020F0502020204030204" pitchFamily="34" charset="0"/>
              </a:rPr>
              <a:t>Machine-based MFA:</a:t>
            </a:r>
          </a:p>
          <a:p>
            <a:pPr marL="0" lvl="0" indent="0" algn="l" rtl="0">
              <a:lnSpc>
                <a:spcPct val="11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Here MFA is enforced for all logins into a specific machine, irrespective of user</a:t>
            </a:r>
          </a:p>
        </p:txBody>
      </p:sp>
      <p:sp>
        <p:nvSpPr>
          <p:cNvPr id="9" name="Rounded Rectangle 8">
            <a:extLst>
              <a:ext uri="{09FCBE72-A613-4010-AA21-1EDE582D9F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DD68A9-DA7A-4EA2-ACBA-92377E961F69}"/>
              </a:ext>
            </a:extLst>
          </p:cNvPr>
          <p:cNvSpPr/>
          <p:nvPr/>
        </p:nvSpPr>
        <p:spPr>
          <a:xfrm>
            <a:off x="3286125" y="1304925"/>
            <a:ext cx="2572634" cy="1668618"/>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A8055E97-8AC1-4106-B61D-D365CF721F0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7EB9E45-5594-4F3A-96F1-B2B8F793886F}"/>
              </a:ext>
            </a:extLst>
          </p:cNvPr>
          <p:cNvSpPr txBox="1"/>
          <p:nvPr/>
        </p:nvSpPr>
        <p:spPr>
          <a:xfrm>
            <a:off x="3400425" y="2028825"/>
            <a:ext cx="1905000"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Microsoft </a:t>
            </a:r>
            <a:r>
              <a:rPr lang="en-US" sz="1100" b="1" i="0" dirty="0" err="1">
                <a:solidFill>
                  <a:srgbClr val="0864F0"/>
                </a:solidFill>
                <a:latin typeface="Calibri" panose="020F0502020204030204" pitchFamily="34" charset="0"/>
                <a:ea typeface="Calibri" panose="020F0502020204030204" pitchFamily="34" charset="0"/>
                <a:cs typeface="Calibri" panose="020F0502020204030204" pitchFamily="34" charset="0"/>
              </a:rPr>
              <a:t>RDP</a:t>
            </a: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 logins</a:t>
            </a:r>
          </a:p>
        </p:txBody>
      </p:sp>
      <p:sp>
        <p:nvSpPr>
          <p:cNvPr id="11" name="TextBox 10">
            <a:extLst>
              <a:ext uri="{63EA288B-5B17-4F15-8C01-D6D039A3391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D0442C1-9B48-4D39-8306-79AAA116BE7B}"/>
              </a:ext>
            </a:extLst>
          </p:cNvPr>
          <p:cNvSpPr txBox="1">
            <a:spLocks noGrp="1"/>
          </p:cNvSpPr>
          <p:nvPr/>
        </p:nvSpPr>
        <p:spPr>
          <a:xfrm>
            <a:off x="3400425" y="2238375"/>
            <a:ext cx="2338911" cy="445379"/>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1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Both </a:t>
            </a: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RDP</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client authentication and </a:t>
            </a: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RDP</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server authentication is secured by MFA</a:t>
            </a:r>
          </a:p>
        </p:txBody>
      </p:sp>
      <p:sp>
        <p:nvSpPr>
          <p:cNvPr id="12" name="Rounded Rectangle 11">
            <a:extLst>
              <a:ext uri="{2FCA3D81-4336-41CF-B621-51B95BF1BD7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73317A-0C04-435E-83F3-4D2F9847268B}"/>
              </a:ext>
            </a:extLst>
          </p:cNvPr>
          <p:cNvSpPr/>
          <p:nvPr/>
        </p:nvSpPr>
        <p:spPr>
          <a:xfrm>
            <a:off x="6045270" y="1304925"/>
            <a:ext cx="2308069" cy="1668618"/>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B2B942B6-67D2-4F90-A304-E8ED854A3E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927AA30-41CB-48AD-81A4-71FA170CA1CD}"/>
              </a:ext>
            </a:extLst>
          </p:cNvPr>
          <p:cNvSpPr txBox="1">
            <a:spLocks noGrp="1"/>
          </p:cNvSpPr>
          <p:nvPr/>
        </p:nvSpPr>
        <p:spPr>
          <a:xfrm>
            <a:off x="6160694" y="2238375"/>
            <a:ext cx="2063734" cy="445379"/>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1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MFA will be applied when the user unlocks their Windows machine</a:t>
            </a:r>
          </a:p>
        </p:txBody>
      </p:sp>
      <p:sp>
        <p:nvSpPr>
          <p:cNvPr id="14" name="TextBox 13">
            <a:extLst>
              <a:ext uri="{7EC2F33A-0ACA-461D-9D55-95DAB273EB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A6039B0-C440-43E1-BE4F-7F74658A5F60}"/>
              </a:ext>
            </a:extLst>
          </p:cNvPr>
          <p:cNvSpPr txBox="1"/>
          <p:nvPr/>
        </p:nvSpPr>
        <p:spPr>
          <a:xfrm>
            <a:off x="6160694" y="2028825"/>
            <a:ext cx="2732579"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Windows machine unlock</a:t>
            </a:r>
          </a:p>
        </p:txBody>
      </p:sp>
      <p:sp>
        <p:nvSpPr>
          <p:cNvPr id="15" name="Rounded Rectangle 14">
            <a:extLst>
              <a:ext uri="{582EC3A9-628A-4257-8A2F-76B300A41A8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91E460-C9CF-4AAE-A05E-9E97F01CD0CB}"/>
              </a:ext>
            </a:extLst>
          </p:cNvPr>
          <p:cNvSpPr/>
          <p:nvPr/>
        </p:nvSpPr>
        <p:spPr>
          <a:xfrm>
            <a:off x="3286125" y="3138020"/>
            <a:ext cx="5031409" cy="1518513"/>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5CB19F87-C736-4D3B-9C1E-E835C908AC4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72694EE-2E5F-4D95-A5C1-CC17F5A38822}"/>
              </a:ext>
            </a:extLst>
          </p:cNvPr>
          <p:cNvSpPr txBox="1"/>
          <p:nvPr/>
        </p:nvSpPr>
        <p:spPr>
          <a:xfrm>
            <a:off x="3438525" y="3825154"/>
            <a:ext cx="3572484"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Windows User Account Control (</a:t>
            </a:r>
            <a:r>
              <a:rPr lang="en-US" sz="1100" b="1" i="0" dirty="0" err="1">
                <a:solidFill>
                  <a:srgbClr val="0864F0"/>
                </a:solidFill>
                <a:latin typeface="Calibri" panose="020F0502020204030204" pitchFamily="34" charset="0"/>
                <a:ea typeface="Calibri" panose="020F0502020204030204" pitchFamily="34" charset="0"/>
                <a:cs typeface="Calibri" panose="020F0502020204030204" pitchFamily="34" charset="0"/>
              </a:rPr>
              <a:t>UAC</a:t>
            </a: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 prompts</a:t>
            </a:r>
          </a:p>
        </p:txBody>
      </p:sp>
      <p:sp>
        <p:nvSpPr>
          <p:cNvPr id="17" name="TextBox 16">
            <a:extLst>
              <a:ext uri="{40EAEC2D-08F2-433D-8601-E6A86E6227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613AC1-602C-4C14-BFEA-6654BB791A17}"/>
              </a:ext>
            </a:extLst>
          </p:cNvPr>
          <p:cNvSpPr txBox="1">
            <a:spLocks noGrp="1"/>
          </p:cNvSpPr>
          <p:nvPr/>
        </p:nvSpPr>
        <p:spPr>
          <a:xfrm>
            <a:off x="3438525" y="4042162"/>
            <a:ext cx="4334722" cy="445379"/>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1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MFA will be required for authentication during all elevated </a:t>
            </a: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UAC</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prompts or Run As Administrator prompts </a:t>
            </a:r>
          </a:p>
        </p:txBody>
      </p:sp>
      <p:grpSp>
        <p:nvGrpSpPr>
          <p:cNvPr id="18" name="Group 17">
            <a:extLst>
              <a:ext uri="{7057A82C-7BF4-40C3-938B-DFB35EA8AAA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0749D1-2295-4775-A1F2-6191E1319D28}"/>
              </a:ext>
            </a:extLst>
          </p:cNvPr>
          <p:cNvGrpSpPr>
            <a:grpSpLocks noChangeAspect="1"/>
          </p:cNvGrpSpPr>
          <p:nvPr/>
        </p:nvGrpSpPr>
        <p:grpSpPr>
          <a:xfrm>
            <a:off x="742950" y="1514475"/>
            <a:ext cx="432368" cy="432368"/>
            <a:chOff x="742950" y="1514475"/>
            <a:chExt cx="432368" cy="432368"/>
          </a:xfrm>
        </p:grpSpPr>
        <p:sp>
          <p:nvSpPr>
            <p:cNvPr id="19" name="Rounded Rectangle 18">
              <a:extLst>
                <a:ext uri="{B81272E1-3A6C-4657-BFA7-98D271A34B3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D76F99-B4F4-4721-996A-8572C72F6603}"/>
                </a:ext>
              </a:extLst>
            </p:cNvPr>
            <p:cNvSpPr/>
            <p:nvPr/>
          </p:nvSpPr>
          <p:spPr>
            <a:xfrm>
              <a:off x="742950" y="15144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1B1862FD-5A93-4240-8E16-C56B3C6747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C1FA727-B234-416D-82A6-4507A21B7014}"/>
                </a:ext>
              </a:extLst>
            </p:cNvPr>
            <p:cNvPicPr>
              <a:picLocks noChangeAspect="1"/>
            </p:cNvPicPr>
            <p:nvPr/>
          </p:nvPicPr>
          <p:blipFill>
            <a:blip r:embed="rId2"/>
            <a:stretch>
              <a:fillRect/>
            </a:stretch>
          </p:blipFill>
          <p:spPr>
            <a:xfrm>
              <a:off x="857250" y="1628775"/>
              <a:ext cx="195100" cy="208426"/>
            </a:xfrm>
            <a:prstGeom prst="rect">
              <a:avLst/>
            </a:prstGeom>
            <a:noFill/>
          </p:spPr>
        </p:pic>
      </p:grpSp>
      <p:sp>
        <p:nvSpPr>
          <p:cNvPr id="21" name="Rounded Rectangle 20">
            <a:extLst>
              <a:ext uri="{693E4062-4317-49A6-9648-E4449FFC94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F7A30B-376A-4D9B-906A-F0E6186DB171}"/>
              </a:ext>
            </a:extLst>
          </p:cNvPr>
          <p:cNvSpPr/>
          <p:nvPr/>
        </p:nvSpPr>
        <p:spPr>
          <a:xfrm>
            <a:off x="3514725" y="15144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a:extLst>
              <a:ext uri="{5CE6C0EC-10FF-4579-A9E5-3C2EFC9609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987E0B-DBF4-438A-B957-8A0B154DC0BE}"/>
              </a:ext>
            </a:extLst>
          </p:cNvPr>
          <p:cNvPicPr>
            <a:picLocks noChangeAspect="1"/>
          </p:cNvPicPr>
          <p:nvPr/>
        </p:nvPicPr>
        <p:blipFill>
          <a:blip r:embed="rId3"/>
          <a:stretch>
            <a:fillRect/>
          </a:stretch>
        </p:blipFill>
        <p:spPr>
          <a:xfrm>
            <a:off x="3590925" y="1628775"/>
            <a:ext cx="285407" cy="203701"/>
          </a:xfrm>
          <a:prstGeom prst="rect">
            <a:avLst/>
          </a:prstGeom>
          <a:noFill/>
        </p:spPr>
      </p:pic>
      <p:sp>
        <p:nvSpPr>
          <p:cNvPr id="23" name="Rounded Rectangle 22">
            <a:extLst>
              <a:ext uri="{669AA71C-8721-499A-BAA2-27AEC6BC7F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C746D1A-CC93-4894-A192-4AD598E88371}"/>
              </a:ext>
            </a:extLst>
          </p:cNvPr>
          <p:cNvSpPr/>
          <p:nvPr/>
        </p:nvSpPr>
        <p:spPr>
          <a:xfrm>
            <a:off x="6250046" y="15144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4" name="Picture 23">
            <a:extLst>
              <a:ext uri="{A955C2A2-D69E-4032-BC14-03D36BE80A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956B1EF-845E-4341-A6EA-C51CEEC16A91}"/>
              </a:ext>
            </a:extLst>
          </p:cNvPr>
          <p:cNvPicPr>
            <a:picLocks noChangeAspect="1"/>
          </p:cNvPicPr>
          <p:nvPr/>
        </p:nvPicPr>
        <p:blipFill>
          <a:blip r:embed="rId4"/>
          <a:stretch>
            <a:fillRect/>
          </a:stretch>
        </p:blipFill>
        <p:spPr>
          <a:xfrm>
            <a:off x="6314902" y="1621383"/>
            <a:ext cx="333506" cy="228798"/>
          </a:xfrm>
          <a:prstGeom prst="rect">
            <a:avLst/>
          </a:prstGeom>
          <a:noFill/>
        </p:spPr>
      </p:pic>
      <p:sp>
        <p:nvSpPr>
          <p:cNvPr id="25" name="Rounded Rectangle 24">
            <a:extLst>
              <a:ext uri="{65834375-C502-4397-AD65-4A6F6E7875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D93FAC-32B9-457E-BA96-0A6A49FB82E5}"/>
              </a:ext>
            </a:extLst>
          </p:cNvPr>
          <p:cNvSpPr/>
          <p:nvPr/>
        </p:nvSpPr>
        <p:spPr>
          <a:xfrm>
            <a:off x="3514725" y="331470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6" name="Picture 25">
            <a:extLst>
              <a:ext uri="{773BFBBB-BF07-407A-A523-2751057B87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A22009-F39B-4390-A409-528DC7D50F8C}"/>
              </a:ext>
            </a:extLst>
          </p:cNvPr>
          <p:cNvPicPr>
            <a:picLocks noChangeAspect="1"/>
          </p:cNvPicPr>
          <p:nvPr/>
        </p:nvPicPr>
        <p:blipFill>
          <a:blip r:embed="rId5"/>
          <a:stretch>
            <a:fillRect/>
          </a:stretch>
        </p:blipFill>
        <p:spPr>
          <a:xfrm>
            <a:off x="3619500" y="3390900"/>
            <a:ext cx="229570" cy="283749"/>
          </a:xfrm>
          <a:prstGeom prst="rect">
            <a:avLst/>
          </a:prstGeom>
          <a:noFill/>
        </p:spPr>
      </p:pic>
    </p:spTree>
    <p:extLst>
      <p:ext uri="{04EE2F16-147E-43FA-8BE7-5CBA911730A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7">
            <a:extLst>
              <a:ext uri="{FAA83D6B-9558-45A6-93F1-D8781516E8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D023DB-61EF-4985-B357-BA8EF1B1AE2A}"/>
              </a:ext>
            </a:extLst>
          </p:cNvPr>
          <p:cNvSpPr>
            <a:spLocks noGrp="1"/>
          </p:cNvSpPr>
          <p:nvPr>
            <p:ph type="title"/>
          </p:nvPr>
        </p:nvSpPr>
        <p:spPr>
          <a:xfrm>
            <a:off x="374913" y="248259"/>
            <a:ext cx="7620000" cy="532885"/>
          </a:xfrm>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How does MFA work?</a:t>
            </a:r>
          </a:p>
        </p:txBody>
      </p:sp>
      <p:sp>
        <p:nvSpPr>
          <p:cNvPr id="3" name="Rounded Rectangle 2">
            <a:extLst>
              <a:ext uri="{81EB3512-88EB-44E7-9349-123FAA4FD8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BB3258-C4B1-424E-82EB-C39D8489D1CC}"/>
              </a:ext>
            </a:extLst>
          </p:cNvPr>
          <p:cNvSpPr/>
          <p:nvPr/>
        </p:nvSpPr>
        <p:spPr>
          <a:xfrm>
            <a:off x="466725" y="1436627"/>
            <a:ext cx="2507560" cy="2966447"/>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54EF55B8-69AD-4095-9A82-07B2FCA3327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51ADDD-5F16-40D1-BA40-22F3350A9868}"/>
              </a:ext>
            </a:extLst>
          </p:cNvPr>
          <p:cNvSpPr txBox="1">
            <a:spLocks noGrp="1"/>
          </p:cNvSpPr>
          <p:nvPr/>
        </p:nvSpPr>
        <p:spPr>
          <a:xfrm>
            <a:off x="604818" y="1680543"/>
            <a:ext cx="2092822" cy="487506"/>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The user enters their domain credentials as the first level of authentication into an endpoint or an enterprise application</a:t>
            </a:r>
          </a:p>
        </p:txBody>
      </p:sp>
      <p:sp>
        <p:nvSpPr>
          <p:cNvPr id="5" name="TextBox 4">
            <a:extLst>
              <a:ext uri="{941D3469-64EA-42CF-A15B-3FCDD924E9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B43DAB-0E6E-4A76-9591-1E502403DD8A}"/>
              </a:ext>
            </a:extLst>
          </p:cNvPr>
          <p:cNvSpPr txBox="1"/>
          <p:nvPr/>
        </p:nvSpPr>
        <p:spPr>
          <a:xfrm>
            <a:off x="466725" y="1040415"/>
            <a:ext cx="1905000" cy="311624"/>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400" b="1" i="0" dirty="0">
                <a:solidFill>
                  <a:srgbClr val="0864F0"/>
                </a:solidFill>
                <a:latin typeface="Calibri" panose="020F0502020204030204" pitchFamily="34" charset="0"/>
                <a:ea typeface="Calibri" panose="020F0502020204030204" pitchFamily="34" charset="0"/>
                <a:cs typeface="Calibri" panose="020F0502020204030204" pitchFamily="34" charset="0"/>
              </a:rPr>
              <a:t>Step 1</a:t>
            </a:r>
          </a:p>
        </p:txBody>
      </p:sp>
      <p:pic>
        <p:nvPicPr>
          <p:cNvPr id="6" name="Picture 5">
            <a:extLst>
              <a:ext uri="{9D7458FC-19C2-4329-9140-77567FDCD4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BA6FF6-04AD-48C8-BF72-F4A757D05A93}"/>
              </a:ext>
            </a:extLst>
          </p:cNvPr>
          <p:cNvPicPr>
            <a:picLocks noChangeAspect="1"/>
          </p:cNvPicPr>
          <p:nvPr/>
        </p:nvPicPr>
        <p:blipFill>
          <a:blip r:embed="rId2"/>
          <a:stretch>
            <a:fillRect/>
          </a:stretch>
        </p:blipFill>
        <p:spPr>
          <a:xfrm>
            <a:off x="1038225" y="3419475"/>
            <a:ext cx="1365170" cy="982303"/>
          </a:xfrm>
          <a:prstGeom prst="rect">
            <a:avLst/>
          </a:prstGeom>
          <a:noFill/>
        </p:spPr>
      </p:pic>
      <p:sp>
        <p:nvSpPr>
          <p:cNvPr id="7" name="Rounded Rectangle 6">
            <a:extLst>
              <a:ext uri="{FDEDCEFF-9A2A-447F-800D-4AD46FC168F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C77399C-0ABA-41F8-A263-AA5BABBBAA77}"/>
              </a:ext>
            </a:extLst>
          </p:cNvPr>
          <p:cNvSpPr/>
          <p:nvPr/>
        </p:nvSpPr>
        <p:spPr>
          <a:xfrm>
            <a:off x="3314700" y="1436627"/>
            <a:ext cx="2507560" cy="2966447"/>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ounded Rectangle 7">
            <a:extLst>
              <a:ext uri="{194BCDDB-98B2-40F8-AA71-A537DB62D4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8724D31-62C4-4BA5-BFA2-5D815726CC08}"/>
              </a:ext>
            </a:extLst>
          </p:cNvPr>
          <p:cNvSpPr/>
          <p:nvPr/>
        </p:nvSpPr>
        <p:spPr>
          <a:xfrm>
            <a:off x="6162674" y="1436627"/>
            <a:ext cx="2507560" cy="2966447"/>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329AA87D-4432-4B75-85C6-A6207EA7458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1C086D-C357-4A7C-A465-7D692B3BB6C7}"/>
              </a:ext>
            </a:extLst>
          </p:cNvPr>
          <p:cNvSpPr txBox="1">
            <a:spLocks noGrp="1"/>
          </p:cNvSpPr>
          <p:nvPr/>
        </p:nvSpPr>
        <p:spPr>
          <a:xfrm>
            <a:off x="3458508" y="1673237"/>
            <a:ext cx="2289352" cy="866071"/>
          </a:xfrm>
          <a:prstGeom prst="rect">
            <a:avLst/>
          </a:prstGeom>
          <a:ln>
            <a:noFill/>
          </a:ln>
        </p:spPr>
        <p:txBody>
          <a:bodyPr vert="horz" lIns="91440" tIns="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The user completes further authentication using any of the supported methods such as biometrics, time-based verification codes, or through a third-party authenticator like </a:t>
            </a: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YubiKey</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Authenticator</a:t>
            </a:r>
          </a:p>
        </p:txBody>
      </p:sp>
      <p:sp>
        <p:nvSpPr>
          <p:cNvPr id="10" name="TextBox 9">
            <a:extLst>
              <a:ext uri="{9715B773-D7AF-44BE-8249-9BAD0D13BBB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D0BDD8-1E23-45B1-9EFB-FDF5CB7FC25C}"/>
              </a:ext>
            </a:extLst>
          </p:cNvPr>
          <p:cNvSpPr txBox="1"/>
          <p:nvPr/>
        </p:nvSpPr>
        <p:spPr>
          <a:xfrm>
            <a:off x="3314700" y="1040415"/>
            <a:ext cx="1729206" cy="311624"/>
          </a:xfrm>
          <a:prstGeom prst="rect">
            <a:avLst/>
          </a:prstGeom>
        </p:spPr>
        <p:txBody>
          <a:bodyPr vert="horz" lIns="95250" tIns="47625" rIns="95250" bIns="47625" rtlCol="0" anchor="t">
            <a:spAutoFit/>
          </a:bodyPr>
          <a:lstStyle/>
          <a:p>
            <a:pPr>
              <a:defRPr lang="en-US" sz="1400" dirty="0"/>
            </a:pPr>
            <a:r>
              <a:rPr lang="en-US" sz="1400" b="1" i="0" dirty="0">
                <a:solidFill>
                  <a:srgbClr val="0864F0"/>
                </a:solidFill>
                <a:latin typeface="Calibri" panose="020F0502020204030204" pitchFamily="34" charset="0"/>
                <a:ea typeface="Calibri" panose="020F0502020204030204" pitchFamily="34" charset="0"/>
                <a:cs typeface="Calibri" panose="020F0502020204030204" pitchFamily="34" charset="0"/>
              </a:rPr>
              <a:t>Step 2</a:t>
            </a:r>
          </a:p>
        </p:txBody>
      </p:sp>
      <p:sp>
        <p:nvSpPr>
          <p:cNvPr id="11" name="TextBox 10">
            <a:extLst>
              <a:ext uri="{38857A95-6FC1-4D82-8465-9711174B94E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32DC51-3EC2-4C70-8D14-CCDFB0AEFCE8}"/>
              </a:ext>
            </a:extLst>
          </p:cNvPr>
          <p:cNvSpPr txBox="1">
            <a:spLocks noGrp="1"/>
          </p:cNvSpPr>
          <p:nvPr/>
        </p:nvSpPr>
        <p:spPr>
          <a:xfrm>
            <a:off x="6296434" y="1680543"/>
            <a:ext cx="2070230" cy="378565"/>
          </a:xfrm>
          <a:prstGeom prst="rect">
            <a:avLst/>
          </a:prstGeom>
          <a:ln>
            <a:noFill/>
          </a:ln>
        </p:spPr>
        <p:txBody>
          <a:bodyPr vert="horz" lIns="91440" tIns="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After successful authentication, the user is allowed access</a:t>
            </a:r>
          </a:p>
        </p:txBody>
      </p:sp>
      <p:sp>
        <p:nvSpPr>
          <p:cNvPr id="12" name="TextBox 11">
            <a:extLst>
              <a:ext uri="{134192CA-0341-4754-ABBC-0826A3EBEC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977165-0382-4913-9DA2-7BB3B7E3126F}"/>
              </a:ext>
            </a:extLst>
          </p:cNvPr>
          <p:cNvSpPr txBox="1"/>
          <p:nvPr/>
        </p:nvSpPr>
        <p:spPr>
          <a:xfrm>
            <a:off x="6162674" y="1040415"/>
            <a:ext cx="904989" cy="311624"/>
          </a:xfrm>
          <a:prstGeom prst="rect">
            <a:avLst/>
          </a:prstGeom>
        </p:spPr>
        <p:txBody>
          <a:bodyPr vert="horz" lIns="95250" tIns="47625" rIns="95250" bIns="47625" rtlCol="0" anchor="t">
            <a:spAutoFit/>
          </a:bodyPr>
          <a:lstStyle/>
          <a:p>
            <a:pPr>
              <a:defRPr lang="en-US" sz="1400" dirty="0"/>
            </a:pPr>
            <a:r>
              <a:rPr lang="en-US" sz="1400" b="1" i="0" dirty="0">
                <a:solidFill>
                  <a:srgbClr val="0864F0"/>
                </a:solidFill>
                <a:latin typeface="Calibri" panose="020F0502020204030204" pitchFamily="34" charset="0"/>
                <a:ea typeface="Calibri" panose="020F0502020204030204" pitchFamily="34" charset="0"/>
                <a:cs typeface="Calibri" panose="020F0502020204030204" pitchFamily="34" charset="0"/>
              </a:rPr>
              <a:t>Step</a:t>
            </a:r>
            <a:r>
              <a:rPr lang="en-US" sz="1400" b="1" i="0" dirty="0" err="1">
                <a:solidFill>
                  <a:srgbClr val="0864F0"/>
                </a:solidFill>
                <a:latin typeface="Calibri" panose="020F0502020204030204" pitchFamily="34" charset="0"/>
                <a:ea typeface="Calibri" panose="020F0502020204030204" pitchFamily="34" charset="0"/>
                <a:cs typeface="Calibri" panose="020F0502020204030204" pitchFamily="34" charset="0"/>
              </a:rPr>
              <a:t> </a:t>
            </a:r>
            <a:r>
              <a:rPr lang="en-US" sz="1400" b="1" i="0" dirty="0">
                <a:solidFill>
                  <a:srgbClr val="0864F0"/>
                </a:solidFill>
                <a:latin typeface="Calibri" panose="020F0502020204030204" pitchFamily="34" charset="0"/>
                <a:ea typeface="Calibri" panose="020F0502020204030204" pitchFamily="34" charset="0"/>
                <a:cs typeface="Calibri" panose="020F0502020204030204" pitchFamily="34" charset="0"/>
              </a:rPr>
              <a:t>3</a:t>
            </a:r>
          </a:p>
        </p:txBody>
      </p:sp>
      <p:pic>
        <p:nvPicPr>
          <p:cNvPr id="13" name="Picture 12">
            <a:extLst>
              <a:ext uri="{4CC9C9F3-D334-4F3A-A444-169EEA50BBA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37E4289-4906-4803-8D58-406CD7C7FCA2}"/>
              </a:ext>
            </a:extLst>
          </p:cNvPr>
          <p:cNvPicPr>
            <a:picLocks noChangeAspect="1"/>
          </p:cNvPicPr>
          <p:nvPr/>
        </p:nvPicPr>
        <p:blipFill>
          <a:blip r:embed="rId3"/>
          <a:stretch>
            <a:fillRect/>
          </a:stretch>
        </p:blipFill>
        <p:spPr>
          <a:xfrm>
            <a:off x="3876675" y="3438525"/>
            <a:ext cx="1372607" cy="965768"/>
          </a:xfrm>
          <a:prstGeom prst="rect">
            <a:avLst/>
          </a:prstGeom>
          <a:noFill/>
        </p:spPr>
      </p:pic>
      <p:grpSp>
        <p:nvGrpSpPr>
          <p:cNvPr id="14" name="Group 13">
            <a:extLst>
              <a:ext uri="{D8032387-2597-49DE-89CC-5927D04F1B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E7BFCC-4714-4D6A-B78E-1362F8D8CE8A}"/>
              </a:ext>
            </a:extLst>
          </p:cNvPr>
          <p:cNvGrpSpPr>
            <a:grpSpLocks noChangeAspect="1"/>
          </p:cNvGrpSpPr>
          <p:nvPr/>
        </p:nvGrpSpPr>
        <p:grpSpPr>
          <a:xfrm>
            <a:off x="3723436" y="3178092"/>
            <a:ext cx="316382" cy="410546"/>
            <a:chOff x="3723436" y="3178092"/>
            <a:chExt cx="316382" cy="410546"/>
          </a:xfrm>
        </p:grpSpPr>
        <p:pic>
          <p:nvPicPr>
            <p:cNvPr id="15" name="Picture 14">
              <a:extLst>
                <a:ext uri="{E82A4C9A-B7C9-4832-8B16-9C32CD0C92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15F3CE-A4FB-4A6F-9107-C272258EF307}"/>
                </a:ext>
              </a:extLst>
            </p:cNvPr>
            <p:cNvPicPr>
              <a:picLocks noChangeAspect="1"/>
            </p:cNvPicPr>
            <p:nvPr/>
          </p:nvPicPr>
          <p:blipFill>
            <a:blip r:embed="rId4"/>
            <a:stretch>
              <a:fillRect/>
            </a:stretch>
          </p:blipFill>
          <p:spPr>
            <a:xfrm>
              <a:off x="3728294" y="3178092"/>
              <a:ext cx="306541" cy="410546"/>
            </a:xfrm>
            <a:prstGeom prst="rect">
              <a:avLst/>
            </a:prstGeom>
            <a:noFill/>
          </p:spPr>
        </p:pic>
        <p:pic>
          <p:nvPicPr>
            <p:cNvPr id="16" name="Picture 15">
              <a:extLst>
                <a:ext uri="{ACD95F8D-DA38-4C05-9E6A-9255BFF2A6F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00E6A72-4157-4C4D-87AF-0928924086E5}"/>
                </a:ext>
              </a:extLst>
            </p:cNvPr>
            <p:cNvPicPr>
              <a:picLocks noChangeAspect="1"/>
            </p:cNvPicPr>
            <p:nvPr/>
          </p:nvPicPr>
          <p:blipFill>
            <a:blip r:embed="rId5"/>
            <a:srcRect r="1180" b="25330"/>
            <a:stretch>
              <a:fillRect/>
            </a:stretch>
          </p:blipFill>
          <p:spPr>
            <a:xfrm>
              <a:off x="3723436" y="3350104"/>
              <a:ext cx="316382" cy="187042"/>
            </a:xfrm>
            <a:prstGeom prst="rect">
              <a:avLst/>
            </a:prstGeom>
            <a:noFill/>
          </p:spPr>
        </p:pic>
      </p:grpSp>
      <p:grpSp>
        <p:nvGrpSpPr>
          <p:cNvPr id="17" name="Group 16">
            <a:extLst>
              <a:ext uri="{4708AE45-E098-4FFB-A5AB-E605DDFD88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C649B1F-AE43-4B42-B2EB-E34A38EC989F}"/>
              </a:ext>
            </a:extLst>
          </p:cNvPr>
          <p:cNvGrpSpPr>
            <a:grpSpLocks noChangeAspect="1"/>
          </p:cNvGrpSpPr>
          <p:nvPr/>
        </p:nvGrpSpPr>
        <p:grpSpPr>
          <a:xfrm>
            <a:off x="3733447" y="3718692"/>
            <a:ext cx="306541" cy="410546"/>
            <a:chOff x="3733447" y="3718692"/>
            <a:chExt cx="306541" cy="410546"/>
          </a:xfrm>
        </p:grpSpPr>
        <p:pic>
          <p:nvPicPr>
            <p:cNvPr id="18" name="Picture 17">
              <a:extLst>
                <a:ext uri="{6E378BCA-0E80-4649-B86F-209FA6FB464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EC6749-57DB-4769-9AA4-E5722EE2CAAC}"/>
                </a:ext>
              </a:extLst>
            </p:cNvPr>
            <p:cNvPicPr>
              <a:picLocks noChangeAspect="1"/>
            </p:cNvPicPr>
            <p:nvPr/>
          </p:nvPicPr>
          <p:blipFill>
            <a:blip r:embed="rId4"/>
            <a:stretch>
              <a:fillRect/>
            </a:stretch>
          </p:blipFill>
          <p:spPr>
            <a:xfrm>
              <a:off x="3733447" y="3718692"/>
              <a:ext cx="306541" cy="410546"/>
            </a:xfrm>
            <a:prstGeom prst="rect">
              <a:avLst/>
            </a:prstGeom>
            <a:noFill/>
          </p:spPr>
        </p:pic>
        <p:pic>
          <p:nvPicPr>
            <p:cNvPr id="19" name="Picture 18">
              <a:extLst>
                <a:ext uri="{AE54BB53-FBE3-4E67-83C1-E0005E5492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FEC8AE-F8F8-4077-A55D-2C1617768ADE}"/>
                </a:ext>
              </a:extLst>
            </p:cNvPr>
            <p:cNvPicPr>
              <a:picLocks noChangeAspect="1"/>
            </p:cNvPicPr>
            <p:nvPr/>
          </p:nvPicPr>
          <p:blipFill>
            <a:blip r:embed="rId6"/>
            <a:stretch>
              <a:fillRect/>
            </a:stretch>
          </p:blipFill>
          <p:spPr>
            <a:xfrm>
              <a:off x="3802532" y="3885542"/>
              <a:ext cx="172221" cy="172221"/>
            </a:xfrm>
            <a:prstGeom prst="rect">
              <a:avLst/>
            </a:prstGeom>
            <a:noFill/>
          </p:spPr>
        </p:pic>
      </p:grpSp>
      <p:grpSp>
        <p:nvGrpSpPr>
          <p:cNvPr id="20" name="Group 19">
            <a:extLst>
              <a:ext uri="{6785F8DA-9B74-4FF3-A084-6F5016DC7B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241B8C6-37BB-400C-BA07-84A24E53C622}"/>
              </a:ext>
            </a:extLst>
          </p:cNvPr>
          <p:cNvGrpSpPr>
            <a:grpSpLocks noChangeAspect="1"/>
          </p:cNvGrpSpPr>
          <p:nvPr/>
        </p:nvGrpSpPr>
        <p:grpSpPr>
          <a:xfrm>
            <a:off x="4907336" y="3136897"/>
            <a:ext cx="306541" cy="410546"/>
            <a:chOff x="4907336" y="3136897"/>
            <a:chExt cx="306541" cy="410546"/>
          </a:xfrm>
        </p:grpSpPr>
        <p:pic>
          <p:nvPicPr>
            <p:cNvPr id="21" name="Picture 20">
              <a:extLst>
                <a:ext uri="{C7186B1F-6297-4E5F-945E-5BD77F71DB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1B568D1-AA7A-42FB-8C89-1595BF180D5F}"/>
                </a:ext>
              </a:extLst>
            </p:cNvPr>
            <p:cNvPicPr>
              <a:picLocks noChangeAspect="1"/>
            </p:cNvPicPr>
            <p:nvPr/>
          </p:nvPicPr>
          <p:blipFill>
            <a:blip r:embed="rId4"/>
            <a:stretch>
              <a:fillRect/>
            </a:stretch>
          </p:blipFill>
          <p:spPr>
            <a:xfrm>
              <a:off x="4907336" y="3136897"/>
              <a:ext cx="306541" cy="410546"/>
            </a:xfrm>
            <a:prstGeom prst="rect">
              <a:avLst/>
            </a:prstGeom>
            <a:noFill/>
          </p:spPr>
        </p:pic>
        <p:pic>
          <p:nvPicPr>
            <p:cNvPr id="22" name="Picture 21">
              <a:extLst>
                <a:ext uri="{C33E438C-CEE8-4D1C-AF53-349409A318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51B9CD-6E06-4F91-9A0D-8F54A22F818E}"/>
                </a:ext>
              </a:extLst>
            </p:cNvPr>
            <p:cNvPicPr>
              <a:picLocks noChangeAspect="1"/>
            </p:cNvPicPr>
            <p:nvPr/>
          </p:nvPicPr>
          <p:blipFill>
            <a:blip r:embed="rId7"/>
            <a:stretch>
              <a:fillRect/>
            </a:stretch>
          </p:blipFill>
          <p:spPr>
            <a:xfrm>
              <a:off x="4953857" y="3282734"/>
              <a:ext cx="213226" cy="213226"/>
            </a:xfrm>
            <a:prstGeom prst="rect">
              <a:avLst/>
            </a:prstGeom>
            <a:noFill/>
          </p:spPr>
        </p:pic>
      </p:grpSp>
      <p:grpSp>
        <p:nvGrpSpPr>
          <p:cNvPr id="23" name="Group 22">
            <a:extLst>
              <a:ext uri="{1474C15F-ACBB-4646-9C06-58279E6C02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8170727-C580-4477-B60E-43E93BDD9265}"/>
              </a:ext>
            </a:extLst>
          </p:cNvPr>
          <p:cNvGrpSpPr>
            <a:grpSpLocks noChangeAspect="1"/>
          </p:cNvGrpSpPr>
          <p:nvPr/>
        </p:nvGrpSpPr>
        <p:grpSpPr>
          <a:xfrm>
            <a:off x="4402769" y="3229584"/>
            <a:ext cx="206587" cy="276672"/>
            <a:chOff x="4402769" y="3229584"/>
            <a:chExt cx="206587" cy="276672"/>
          </a:xfrm>
        </p:grpSpPr>
        <p:pic>
          <p:nvPicPr>
            <p:cNvPr id="24" name="Picture 23">
              <a:extLst>
                <a:ext uri="{5B2130D9-EC4E-48CD-8A8E-DFEDAF8EA6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EF6689-99F2-4F27-B599-396689E8458E}"/>
                </a:ext>
              </a:extLst>
            </p:cNvPr>
            <p:cNvPicPr>
              <a:picLocks noChangeAspect="1"/>
            </p:cNvPicPr>
            <p:nvPr/>
          </p:nvPicPr>
          <p:blipFill>
            <a:blip r:embed="rId4"/>
            <a:stretch>
              <a:fillRect/>
            </a:stretch>
          </p:blipFill>
          <p:spPr>
            <a:xfrm>
              <a:off x="4402769" y="3229584"/>
              <a:ext cx="206587" cy="276672"/>
            </a:xfrm>
            <a:prstGeom prst="rect">
              <a:avLst/>
            </a:prstGeom>
            <a:noFill/>
          </p:spPr>
        </p:pic>
        <p:pic>
          <p:nvPicPr>
            <p:cNvPr id="25" name="Picture 24">
              <a:extLst>
                <a:ext uri="{C97D2119-1BEA-4800-879F-CAD023F3691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B35C3C1-02C8-4005-B99F-2BD05C4D6241}"/>
                </a:ext>
              </a:extLst>
            </p:cNvPr>
            <p:cNvPicPr>
              <a:picLocks noChangeAspect="1"/>
            </p:cNvPicPr>
            <p:nvPr/>
          </p:nvPicPr>
          <p:blipFill>
            <a:blip r:embed="rId8"/>
            <a:stretch>
              <a:fillRect/>
            </a:stretch>
          </p:blipFill>
          <p:spPr>
            <a:xfrm>
              <a:off x="4458728" y="3353684"/>
              <a:ext cx="102965" cy="102965"/>
            </a:xfrm>
            <a:prstGeom prst="rect">
              <a:avLst/>
            </a:prstGeom>
            <a:noFill/>
          </p:spPr>
        </p:pic>
      </p:grpSp>
      <p:pic>
        <p:nvPicPr>
          <p:cNvPr id="26" name="Picture 25">
            <a:extLst>
              <a:ext uri="{D9EEE644-6CF1-4520-A9FD-72EA15D350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3D50C6-EC60-40C2-B7F9-881586EE1D14}"/>
              </a:ext>
            </a:extLst>
          </p:cNvPr>
          <p:cNvPicPr>
            <a:picLocks noChangeAspect="1"/>
          </p:cNvPicPr>
          <p:nvPr/>
        </p:nvPicPr>
        <p:blipFill>
          <a:blip r:embed="rId9"/>
          <a:stretch>
            <a:fillRect/>
          </a:stretch>
        </p:blipFill>
        <p:spPr>
          <a:xfrm>
            <a:off x="6800850" y="3394213"/>
            <a:ext cx="1230553" cy="997009"/>
          </a:xfrm>
          <a:prstGeom prst="rect">
            <a:avLst/>
          </a:prstGeom>
          <a:noFill/>
        </p:spPr>
      </p:pic>
      <p:pic>
        <p:nvPicPr>
          <p:cNvPr id="27" name="Picture 26">
            <a:extLst>
              <a:ext uri="{ADF8B763-793F-45B0-A8F5-C0CCA3F292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BF2134-9B3F-440B-8B81-02E10B962EF8}"/>
              </a:ext>
            </a:extLst>
          </p:cNvPr>
          <p:cNvPicPr>
            <a:picLocks noChangeAspect="1"/>
          </p:cNvPicPr>
          <p:nvPr/>
        </p:nvPicPr>
        <p:blipFill>
          <a:blip r:embed="rId10"/>
          <a:stretch>
            <a:fillRect/>
          </a:stretch>
        </p:blipFill>
        <p:spPr>
          <a:xfrm>
            <a:off x="2972533" y="2686050"/>
            <a:ext cx="288064" cy="74056"/>
          </a:xfrm>
          <a:prstGeom prst="rect">
            <a:avLst/>
          </a:prstGeom>
          <a:noFill/>
        </p:spPr>
      </p:pic>
      <p:pic>
        <p:nvPicPr>
          <p:cNvPr id="28" name="Picture 27">
            <a:extLst>
              <a:ext uri="{0BBCBF1F-083B-4DD7-8DD0-677EA2CF7D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BBB366F-D468-4A26-9A85-A7E9AC2B71FC}"/>
              </a:ext>
            </a:extLst>
          </p:cNvPr>
          <p:cNvPicPr>
            <a:picLocks noChangeAspect="1"/>
          </p:cNvPicPr>
          <p:nvPr/>
        </p:nvPicPr>
        <p:blipFill>
          <a:blip r:embed="rId10"/>
          <a:stretch>
            <a:fillRect/>
          </a:stretch>
        </p:blipFill>
        <p:spPr>
          <a:xfrm>
            <a:off x="5835511" y="2686050"/>
            <a:ext cx="288064" cy="74056"/>
          </a:xfrm>
          <a:prstGeom prst="rect">
            <a:avLst/>
          </a:prstGeom>
          <a:noFill/>
        </p:spPr>
      </p:pic>
    </p:spTree>
    <p:extLst>
      <p:ext uri="{CD826087-471B-4AE8-B2E2-E1A37ACF5D1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2" name="Picture 1">
            <a:extLst>
              <a:ext uri="{E5FE6608-8701-4346-B91E-EC5B1B3B7BC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C2D052-5C16-4D69-8C2D-F3D988FA7135}"/>
              </a:ext>
            </a:extLst>
          </p:cNvPr>
          <p:cNvPicPr>
            <a:picLocks noChangeAspect="1"/>
          </p:cNvPicPr>
          <p:nvPr/>
        </p:nvPicPr>
        <p:blipFill>
          <a:blip r:embed="rId2"/>
          <a:srcRect t="943" b="943"/>
          <a:stretch>
            <a:fillRect/>
          </a:stretch>
        </p:blipFill>
        <p:spPr>
          <a:xfrm>
            <a:off x="525846" y="999839"/>
            <a:ext cx="8092297" cy="3494484"/>
          </a:xfrm>
          <a:prstGeom prst="rect">
            <a:avLst/>
          </a:prstGeom>
          <a:noFill/>
        </p:spPr>
      </p:pic>
      <p:sp>
        <p:nvSpPr>
          <p:cNvPr id="3" name="TextBox 2">
            <a:extLst>
              <a:ext uri="{B7C79B70-27EF-4055-B1FB-C56BFABA26D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AF5075-278D-4712-AD61-B2DC8E14513B}"/>
              </a:ext>
            </a:extLst>
          </p:cNvPr>
          <p:cNvSpPr txBox="1"/>
          <p:nvPr/>
        </p:nvSpPr>
        <p:spPr>
          <a:xfrm>
            <a:off x="499947" y="259564"/>
            <a:ext cx="5459625" cy="533952"/>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Endpoint MFA configuration</a:t>
            </a:r>
          </a:p>
        </p:txBody>
      </p:sp>
    </p:spTree>
    <p:extLst>
      <p:ext uri="{06A4C98C-72A9-408A-A894-5FAA8414A79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7">
            <a:extLst>
              <a:ext uri="{38BB12E6-65D9-4136-93A7-96F7F553471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2A75DC5-8DC6-4546-9153-784FE02A9A64}"/>
              </a:ext>
            </a:extLst>
          </p:cNvPr>
          <p:cNvSpPr>
            <a:spLocks noGrp="1"/>
          </p:cNvSpPr>
          <p:nvPr>
            <p:ph type="title"/>
          </p:nvPr>
        </p:nvSpPr>
        <p:spPr>
          <a:xfrm>
            <a:off x="374913" y="248259"/>
            <a:ext cx="7620000" cy="532885"/>
          </a:xfrm>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How do conditional access policies work?</a:t>
            </a:r>
          </a:p>
        </p:txBody>
      </p:sp>
      <p:sp>
        <p:nvSpPr>
          <p:cNvPr id="3" name="TextBox 2">
            <a:extLst>
              <a:ext uri="{B2CCE15E-BBA5-48DA-8B7F-753E64BEC2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9BA5997-43EA-461A-B3F0-117117C25DC4}"/>
              </a:ext>
            </a:extLst>
          </p:cNvPr>
          <p:cNvSpPr txBox="1">
            <a:spLocks noGrp="1"/>
          </p:cNvSpPr>
          <p:nvPr/>
        </p:nvSpPr>
        <p:spPr>
          <a:xfrm>
            <a:off x="982665" y="918590"/>
            <a:ext cx="2716206" cy="473079"/>
          </a:xfrm>
          <a:prstGeom prst="rect">
            <a:avLst/>
          </a:prstGeom>
          <a:ln>
            <a:noFill/>
          </a:ln>
        </p:spPr>
        <p:txBody>
          <a:bodyPr vert="horz" lIns="91440" tIns="93600" rIns="91440" bIns="4572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 user attempts to log into their machine or access any other integrated application</a:t>
            </a:r>
          </a:p>
        </p:txBody>
      </p:sp>
      <p:sp>
        <p:nvSpPr>
          <p:cNvPr id="4" name="TextBox 3">
            <a:extLst>
              <a:ext uri="{963AFC19-A885-4BE2-A50C-63AC291D99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DE1FECC-94E6-45EC-82BE-24C4B72E09C9}"/>
              </a:ext>
            </a:extLst>
          </p:cNvPr>
          <p:cNvSpPr txBox="1">
            <a:spLocks noGrp="1"/>
          </p:cNvSpPr>
          <p:nvPr/>
        </p:nvSpPr>
        <p:spPr>
          <a:xfrm>
            <a:off x="982665" y="1607572"/>
            <a:ext cx="2698746" cy="473079"/>
          </a:xfrm>
          <a:prstGeom prst="rect">
            <a:avLst/>
          </a:prstGeom>
          <a:ln>
            <a:noFill/>
          </a:ln>
        </p:spPr>
        <p:txBody>
          <a:bodyPr vert="horz" lIns="91440" tIns="93600" rIns="91440" bIns="4572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Risk factors such as the user's IP address, time of access, and geolocation are analyzed</a:t>
            </a:r>
          </a:p>
        </p:txBody>
      </p:sp>
      <p:sp>
        <p:nvSpPr>
          <p:cNvPr id="5" name="TextBox 4">
            <a:extLst>
              <a:ext uri="{9EC52EE9-D57F-4513-A651-2A7BC3F0F1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6D8F18-A931-4AC5-B434-4FCD3A358B93}"/>
              </a:ext>
            </a:extLst>
          </p:cNvPr>
          <p:cNvSpPr txBox="1">
            <a:spLocks noGrp="1"/>
          </p:cNvSpPr>
          <p:nvPr/>
        </p:nvSpPr>
        <p:spPr>
          <a:xfrm>
            <a:off x="4586668" y="921591"/>
            <a:ext cx="3652456" cy="473079"/>
          </a:xfrm>
          <a:prstGeom prst="rect">
            <a:avLst/>
          </a:prstGeom>
          <a:ln>
            <a:noFill/>
          </a:ln>
        </p:spPr>
        <p:txBody>
          <a:bodyPr vert="horz" lIns="91440" tIns="93600" rIns="91440" bIns="4572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Based on pre-configured conditions and the risk factor data, the solution enables one of the following:</a:t>
            </a:r>
          </a:p>
        </p:txBody>
      </p:sp>
      <p:sp>
        <p:nvSpPr>
          <p:cNvPr id="6" name="Rounded Rectangle 5">
            <a:extLst>
              <a:ext uri="{61B36E52-41D5-475C-9C15-1F366B7769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387696-E9FE-4FA9-AA03-09FAB396952B}"/>
              </a:ext>
            </a:extLst>
          </p:cNvPr>
          <p:cNvSpPr/>
          <p:nvPr/>
        </p:nvSpPr>
        <p:spPr>
          <a:xfrm>
            <a:off x="466725" y="97155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ounded Rectangle 6">
            <a:extLst>
              <a:ext uri="{C5CF56FE-C333-4610-AED6-EED23139512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6E7561-87B4-4127-A736-98937F41BCFC}"/>
              </a:ext>
            </a:extLst>
          </p:cNvPr>
          <p:cNvSpPr/>
          <p:nvPr/>
        </p:nvSpPr>
        <p:spPr>
          <a:xfrm>
            <a:off x="466725" y="1636718"/>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2C5BC057-634D-45CB-9667-AF8DAA5D854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23428E2-DE4D-409A-B511-F7D127E1693E}"/>
              </a:ext>
            </a:extLst>
          </p:cNvPr>
          <p:cNvSpPr txBox="1">
            <a:spLocks noGrp="1"/>
          </p:cNvSpPr>
          <p:nvPr/>
        </p:nvSpPr>
        <p:spPr>
          <a:xfrm>
            <a:off x="4608890" y="1439648"/>
            <a:ext cx="3549262" cy="775597"/>
          </a:xfrm>
          <a:prstGeom prst="rect">
            <a:avLst/>
          </a:prstGeom>
          <a:ln>
            <a:noFill/>
          </a:ln>
        </p:spPr>
        <p:txBody>
          <a:bodyPr vert="horz" lIns="91440" tIns="0" rIns="91440" bIns="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142875" algn="l" rtl="0">
              <a:lnSpc>
                <a:spcPct val="140000"/>
              </a:lnSpc>
              <a:spcBef>
                <a:spcPts val="0"/>
              </a:spcBef>
              <a:spcAft>
                <a:spcPts val="0"/>
              </a:spcAft>
              <a:buClr>
                <a:schemeClr val="tx1"/>
              </a:buClr>
              <a:buSzPct val="13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Complete access to the machine or application</a:t>
            </a:r>
          </a:p>
          <a:p>
            <a:pPr marL="0" lvl="0" indent="142875" algn="l" rtl="0">
              <a:lnSpc>
                <a:spcPct val="140000"/>
              </a:lnSpc>
              <a:spcBef>
                <a:spcPts val="0"/>
              </a:spcBef>
              <a:spcAft>
                <a:spcPts val="0"/>
              </a:spcAft>
              <a:buClr>
                <a:schemeClr val="tx1"/>
              </a:buClr>
              <a:buSzPct val="13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Secure access to the machine or application using MFA</a:t>
            </a:r>
          </a:p>
          <a:p>
            <a:pPr marL="0" lvl="0" indent="142875" algn="l" rtl="0">
              <a:lnSpc>
                <a:spcPct val="140000"/>
              </a:lnSpc>
              <a:spcBef>
                <a:spcPts val="0"/>
              </a:spcBef>
              <a:spcAft>
                <a:spcPts val="0"/>
              </a:spcAft>
              <a:buClr>
                <a:schemeClr val="tx1"/>
              </a:buClr>
              <a:buSzPct val="13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Limited access to certain ADSelfService Plus features</a:t>
            </a:r>
          </a:p>
          <a:p>
            <a:pPr marL="0" lvl="0" indent="142875" algn="l" rtl="0">
              <a:lnSpc>
                <a:spcPct val="140000"/>
              </a:lnSpc>
              <a:spcBef>
                <a:spcPts val="0"/>
              </a:spcBef>
              <a:spcAft>
                <a:spcPts val="0"/>
              </a:spcAft>
              <a:buClr>
                <a:schemeClr val="tx1"/>
              </a:buClr>
              <a:buSzPct val="13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Restricted access to ADSelfService Plus features</a:t>
            </a:r>
          </a:p>
        </p:txBody>
      </p:sp>
      <p:sp>
        <p:nvSpPr>
          <p:cNvPr id="9" name="Rounded Rectangle 8">
            <a:extLst>
              <a:ext uri="{28DA4743-2325-4A21-BF7F-0FA062FD891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C52C5B7-26C9-4A9A-ADFE-2B78BAAB6557}"/>
              </a:ext>
            </a:extLst>
          </p:cNvPr>
          <p:cNvSpPr/>
          <p:nvPr/>
        </p:nvSpPr>
        <p:spPr>
          <a:xfrm>
            <a:off x="4095750" y="99060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7D223D5-6E2F-4EA7-903E-CE9EA31E50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484ECE4-E554-442C-AC39-562709904DE8}"/>
              </a:ext>
            </a:extLst>
          </p:cNvPr>
          <p:cNvSpPr txBox="1">
            <a:spLocks noGrp="1"/>
          </p:cNvSpPr>
          <p:nvPr/>
        </p:nvSpPr>
        <p:spPr>
          <a:xfrm>
            <a:off x="661978" y="2599591"/>
            <a:ext cx="1001706" cy="147733"/>
          </a:xfrm>
          <a:prstGeom prst="rect">
            <a:avLst/>
          </a:prstGeom>
          <a:ln>
            <a:noFill/>
          </a:ln>
        </p:spPr>
        <p:txBody>
          <a:bodyPr vert="horz" lIns="0" tIns="0" rIns="0" bIns="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algn="ctr" rtl="0">
              <a:lnSpc>
                <a:spcPct val="120000"/>
              </a:lnSpc>
              <a:spcBef>
                <a:spcPts val="1200"/>
              </a:spcBef>
              <a:spcAft>
                <a:spcPts val="0"/>
              </a:spcAft>
              <a:buClr>
                <a:schemeClr val="tx1"/>
              </a:buClr>
              <a:buFont typeface="Arial"/>
              <a:buNone/>
            </a:pPr>
            <a:r>
              <a:rPr lang="en-US" sz="8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Client Access</a:t>
            </a:r>
          </a:p>
        </p:txBody>
      </p:sp>
      <p:sp>
        <p:nvSpPr>
          <p:cNvPr id="11" name="TextBox 10">
            <a:extLst>
              <a:ext uri="{209071AB-6124-44AA-8288-EDC12434EDF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9A3A2D5-0327-41E5-ADC9-4FA262226930}"/>
              </a:ext>
            </a:extLst>
          </p:cNvPr>
          <p:cNvSpPr txBox="1">
            <a:spLocks noGrp="1"/>
          </p:cNvSpPr>
          <p:nvPr/>
        </p:nvSpPr>
        <p:spPr>
          <a:xfrm>
            <a:off x="2411415" y="2599591"/>
            <a:ext cx="1001706" cy="147733"/>
          </a:xfrm>
          <a:prstGeom prst="rect">
            <a:avLst/>
          </a:prstGeom>
          <a:ln>
            <a:noFill/>
          </a:ln>
        </p:spPr>
        <p:txBody>
          <a:bodyPr vert="horz" lIns="0" tIns="0" rIns="0" bIns="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algn="ctr" rtl="0">
              <a:lnSpc>
                <a:spcPct val="120000"/>
              </a:lnSpc>
              <a:spcBef>
                <a:spcPts val="1200"/>
              </a:spcBef>
              <a:spcAft>
                <a:spcPts val="0"/>
              </a:spcAft>
              <a:buClr>
                <a:schemeClr val="tx1"/>
              </a:buClr>
              <a:buFont typeface="Arial"/>
              <a:buNone/>
            </a:pPr>
            <a:r>
              <a:rPr lang="en-US" sz="8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Conditions</a:t>
            </a:r>
          </a:p>
        </p:txBody>
      </p:sp>
      <p:sp>
        <p:nvSpPr>
          <p:cNvPr id="12" name="TextBox 11">
            <a:extLst>
              <a:ext uri="{6EAD198A-8F60-4602-AF03-8FE70A30E8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184948-4E68-448A-81B3-2E55B54CC3FD}"/>
              </a:ext>
            </a:extLst>
          </p:cNvPr>
          <p:cNvSpPr txBox="1">
            <a:spLocks noGrp="1"/>
          </p:cNvSpPr>
          <p:nvPr/>
        </p:nvSpPr>
        <p:spPr>
          <a:xfrm>
            <a:off x="4737106" y="2599591"/>
            <a:ext cx="1001706" cy="147733"/>
          </a:xfrm>
          <a:prstGeom prst="rect">
            <a:avLst/>
          </a:prstGeom>
          <a:ln>
            <a:noFill/>
          </a:ln>
        </p:spPr>
        <p:txBody>
          <a:bodyPr vert="horz" lIns="0" tIns="0" rIns="0" bIns="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algn="ctr" rtl="0">
              <a:lnSpc>
                <a:spcPct val="120000"/>
              </a:lnSpc>
              <a:spcBef>
                <a:spcPts val="1200"/>
              </a:spcBef>
              <a:spcAft>
                <a:spcPts val="0"/>
              </a:spcAft>
              <a:buClr>
                <a:schemeClr val="tx1"/>
              </a:buClr>
              <a:buFont typeface="Arial"/>
              <a:buNone/>
            </a:pPr>
            <a:r>
              <a:rPr lang="en-US" sz="8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Actions</a:t>
            </a:r>
          </a:p>
        </p:txBody>
      </p:sp>
      <p:sp>
        <p:nvSpPr>
          <p:cNvPr id="13" name="TextBox 12">
            <a:extLst>
              <a:ext uri="{1DD4593A-7596-4A60-91BA-81C8790013B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3992E7D-99AC-4A2B-AC7B-F10F1A95A112}"/>
              </a:ext>
            </a:extLst>
          </p:cNvPr>
          <p:cNvSpPr txBox="1">
            <a:spLocks noGrp="1"/>
          </p:cNvSpPr>
          <p:nvPr/>
        </p:nvSpPr>
        <p:spPr>
          <a:xfrm>
            <a:off x="7229474" y="2599591"/>
            <a:ext cx="1001706" cy="147733"/>
          </a:xfrm>
          <a:prstGeom prst="rect">
            <a:avLst/>
          </a:prstGeom>
          <a:ln>
            <a:noFill/>
          </a:ln>
        </p:spPr>
        <p:txBody>
          <a:bodyPr vert="horz" lIns="0" tIns="0" rIns="0" bIns="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algn="ctr" rtl="0">
              <a:lnSpc>
                <a:spcPct val="120000"/>
              </a:lnSpc>
              <a:spcBef>
                <a:spcPts val="1200"/>
              </a:spcBef>
              <a:spcAft>
                <a:spcPts val="0"/>
              </a:spcAft>
              <a:buClr>
                <a:schemeClr val="tx1"/>
              </a:buClr>
              <a:buFont typeface="Arial"/>
              <a:buNone/>
            </a:pPr>
            <a:r>
              <a:rPr lang="en-US" sz="8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Features</a:t>
            </a:r>
          </a:p>
        </p:txBody>
      </p:sp>
      <p:pic>
        <p:nvPicPr>
          <p:cNvPr id="14" name="Picture 13">
            <a:extLst>
              <a:ext uri="{8F9D778B-CBCC-4C45-A3DF-329E9401BF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D17678D-EBA2-4E22-9C3E-747800D26F04}"/>
              </a:ext>
            </a:extLst>
          </p:cNvPr>
          <p:cNvPicPr>
            <a:picLocks noChangeAspect="1"/>
          </p:cNvPicPr>
          <p:nvPr/>
        </p:nvPicPr>
        <p:blipFill>
          <a:blip r:embed="rId2"/>
          <a:stretch>
            <a:fillRect/>
          </a:stretch>
        </p:blipFill>
        <p:spPr>
          <a:xfrm>
            <a:off x="533400" y="1066800"/>
            <a:ext cx="296197" cy="233362"/>
          </a:xfrm>
          <a:prstGeom prst="rect">
            <a:avLst/>
          </a:prstGeom>
          <a:noFill/>
        </p:spPr>
      </p:pic>
      <p:pic>
        <p:nvPicPr>
          <p:cNvPr id="15" name="Picture 14">
            <a:extLst>
              <a:ext uri="{170E396B-7633-45F7-9FF9-62359636FC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E384EC-FE71-4C83-9A8A-E13AF96DFFFB}"/>
              </a:ext>
            </a:extLst>
          </p:cNvPr>
          <p:cNvPicPr>
            <a:picLocks noChangeAspect="1"/>
          </p:cNvPicPr>
          <p:nvPr/>
        </p:nvPicPr>
        <p:blipFill>
          <a:blip r:embed="rId3"/>
          <a:stretch>
            <a:fillRect/>
          </a:stretch>
        </p:blipFill>
        <p:spPr>
          <a:xfrm>
            <a:off x="559917" y="1733607"/>
            <a:ext cx="284082" cy="241296"/>
          </a:xfrm>
          <a:prstGeom prst="rect">
            <a:avLst/>
          </a:prstGeom>
          <a:noFill/>
        </p:spPr>
      </p:pic>
      <p:pic>
        <p:nvPicPr>
          <p:cNvPr id="16" name="Picture 15">
            <a:extLst>
              <a:ext uri="{F59385CB-9F66-4DC9-A8F1-4E4E870CC3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7577108-6231-44FB-81AC-EE8A0D5203C0}"/>
              </a:ext>
            </a:extLst>
          </p:cNvPr>
          <p:cNvPicPr>
            <a:picLocks noChangeAspect="1"/>
          </p:cNvPicPr>
          <p:nvPr/>
        </p:nvPicPr>
        <p:blipFill>
          <a:blip r:embed="rId4"/>
          <a:stretch>
            <a:fillRect/>
          </a:stretch>
        </p:blipFill>
        <p:spPr>
          <a:xfrm>
            <a:off x="4171950" y="1047750"/>
            <a:ext cx="275453" cy="306552"/>
          </a:xfrm>
          <a:prstGeom prst="rect">
            <a:avLst/>
          </a:prstGeom>
          <a:noFill/>
        </p:spPr>
      </p:pic>
      <p:pic>
        <p:nvPicPr>
          <p:cNvPr id="17" name="Picture 16">
            <a:extLst>
              <a:ext uri="{822379CE-D386-4965-9625-597C9593E4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B56996-02D9-43DD-AB19-6C92C5A341A9}"/>
              </a:ext>
            </a:extLst>
          </p:cNvPr>
          <p:cNvPicPr>
            <a:picLocks noChangeAspect="1"/>
          </p:cNvPicPr>
          <p:nvPr/>
        </p:nvPicPr>
        <p:blipFill>
          <a:blip r:embed="rId5"/>
          <a:stretch>
            <a:fillRect/>
          </a:stretch>
        </p:blipFill>
        <p:spPr>
          <a:xfrm>
            <a:off x="460124" y="2880312"/>
            <a:ext cx="8209150" cy="1682724"/>
          </a:xfrm>
          <a:prstGeom prst="rect">
            <a:avLst/>
          </a:prstGeom>
          <a:noFill/>
        </p:spPr>
      </p:pic>
    </p:spTree>
    <p:extLst>
      <p:ext uri="{6F90A7BE-FDDD-4886-AF94-AA46141D9DD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7">
            <a:extLst>
              <a:ext uri="{184427A0-5194-4796-BA4E-594AA950BCB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F5DDFB-A20E-48C3-9A45-FA7CD5A1D15E}"/>
              </a:ext>
            </a:extLst>
          </p:cNvPr>
          <p:cNvSpPr>
            <a:spLocks noGrp="1"/>
          </p:cNvSpPr>
          <p:nvPr>
            <p:ph type="title"/>
          </p:nvPr>
        </p:nvSpPr>
        <p:spPr>
          <a:xfrm>
            <a:off x="3009033" y="2215597"/>
            <a:ext cx="6134966" cy="707886"/>
          </a:xfrm>
        </p:spPr>
        <p:txBody>
          <a:bodyPr vert="horz" rtlCol="0"/>
          <a:lstStyle/>
          <a:p>
            <a:r>
              <a:rPr lang="en-US" sz="2000" b="1" dirty="0">
                <a:latin typeface="Calibri" panose="020F0502020204030204" pitchFamily="34" charset="0"/>
                <a:ea typeface="Calibri" panose="020F0502020204030204" pitchFamily="34" charset="0"/>
                <a:cs typeface="Calibri" panose="020F0502020204030204" pitchFamily="34" charset="0"/>
              </a:rPr>
              <a:t>End login fatigue and simplify application onboarding with </a:t>
            </a:r>
            <a:r>
              <a:rPr lang="en-US" sz="2000" b="1" dirty="0" err="1">
                <a:latin typeface="Calibri" panose="020F0502020204030204" pitchFamily="34" charset="0"/>
                <a:ea typeface="Calibri" panose="020F0502020204030204" pitchFamily="34" charset="0"/>
                <a:cs typeface="Calibri" panose="020F0502020204030204" pitchFamily="34" charset="0"/>
              </a:rPr>
              <a:t>SSO</a:t>
            </a:r>
          </a:p>
        </p:txBody>
      </p:sp>
      <p:pic>
        <p:nvPicPr>
          <p:cNvPr id="3" name="Picture 2">
            <a:extLst>
              <a:ext uri="{8DDB834C-A6A6-4A9D-9768-F96133BE03E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4DC80B-0D6E-4AAA-8D45-330C8B3BDDAD}"/>
              </a:ext>
            </a:extLst>
          </p:cNvPr>
          <p:cNvPicPr>
            <a:picLocks noChangeAspect="1"/>
          </p:cNvPicPr>
          <p:nvPr/>
        </p:nvPicPr>
        <p:blipFill>
          <a:blip r:embed="rId2">
            <a:alphaModFix amt="39000"/>
          </a:blip>
          <a:srcRect r="83720"/>
          <a:stretch>
            <a:fillRect/>
          </a:stretch>
        </p:blipFill>
        <p:spPr>
          <a:xfrm>
            <a:off x="-24593" y="2569558"/>
            <a:ext cx="2767679" cy="6629361"/>
          </a:xfrm>
          <a:prstGeom prst="rect">
            <a:avLst/>
          </a:prstGeom>
          <a:noFill/>
        </p:spPr>
      </p:pic>
      <p:pic>
        <p:nvPicPr>
          <p:cNvPr id="4" name="Picture 3">
            <a:extLst>
              <a:ext uri="{A05A172A-2067-449B-8EFC-89288E0A37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76056C-AD0B-4FA6-9E81-6CCD5DF4690F}"/>
              </a:ext>
            </a:extLst>
          </p:cNvPr>
          <p:cNvPicPr>
            <a:picLocks noChangeAspect="1"/>
          </p:cNvPicPr>
          <p:nvPr/>
        </p:nvPicPr>
        <p:blipFill>
          <a:blip r:embed="rId3"/>
          <a:stretch>
            <a:fillRect/>
          </a:stretch>
        </p:blipFill>
        <p:spPr>
          <a:xfrm>
            <a:off x="347947" y="1887769"/>
            <a:ext cx="2066077" cy="1288217"/>
          </a:xfrm>
          <a:prstGeom prst="rect">
            <a:avLst/>
          </a:prstGeom>
          <a:noFill/>
        </p:spPr>
      </p:pic>
      <p:sp>
        <p:nvSpPr>
          <p:cNvPr id="5" name="TextBox 4">
            <a:extLst>
              <a:ext uri="{9FC31F3F-FD8C-45C0-A56E-4B9E2DE83B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57C6CC7-DEDC-4AA2-9067-4B684F49C6DA}"/>
              </a:ext>
            </a:extLst>
          </p:cNvPr>
          <p:cNvSpPr txBox="1"/>
          <p:nvPr/>
        </p:nvSpPr>
        <p:spPr>
          <a:xfrm>
            <a:off x="3009033" y="1622917"/>
            <a:ext cx="3030616" cy="489270"/>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2400" b="1" i="0" dirty="0">
                <a:solidFill>
                  <a:srgbClr val="0864F0"/>
                </a:solidFill>
                <a:latin typeface="Calibri" panose="020F0502020204030204" pitchFamily="34" charset="0"/>
                <a:ea typeface="Calibri" panose="020F0502020204030204" pitchFamily="34" charset="0"/>
                <a:cs typeface="Calibri" panose="020F0502020204030204" pitchFamily="34" charset="0"/>
              </a:rPr>
              <a:t>Single sign-on</a:t>
            </a:r>
          </a:p>
        </p:txBody>
      </p:sp>
    </p:spTree>
    <p:extLst>
      <p:ext uri="{22C356F8-3B75-4469-AD3C-BA41143093A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7">
            <a:extLst>
              <a:ext uri="{1E50BF27-2DDB-4B66-9E85-0EF0B6BD4B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A985CC3-D94C-4DA2-8AE8-F3028967EA7B}"/>
              </a:ext>
            </a:extLst>
          </p:cNvPr>
          <p:cNvSpPr>
            <a:spLocks noGrp="1"/>
          </p:cNvSpPr>
          <p:nvPr>
            <p:ph type="title"/>
          </p:nvPr>
        </p:nvSpPr>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Single sign-on</a:t>
            </a:r>
          </a:p>
        </p:txBody>
      </p:sp>
      <p:sp>
        <p:nvSpPr>
          <p:cNvPr id="3" name="Content Placeholder 2">
            <a:extLst>
              <a:ext uri="{BE9E22F5-25C1-4E21-9154-DABA5E9D21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3BEFE6-CB54-4409-8C5E-1A5A6C46BC33}"/>
              </a:ext>
            </a:extLst>
          </p:cNvPr>
          <p:cNvSpPr>
            <a:spLocks noGrp="1"/>
          </p:cNvSpPr>
          <p:nvPr>
            <p:ph idx="1"/>
          </p:nvPr>
        </p:nvSpPr>
        <p:spPr>
          <a:xfrm>
            <a:off x="452418" y="1983390"/>
            <a:ext cx="4192619" cy="548497"/>
          </a:xfrm>
        </p:spPr>
        <p:txBody>
          <a:bodyPr vert="horz" rtlCol="0" anchor="t">
            <a:spAutoFit/>
          </a:bodyPr>
          <a:lstStyle/>
          <a:p>
            <a:pPr marL="0" indent="0">
              <a:lnSpc>
                <a:spcPct val="120000"/>
              </a:lnSpc>
              <a:buNone/>
            </a:pPr>
            <a:r>
              <a:rPr lang="en-US" sz="1000" b="0" dirty="0">
                <a:latin typeface="Calibri" panose="020F0502020204030204" pitchFamily="34" charset="0"/>
                <a:ea typeface="Calibri" panose="020F0502020204030204" pitchFamily="34" charset="0"/>
                <a:cs typeface="Calibri" panose="020F0502020204030204" pitchFamily="34" charset="0"/>
              </a:rPr>
              <a:t>Secure and streamline application access by allowing users to authenticate once and access any of the supported applications without requiring further authentication</a:t>
            </a:r>
          </a:p>
        </p:txBody>
      </p:sp>
      <p:sp>
        <p:nvSpPr>
          <p:cNvPr id="4" name="TextBox 3">
            <a:extLst>
              <a:ext uri="{0B968641-4F40-4F99-887E-AB53783A05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FFA9AD-9428-45C0-804B-B8C8F576AEBC}"/>
              </a:ext>
            </a:extLst>
          </p:cNvPr>
          <p:cNvSpPr txBox="1"/>
          <p:nvPr/>
        </p:nvSpPr>
        <p:spPr>
          <a:xfrm>
            <a:off x="452418" y="1680143"/>
            <a:ext cx="3893172"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err="1">
                <a:solidFill>
                  <a:srgbClr val="0864F0"/>
                </a:solidFill>
                <a:latin typeface="Calibri" panose="020F0502020204030204" pitchFamily="34" charset="0"/>
                <a:ea typeface="Calibri" panose="020F0502020204030204" pitchFamily="34" charset="0"/>
                <a:cs typeface="Calibri" panose="020F0502020204030204" pitchFamily="34" charset="0"/>
              </a:rPr>
              <a:t>SSO</a:t>
            </a: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 for established cloud applications</a:t>
            </a:r>
          </a:p>
        </p:txBody>
      </p:sp>
      <p:sp>
        <p:nvSpPr>
          <p:cNvPr id="5" name="TextBox 4">
            <a:extLst>
              <a:ext uri="{11508FB0-64E8-440D-8BAC-C52CE8267C0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A1FD7C-8972-4CE0-873D-0BC484A743E6}"/>
              </a:ext>
            </a:extLst>
          </p:cNvPr>
          <p:cNvSpPr txBox="1"/>
          <p:nvPr/>
        </p:nvSpPr>
        <p:spPr>
          <a:xfrm>
            <a:off x="452418" y="3553244"/>
            <a:ext cx="3893172"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 as well as custom enterprise applications</a:t>
            </a:r>
            <a:r>
              <a:rPr lang="en-US" sz="1100" b="1" i="0" dirty="0" err="1">
                <a:solidFill>
                  <a:srgbClr val="0864F0"/>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extBox 5">
            <a:extLst>
              <a:ext uri="{E16889DA-4332-4B2B-9CBB-C6C11340E6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F06815-DAC9-4579-882F-3ACF1177167C}"/>
              </a:ext>
            </a:extLst>
          </p:cNvPr>
          <p:cNvSpPr txBox="1">
            <a:spLocks noGrp="1"/>
          </p:cNvSpPr>
          <p:nvPr/>
        </p:nvSpPr>
        <p:spPr>
          <a:xfrm>
            <a:off x="452418" y="3822134"/>
            <a:ext cx="4192619" cy="365664"/>
          </a:xfrm>
          <a:prstGeom prst="rect">
            <a:avLst/>
          </a:prstGeom>
          <a:ln>
            <a:noFill/>
          </a:ln>
        </p:spPr>
        <p:txBody>
          <a:bodyPr vert="horz" lIns="9144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1000" b="0" i="0" dirty="0">
                <a:solidFill>
                  <a:schemeClr val="tx1"/>
                </a:solidFill>
                <a:latin typeface="Calibri" panose="020F0502020204030204" pitchFamily="34" charset="0"/>
                <a:ea typeface="Calibri" panose="020F0502020204030204" pitchFamily="34" charset="0"/>
                <a:cs typeface="Calibri" panose="020F0502020204030204" pitchFamily="34" charset="0"/>
              </a:rPr>
              <a:t>Enable </a:t>
            </a:r>
            <a:r>
              <a:rPr lang="en-US" sz="10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SSO</a:t>
            </a:r>
            <a:r>
              <a:rPr lang="en-US" sz="1000" b="0" i="0" dirty="0">
                <a:solidFill>
                  <a:schemeClr val="tx1"/>
                </a:solidFill>
                <a:latin typeface="Calibri" panose="020F0502020204030204" pitchFamily="34" charset="0"/>
                <a:ea typeface="Calibri" panose="020F0502020204030204" pitchFamily="34" charset="0"/>
                <a:cs typeface="Calibri" panose="020F0502020204030204" pitchFamily="34" charset="0"/>
              </a:rPr>
              <a:t> for custom on-premises and cloud applications via </a:t>
            </a:r>
            <a:r>
              <a:rPr lang="en-US" sz="10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SAML</a:t>
            </a:r>
            <a:r>
              <a:rPr lang="en-US" sz="1000" b="0" i="0" dirty="0">
                <a:solidFill>
                  <a:schemeClr val="tx1"/>
                </a:solidFill>
                <a:latin typeface="Calibri" panose="020F0502020204030204" pitchFamily="34" charset="0"/>
                <a:ea typeface="Calibri" panose="020F0502020204030204" pitchFamily="34" charset="0"/>
                <a:cs typeface="Calibri" panose="020F0502020204030204" pitchFamily="34" charset="0"/>
              </a:rPr>
              <a:t>, OAuth, and </a:t>
            </a:r>
            <a:r>
              <a:rPr lang="en-US" sz="10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OpenID</a:t>
            </a:r>
            <a:r>
              <a:rPr lang="en-US" sz="1000" b="0" i="0" dirty="0">
                <a:solidFill>
                  <a:schemeClr val="tx1"/>
                </a:solidFill>
                <a:latin typeface="Calibri" panose="020F0502020204030204" pitchFamily="34" charset="0"/>
                <a:ea typeface="Calibri" panose="020F0502020204030204" pitchFamily="34" charset="0"/>
                <a:cs typeface="Calibri" panose="020F0502020204030204" pitchFamily="34" charset="0"/>
              </a:rPr>
              <a:t> Connect protocols</a:t>
            </a:r>
          </a:p>
        </p:txBody>
      </p:sp>
      <p:sp>
        <p:nvSpPr>
          <p:cNvPr id="7" name="Rounded Rectangle 6">
            <a:extLst>
              <a:ext uri="{9EC01091-5C54-4C36-BA22-A938FB37393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7FEF17D-B263-4377-996B-C216FFFEBAE7}"/>
              </a:ext>
            </a:extLst>
          </p:cNvPr>
          <p:cNvSpPr/>
          <p:nvPr/>
        </p:nvSpPr>
        <p:spPr>
          <a:xfrm>
            <a:off x="561975" y="11334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ounded Rectangle 7">
            <a:extLst>
              <a:ext uri="{F3804F66-0FD1-484F-AAE6-8C40ED38128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4059712-9374-4E7A-A72E-723F454989ED}"/>
              </a:ext>
            </a:extLst>
          </p:cNvPr>
          <p:cNvSpPr/>
          <p:nvPr/>
        </p:nvSpPr>
        <p:spPr>
          <a:xfrm>
            <a:off x="542925" y="297180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0277922D-9296-4984-8A57-5BE89EF850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FF0EC64-A0F6-43F8-8F8F-F555BFBAA0B6}"/>
              </a:ext>
            </a:extLst>
          </p:cNvPr>
          <p:cNvPicPr>
            <a:picLocks noChangeAspect="1"/>
          </p:cNvPicPr>
          <p:nvPr/>
        </p:nvPicPr>
        <p:blipFill>
          <a:blip r:embed="rId2"/>
          <a:stretch>
            <a:fillRect/>
          </a:stretch>
        </p:blipFill>
        <p:spPr>
          <a:xfrm>
            <a:off x="628650" y="1247775"/>
            <a:ext cx="293217" cy="201949"/>
          </a:xfrm>
          <a:prstGeom prst="rect">
            <a:avLst/>
          </a:prstGeom>
          <a:noFill/>
        </p:spPr>
      </p:pic>
      <p:pic>
        <p:nvPicPr>
          <p:cNvPr id="10" name="Picture 9">
            <a:extLst>
              <a:ext uri="{B56C2311-5F2C-40B5-9D5D-AB3F33BF520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3A24F1-05F2-454A-8737-3135B67FCF23}"/>
              </a:ext>
            </a:extLst>
          </p:cNvPr>
          <p:cNvPicPr>
            <a:picLocks noChangeAspect="1"/>
          </p:cNvPicPr>
          <p:nvPr/>
        </p:nvPicPr>
        <p:blipFill>
          <a:blip r:embed="rId3"/>
          <a:stretch>
            <a:fillRect/>
          </a:stretch>
        </p:blipFill>
        <p:spPr>
          <a:xfrm>
            <a:off x="609600" y="3057525"/>
            <a:ext cx="306495" cy="263928"/>
          </a:xfrm>
          <a:prstGeom prst="rect">
            <a:avLst/>
          </a:prstGeom>
          <a:noFill/>
        </p:spPr>
      </p:pic>
      <p:pic>
        <p:nvPicPr>
          <p:cNvPr id="11" name="Picture 10">
            <a:extLst>
              <a:ext uri="{0708F10E-A6EC-4CF1-B171-9C00077B41D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D89CE43-D620-43D9-ACF5-F83BC9E5AED4}"/>
              </a:ext>
            </a:extLst>
          </p:cNvPr>
          <p:cNvPicPr>
            <a:picLocks noChangeAspect="1"/>
          </p:cNvPicPr>
          <p:nvPr/>
        </p:nvPicPr>
        <p:blipFill>
          <a:blip r:embed="rId4"/>
          <a:stretch>
            <a:fillRect/>
          </a:stretch>
        </p:blipFill>
        <p:spPr>
          <a:xfrm>
            <a:off x="4649819" y="1358626"/>
            <a:ext cx="4070585" cy="2538031"/>
          </a:xfrm>
          <a:prstGeom prst="rect">
            <a:avLst/>
          </a:prstGeom>
          <a:noFill/>
        </p:spPr>
      </p:pic>
    </p:spTree>
    <p:extLst>
      <p:ext uri="{E38B8139-6BAE-4268-BA2D-5E90F83E3CED}">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7">
            <a:extLst>
              <a:ext uri="{5C0D7E59-D6E3-4C71-B036-F997B86968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371252-7C0F-4EC2-9C92-44E45597E20B}"/>
              </a:ext>
            </a:extLst>
          </p:cNvPr>
          <p:cNvSpPr>
            <a:spLocks noGrp="1"/>
          </p:cNvSpPr>
          <p:nvPr>
            <p:ph type="title"/>
          </p:nvPr>
        </p:nvSpPr>
        <p:spPr>
          <a:xfrm>
            <a:off x="374913" y="248259"/>
            <a:ext cx="7620000" cy="532885"/>
          </a:xfrm>
        </p:spPr>
        <p:txBody>
          <a:bodyPr vert="horz" rtlCol="0" anchor="t"/>
          <a:lstStyle/>
          <a:p>
            <a:r>
              <a:rPr lang="en-US" sz="2400" b="1" dirty="0">
                <a:latin typeface="Calibri" panose="020F0502020204030204" pitchFamily="34" charset="0"/>
                <a:ea typeface="Calibri" panose="020F0502020204030204" pitchFamily="34" charset="0"/>
                <a:cs typeface="Calibri" panose="020F0502020204030204" pitchFamily="34" charset="0"/>
              </a:rPr>
              <a:t>How </a:t>
            </a:r>
            <a:r>
              <a:rPr lang="en-US" sz="2400" b="1" dirty="0" err="1">
                <a:latin typeface="Calibri" panose="020F0502020204030204" pitchFamily="34" charset="0"/>
                <a:ea typeface="Calibri" panose="020F0502020204030204" pitchFamily="34" charset="0"/>
                <a:cs typeface="Calibri" panose="020F0502020204030204" pitchFamily="34" charset="0"/>
              </a:rPr>
              <a:t>SSO</a:t>
            </a:r>
            <a:r>
              <a:rPr lang="en-US" sz="2400" b="1" dirty="0">
                <a:latin typeface="Calibri" panose="020F0502020204030204" pitchFamily="34" charset="0"/>
                <a:ea typeface="Calibri" panose="020F0502020204030204" pitchFamily="34" charset="0"/>
                <a:cs typeface="Calibri" panose="020F0502020204030204" pitchFamily="34" charset="0"/>
              </a:rPr>
              <a:t> streamlines access to enterprise applications for users</a:t>
            </a:r>
          </a:p>
        </p:txBody>
      </p:sp>
      <p:sp>
        <p:nvSpPr>
          <p:cNvPr id="3" name="Rectangle 2">
            <a:extLst>
              <a:ext uri="{E138A2C3-9747-4CB6-830A-81D9592C84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9F6FE3-99C4-4E5D-B96E-65A5D82C8901}"/>
              </a:ext>
            </a:extLst>
          </p:cNvPr>
          <p:cNvSpPr/>
          <p:nvPr/>
        </p:nvSpPr>
        <p:spPr>
          <a:xfrm>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a:extLst>
              <a:ext uri="{2702E575-AD0E-4881-8D46-75BA7B8138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5E1385-7622-4F75-889E-AA3C52659B67}"/>
              </a:ext>
            </a:extLst>
          </p:cNvPr>
          <p:cNvSpPr/>
          <p:nvPr/>
        </p:nvSpPr>
        <p:spPr>
          <a:xfrm>
            <a:off x="466725" y="1386915"/>
            <a:ext cx="3060068" cy="3130877"/>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2">
            <a:extLst>
              <a:ext uri="{E2FDB570-01D6-446E-A458-714818DB6D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8ED319C-E940-412A-8B5C-C151CDFFF6F3}"/>
              </a:ext>
            </a:extLst>
          </p:cNvPr>
          <p:cNvSpPr>
            <a:spLocks noGrp="1"/>
          </p:cNvSpPr>
          <p:nvPr>
            <p:ph idx="1"/>
          </p:nvPr>
        </p:nvSpPr>
        <p:spPr>
          <a:xfrm>
            <a:off x="569318" y="1960521"/>
            <a:ext cx="2421693" cy="493633"/>
          </a:xfrm>
        </p:spPr>
        <p:txBody>
          <a:bodyPr vert="horz" rtlCol="0" anchor="t">
            <a:spAutoFit/>
          </a:bodyPr>
          <a:lstStyle/>
          <a:p>
            <a:pPr marL="0" indent="0">
              <a:lnSpc>
                <a:spcPct val="120000"/>
              </a:lnSpc>
              <a:buNone/>
            </a:pPr>
            <a:r>
              <a:rPr lang="en-US" sz="900" b="0" dirty="0">
                <a:latin typeface="Calibri" panose="020F0502020204030204" pitchFamily="34" charset="0"/>
                <a:ea typeface="Calibri" panose="020F0502020204030204" pitchFamily="34" charset="0"/>
                <a:cs typeface="Calibri" panose="020F0502020204030204" pitchFamily="34" charset="0"/>
              </a:rPr>
              <a:t>The user opens and logs in to each enterprise application individually with a separate set of credentials</a:t>
            </a:r>
          </a:p>
        </p:txBody>
      </p:sp>
      <p:sp>
        <p:nvSpPr>
          <p:cNvPr id="6" name="TextBox 5">
            <a:extLst>
              <a:ext uri="{3652A3CA-0D99-49B1-A3B3-6A418C5B9C6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35D345-2B16-4AB6-B447-531BB22A1544}"/>
              </a:ext>
            </a:extLst>
          </p:cNvPr>
          <p:cNvSpPr txBox="1"/>
          <p:nvPr/>
        </p:nvSpPr>
        <p:spPr>
          <a:xfrm>
            <a:off x="569318" y="1660836"/>
            <a:ext cx="1921221" cy="262851"/>
          </a:xfrm>
          <a:prstGeom prst="rect">
            <a:avLst/>
          </a:prstGeom>
        </p:spPr>
        <p:txBody>
          <a:bodyPr vert="horz" lIns="95250" tIns="47625" rIns="95250" bIns="47625" rtlCol="0" anchor="t">
            <a:normAutofit lnSpcReduction="10000"/>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Before</a:t>
            </a:r>
            <a:r>
              <a:rPr lang="en-US" sz="1100" b="1" i="0" dirty="0" err="1">
                <a:solidFill>
                  <a:srgbClr val="0864F0"/>
                </a:solidFill>
                <a:latin typeface="Calibri" panose="020F0502020204030204" pitchFamily="34" charset="0"/>
                <a:ea typeface="Calibri" panose="020F0502020204030204" pitchFamily="34" charset="0"/>
                <a:cs typeface="Calibri" panose="020F0502020204030204" pitchFamily="34" charset="0"/>
              </a:rPr>
              <a:t> </a:t>
            </a: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implementing</a:t>
            </a:r>
            <a:r>
              <a:rPr lang="en-US" sz="1100" b="1" i="0" dirty="0" err="1">
                <a:solidFill>
                  <a:srgbClr val="0864F0"/>
                </a:solidFill>
                <a:latin typeface="Calibri" panose="020F0502020204030204" pitchFamily="34" charset="0"/>
                <a:ea typeface="Calibri" panose="020F0502020204030204" pitchFamily="34" charset="0"/>
                <a:cs typeface="Calibri" panose="020F0502020204030204" pitchFamily="34" charset="0"/>
              </a:rPr>
              <a:t> SSO</a:t>
            </a:r>
          </a:p>
        </p:txBody>
      </p:sp>
      <p:sp>
        <p:nvSpPr>
          <p:cNvPr id="7" name="Rounded Rectangle 6">
            <a:extLst>
              <a:ext uri="{B156EDA2-A198-4A30-A28B-8497533A0B0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13BB62A-D689-466A-B6E9-0DDC50D829A1}"/>
              </a:ext>
            </a:extLst>
          </p:cNvPr>
          <p:cNvSpPr/>
          <p:nvPr/>
        </p:nvSpPr>
        <p:spPr>
          <a:xfrm>
            <a:off x="3928100" y="1394221"/>
            <a:ext cx="4701368" cy="3130877"/>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41D795D3-51D8-4D89-9114-4BE6840DE9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BA8AEF1-3F43-4B93-BAD8-93E289A1E641}"/>
              </a:ext>
            </a:extLst>
          </p:cNvPr>
          <p:cNvSpPr txBox="1"/>
          <p:nvPr/>
        </p:nvSpPr>
        <p:spPr>
          <a:xfrm>
            <a:off x="4088254" y="1626860"/>
            <a:ext cx="2138991" cy="262851"/>
          </a:xfrm>
          <a:prstGeom prst="rect">
            <a:avLst/>
          </a:prstGeom>
        </p:spPr>
        <p:txBody>
          <a:bodyPr vert="horz" lIns="95250" tIns="47625" rIns="95250" bIns="47625" rtlCol="0" anchor="t">
            <a:no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After implementing </a:t>
            </a:r>
            <a:r>
              <a:rPr lang="en-US" sz="1100" b="1" i="0" dirty="0" err="1">
                <a:solidFill>
                  <a:srgbClr val="0864F0"/>
                </a:solidFill>
                <a:latin typeface="Calibri" panose="020F0502020204030204" pitchFamily="34" charset="0"/>
                <a:ea typeface="Calibri" panose="020F0502020204030204" pitchFamily="34" charset="0"/>
                <a:cs typeface="Calibri" panose="020F0502020204030204" pitchFamily="34" charset="0"/>
              </a:rPr>
              <a:t>SSO</a:t>
            </a:r>
          </a:p>
        </p:txBody>
      </p:sp>
      <p:sp>
        <p:nvSpPr>
          <p:cNvPr id="9" name="TextBox 8">
            <a:extLst>
              <a:ext uri="{5D16DB95-2C36-4FC2-A51A-6FC9326E7E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3BD18F0-0759-4B1F-BB09-9863007DBAC6}"/>
              </a:ext>
            </a:extLst>
          </p:cNvPr>
          <p:cNvSpPr txBox="1">
            <a:spLocks noGrp="1"/>
          </p:cNvSpPr>
          <p:nvPr/>
        </p:nvSpPr>
        <p:spPr>
          <a:xfrm>
            <a:off x="3986203" y="1984876"/>
            <a:ext cx="2899848" cy="1785699"/>
          </a:xfrm>
          <a:prstGeom prst="rect">
            <a:avLst/>
          </a:prstGeom>
          <a:ln>
            <a:noFill/>
          </a:ln>
        </p:spPr>
        <p:txBody>
          <a:bodyPr vert="horz" lIns="9144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342900" lvl="0" indent="-238125" algn="l" rtl="0">
              <a:lnSpc>
                <a:spcPct val="12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The user opens the ADSelfService Plus portal (for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IdP-initiated</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SSO</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or the enterprise application (for SP-initiated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SSO</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900" lvl="0" indent="-238125" algn="l" rtl="0">
              <a:lnSpc>
                <a:spcPct val="12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The user completes authentication using ADSelfService Plus (in case of SP-initiated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SSO</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users will be redirected to the ADSelfService Plus portal)</a:t>
            </a:r>
          </a:p>
          <a:p>
            <a:pPr marL="342900" lvl="0" indent="-238125" algn="l" rtl="0">
              <a:lnSpc>
                <a:spcPct val="12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The user obtains access to </a:t>
            </a:r>
            <a:b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multiple applications</a:t>
            </a:r>
          </a:p>
        </p:txBody>
      </p:sp>
      <p:pic>
        <p:nvPicPr>
          <p:cNvPr id="10" name="Picture 9">
            <a:extLst>
              <a:ext uri="{180777D3-102A-4C15-B67E-AF7B70CD38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A2BC03-DCC5-4944-9687-8DF1EAFCE43F}"/>
              </a:ext>
            </a:extLst>
          </p:cNvPr>
          <p:cNvPicPr>
            <a:picLocks noChangeAspect="1"/>
          </p:cNvPicPr>
          <p:nvPr/>
        </p:nvPicPr>
        <p:blipFill>
          <a:blip r:embed="rId2"/>
          <a:stretch>
            <a:fillRect/>
          </a:stretch>
        </p:blipFill>
        <p:spPr>
          <a:xfrm>
            <a:off x="6889994" y="2436846"/>
            <a:ext cx="1565986" cy="2069782"/>
          </a:xfrm>
          <a:prstGeom prst="rect">
            <a:avLst/>
          </a:prstGeom>
          <a:noFill/>
        </p:spPr>
      </p:pic>
      <p:pic>
        <p:nvPicPr>
          <p:cNvPr id="11" name="Picture 10">
            <a:extLst>
              <a:ext uri="{A3FE385D-81BF-4602-97CF-936234A166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6A044F2-4FAC-4554-815D-3DE7429A6668}"/>
              </a:ext>
            </a:extLst>
          </p:cNvPr>
          <p:cNvPicPr>
            <a:picLocks noChangeAspect="1"/>
          </p:cNvPicPr>
          <p:nvPr/>
        </p:nvPicPr>
        <p:blipFill>
          <a:blip r:embed="rId3"/>
          <a:stretch>
            <a:fillRect/>
          </a:stretch>
        </p:blipFill>
        <p:spPr>
          <a:xfrm>
            <a:off x="635984" y="2664942"/>
            <a:ext cx="1510045" cy="1867985"/>
          </a:xfrm>
          <a:prstGeom prst="rect">
            <a:avLst/>
          </a:prstGeom>
          <a:noFill/>
        </p:spPr>
      </p:pic>
    </p:spTree>
    <p:extLst>
      <p:ext uri="{C40331B8-70A8-4E8E-8FD1-4876B11C201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Rectangle 1">
            <a:extLst>
              <a:ext uri="{49B192F0-F251-444D-89EF-349BF4ECD27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760D12-9765-4A9B-99FF-48EECA1F9F42}"/>
              </a:ext>
            </a:extLst>
          </p:cNvPr>
          <p:cNvSpPr/>
          <p:nvPr/>
        </p:nvSpPr>
        <p:spPr>
          <a:xfrm>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7B44C05D-E4F2-4A05-8854-05A3994E85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71FE0C-7958-49C2-8D5C-89045CA3329A}"/>
              </a:ext>
            </a:extLst>
          </p:cNvPr>
          <p:cNvPicPr>
            <a:picLocks noChangeAspect="1"/>
          </p:cNvPicPr>
          <p:nvPr/>
        </p:nvPicPr>
        <p:blipFill>
          <a:blip r:embed="rId2"/>
          <a:stretch>
            <a:fillRect/>
          </a:stretch>
        </p:blipFill>
        <p:spPr>
          <a:xfrm>
            <a:off x="1272424" y="991114"/>
            <a:ext cx="6599148" cy="3757031"/>
          </a:xfrm>
          <a:prstGeom prst="rect">
            <a:avLst/>
          </a:prstGeom>
          <a:noFill/>
        </p:spPr>
      </p:pic>
      <p:sp>
        <p:nvSpPr>
          <p:cNvPr id="4" name="TextBox 3">
            <a:extLst>
              <a:ext uri="{A0A31065-C4A1-43F8-AAF0-D32E3D272B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5B36C3-4D8E-4153-AB48-206940B0F645}"/>
              </a:ext>
            </a:extLst>
          </p:cNvPr>
          <p:cNvSpPr txBox="1"/>
          <p:nvPr/>
        </p:nvSpPr>
        <p:spPr>
          <a:xfrm>
            <a:off x="423691" y="453390"/>
            <a:ext cx="7951365" cy="484535"/>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Applications supported out-of-the-box for </a:t>
            </a:r>
            <a:r>
              <a:rPr lang="en-US" sz="2400" b="1" i="0" dirty="0" err="1">
                <a:solidFill>
                  <a:schemeClr val="tx1"/>
                </a:solidFill>
                <a:latin typeface="Calibri" panose="020F0502020204030204" pitchFamily="34" charset="0"/>
                <a:ea typeface="Calibri" panose="020F0502020204030204" pitchFamily="34" charset="0"/>
                <a:cs typeface="Calibri" panose="020F0502020204030204" pitchFamily="34" charset="0"/>
              </a:rPr>
              <a:t>SSO</a:t>
            </a:r>
          </a:p>
        </p:txBody>
      </p:sp>
    </p:spTree>
    <p:extLst>
      <p:ext uri="{84C05757-4F7D-44E2-A4F7-48F451D44C3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7">
            <a:extLst>
              <a:ext uri="{F8F6D342-7292-4E7E-8519-8823EBF2B17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A247F6-ED76-4FEF-8152-D775EE363C33}"/>
              </a:ext>
            </a:extLst>
          </p:cNvPr>
          <p:cNvSpPr>
            <a:spLocks noGrp="1"/>
          </p:cNvSpPr>
          <p:nvPr>
            <p:ph type="title"/>
          </p:nvPr>
        </p:nvSpPr>
        <p:spPr>
          <a:xfrm>
            <a:off x="2928232" y="2565631"/>
            <a:ext cx="5251704" cy="707886"/>
          </a:xfrm>
        </p:spPr>
        <p:txBody>
          <a:bodyPr vert="horz" rtlCol="0"/>
          <a:lstStyle/>
          <a:p>
            <a:r>
              <a:rPr lang="en-US" sz="2000" b="1" dirty="0">
                <a:latin typeface="Calibri" panose="020F0502020204030204" pitchFamily="34" charset="0"/>
                <a:ea typeface="Calibri" panose="020F0502020204030204" pitchFamily="34" charset="0"/>
                <a:cs typeface="Calibri" panose="020F0502020204030204" pitchFamily="34" charset="0"/>
              </a:rPr>
              <a:t>Eliminate password reset tickets and uphold password security</a:t>
            </a:r>
          </a:p>
        </p:txBody>
      </p:sp>
      <p:pic>
        <p:nvPicPr>
          <p:cNvPr id="3" name="Picture 2">
            <a:extLst>
              <a:ext uri="{A8A86A6C-8746-4643-8C58-E55749C82FF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38178D-9A95-4552-989B-D42D824E5069}"/>
              </a:ext>
            </a:extLst>
          </p:cNvPr>
          <p:cNvPicPr>
            <a:picLocks noChangeAspect="1"/>
          </p:cNvPicPr>
          <p:nvPr/>
        </p:nvPicPr>
        <p:blipFill>
          <a:blip r:embed="rId2">
            <a:alphaModFix amt="39000"/>
          </a:blip>
          <a:srcRect r="83720"/>
          <a:stretch>
            <a:fillRect/>
          </a:stretch>
        </p:blipFill>
        <p:spPr>
          <a:xfrm>
            <a:off x="-13020" y="2624993"/>
            <a:ext cx="2744533" cy="6573926"/>
          </a:xfrm>
          <a:prstGeom prst="rect">
            <a:avLst/>
          </a:prstGeom>
          <a:noFill/>
        </p:spPr>
      </p:pic>
      <p:pic>
        <p:nvPicPr>
          <p:cNvPr id="4" name="Picture 3">
            <a:extLst>
              <a:ext uri="{0AB1B9E2-1611-4EC1-BB95-F29A1855CE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E3C4D18-9718-42DE-9B6A-EC22EE55A74E}"/>
              </a:ext>
            </a:extLst>
          </p:cNvPr>
          <p:cNvPicPr>
            <a:picLocks noChangeAspect="1"/>
          </p:cNvPicPr>
          <p:nvPr/>
        </p:nvPicPr>
        <p:blipFill>
          <a:blip r:embed="rId3"/>
          <a:stretch>
            <a:fillRect/>
          </a:stretch>
        </p:blipFill>
        <p:spPr>
          <a:xfrm>
            <a:off x="390525" y="1839277"/>
            <a:ext cx="1889760" cy="1358160"/>
          </a:xfrm>
          <a:prstGeom prst="rect">
            <a:avLst/>
          </a:prstGeom>
          <a:noFill/>
        </p:spPr>
      </p:pic>
      <p:sp>
        <p:nvSpPr>
          <p:cNvPr id="5" name="TextBox 4">
            <a:extLst>
              <a:ext uri="{9CACFBAF-3F04-4CCB-8D59-4CC5C147B9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B1E704-2CE1-46DD-A73A-8D048CFBD657}"/>
              </a:ext>
            </a:extLst>
          </p:cNvPr>
          <p:cNvSpPr txBox="1"/>
          <p:nvPr/>
        </p:nvSpPr>
        <p:spPr>
          <a:xfrm>
            <a:off x="2928232" y="1565690"/>
            <a:ext cx="5059956" cy="756551"/>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2400" b="1" i="0" dirty="0">
                <a:solidFill>
                  <a:srgbClr val="0864F0"/>
                </a:solidFill>
                <a:latin typeface="Calibri" panose="020F0502020204030204" pitchFamily="34" charset="0"/>
                <a:ea typeface="Calibri" panose="020F0502020204030204" pitchFamily="34" charset="0"/>
                <a:cs typeface="Calibri" panose="020F0502020204030204" pitchFamily="34" charset="0"/>
              </a:rPr>
              <a:t>Self-service password management and security</a:t>
            </a:r>
          </a:p>
        </p:txBody>
      </p:sp>
    </p:spTree>
    <p:extLst>
      <p:ext uri="{D354F8EC-E579-4111-B0AD-BA734BA96F1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7">
            <a:extLst>
              <a:ext uri="{98BD745B-590A-43E6-89F2-79C946EDB48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292208-0558-4403-AC27-B00B58088031}"/>
              </a:ext>
            </a:extLst>
          </p:cNvPr>
          <p:cNvSpPr>
            <a:spLocks noGrp="1"/>
          </p:cNvSpPr>
          <p:nvPr>
            <p:ph type="title"/>
          </p:nvPr>
        </p:nvSpPr>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Self -service password management and security</a:t>
            </a:r>
          </a:p>
        </p:txBody>
      </p:sp>
      <p:sp>
        <p:nvSpPr>
          <p:cNvPr id="3" name="Content Placeholder 2">
            <a:extLst>
              <a:ext uri="{EAA52441-231E-47AF-90EB-D954FB08BB2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68086C-9227-4EC4-A745-3A2226B3A1A9}"/>
              </a:ext>
            </a:extLst>
          </p:cNvPr>
          <p:cNvSpPr>
            <a:spLocks noGrp="1"/>
          </p:cNvSpPr>
          <p:nvPr>
            <p:ph idx="1"/>
          </p:nvPr>
        </p:nvSpPr>
        <p:spPr>
          <a:xfrm>
            <a:off x="515712" y="1985562"/>
            <a:ext cx="3406044" cy="332399"/>
          </a:xfrm>
        </p:spPr>
        <p:txBody>
          <a:bodyPr vert="horz" rtlCol="0">
            <a:spAutoFit/>
          </a:bodyPr>
          <a:lstStyle/>
          <a:p>
            <a:pPr marL="0" indent="0">
              <a:lnSpc>
                <a:spcPct val="120000"/>
              </a:lnSpc>
              <a:buNone/>
            </a:pPr>
            <a:r>
              <a:rPr lang="en-US" sz="900" b="0" dirty="0">
                <a:latin typeface="Calibri" panose="020F0502020204030204" pitchFamily="34" charset="0"/>
                <a:ea typeface="Calibri" panose="020F0502020204030204" pitchFamily="34" charset="0"/>
                <a:cs typeface="Calibri" panose="020F0502020204030204" pitchFamily="34" charset="0"/>
              </a:rPr>
              <a:t>Enable users to reset passwords and unlock accounts in office, at home, or on the move, all without help desk aid</a:t>
            </a:r>
          </a:p>
        </p:txBody>
      </p:sp>
      <p:sp>
        <p:nvSpPr>
          <p:cNvPr id="4" name="TextBox 3">
            <a:extLst>
              <a:ext uri="{0B218C49-7D38-4E40-9664-A89F15E9CB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2389E3-E562-4AC9-B783-E1B33A0F64CE}"/>
              </a:ext>
            </a:extLst>
          </p:cNvPr>
          <p:cNvSpPr txBox="1"/>
          <p:nvPr/>
        </p:nvSpPr>
        <p:spPr>
          <a:xfrm>
            <a:off x="515712" y="1695450"/>
            <a:ext cx="4783769"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Self-service password reset and account unlock</a:t>
            </a:r>
          </a:p>
        </p:txBody>
      </p:sp>
      <p:sp>
        <p:nvSpPr>
          <p:cNvPr id="5" name="TextBox 4">
            <a:extLst>
              <a:ext uri="{F610D146-E50D-408A-8EA8-03129DF1A51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795AE0D-3408-4D67-BAD3-D7C3FB82C72F}"/>
              </a:ext>
            </a:extLst>
          </p:cNvPr>
          <p:cNvSpPr txBox="1">
            <a:spLocks noGrp="1"/>
          </p:cNvSpPr>
          <p:nvPr/>
        </p:nvSpPr>
        <p:spPr>
          <a:xfrm>
            <a:off x="515712" y="3619500"/>
            <a:ext cx="3045961" cy="332399"/>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Automate password and account expiration reminders to users via email, push, and SMS alerts</a:t>
            </a:r>
          </a:p>
        </p:txBody>
      </p:sp>
      <p:sp>
        <p:nvSpPr>
          <p:cNvPr id="6" name="TextBox 5">
            <a:extLst>
              <a:ext uri="{CB328020-B620-41DB-9CD8-0F77A16806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327BBF-C761-46B5-B7F3-DF6315B09F8B}"/>
              </a:ext>
            </a:extLst>
          </p:cNvPr>
          <p:cNvSpPr txBox="1"/>
          <p:nvPr/>
        </p:nvSpPr>
        <p:spPr>
          <a:xfrm>
            <a:off x="515712" y="3294202"/>
            <a:ext cx="3167919"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Password and account expiration alerts</a:t>
            </a:r>
          </a:p>
        </p:txBody>
      </p:sp>
      <p:sp>
        <p:nvSpPr>
          <p:cNvPr id="7" name="TextBox 6">
            <a:extLst>
              <a:ext uri="{AD189C4D-A085-4643-B220-E1AEE8F5D9F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C4AF54-F958-4BB7-A09C-23B2542F6AA1}"/>
              </a:ext>
            </a:extLst>
          </p:cNvPr>
          <p:cNvSpPr txBox="1">
            <a:spLocks noGrp="1"/>
          </p:cNvSpPr>
          <p:nvPr/>
        </p:nvSpPr>
        <p:spPr>
          <a:xfrm>
            <a:off x="4558712" y="1985562"/>
            <a:ext cx="3045961" cy="332399"/>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Sync AD password resets and changes with the connected enterprise applications, in real time</a:t>
            </a:r>
          </a:p>
        </p:txBody>
      </p:sp>
      <p:sp>
        <p:nvSpPr>
          <p:cNvPr id="8" name="TextBox 7">
            <a:extLst>
              <a:ext uri="{4B7C979C-16BC-477F-9950-402EEED5B8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A6DA07-7170-4229-ADEF-D3705A36910A}"/>
              </a:ext>
            </a:extLst>
          </p:cNvPr>
          <p:cNvSpPr txBox="1"/>
          <p:nvPr/>
        </p:nvSpPr>
        <p:spPr>
          <a:xfrm>
            <a:off x="4546130" y="1695783"/>
            <a:ext cx="3703281"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Password  synchronization</a:t>
            </a:r>
          </a:p>
        </p:txBody>
      </p:sp>
      <p:sp>
        <p:nvSpPr>
          <p:cNvPr id="9" name="TextBox 8">
            <a:extLst>
              <a:ext uri="{E2EA93FB-255D-4800-A38B-63D2C18D3F4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C154CE-AE2A-401E-A429-A47197586581}"/>
              </a:ext>
            </a:extLst>
          </p:cNvPr>
          <p:cNvSpPr txBox="1">
            <a:spLocks noGrp="1"/>
          </p:cNvSpPr>
          <p:nvPr/>
        </p:nvSpPr>
        <p:spPr>
          <a:xfrm>
            <a:off x="4558712" y="3619500"/>
            <a:ext cx="3841137" cy="332399"/>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Mandate creation of complex passwords by implementing advanced password requirements during password changes and resets</a:t>
            </a:r>
          </a:p>
        </p:txBody>
      </p:sp>
      <p:sp>
        <p:nvSpPr>
          <p:cNvPr id="10" name="TextBox 9">
            <a:extLst>
              <a:ext uri="{F7C20D6A-9D5D-4BA5-B2ED-E21FED3B6C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1094F9-1706-4789-B945-71F3072CFCB3}"/>
              </a:ext>
            </a:extLst>
          </p:cNvPr>
          <p:cNvSpPr txBox="1"/>
          <p:nvPr/>
        </p:nvSpPr>
        <p:spPr>
          <a:xfrm>
            <a:off x="4558712" y="3294202"/>
            <a:ext cx="3143773"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Password policy enforcer</a:t>
            </a:r>
          </a:p>
        </p:txBody>
      </p:sp>
      <p:sp>
        <p:nvSpPr>
          <p:cNvPr id="11" name="Rounded Rectangle 10">
            <a:extLst>
              <a:ext uri="{DCD45838-2150-409F-8F8D-AFEDDD021ED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938CD6-1194-4609-AD55-0F72D49FE5FA}"/>
              </a:ext>
            </a:extLst>
          </p:cNvPr>
          <p:cNvSpPr/>
          <p:nvPr/>
        </p:nvSpPr>
        <p:spPr>
          <a:xfrm>
            <a:off x="590550" y="12096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a:extLst>
              <a:ext uri="{16160442-32E6-4570-8172-26E63F785F5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154F44-CD2F-461B-AB6C-47AAEAF7FD19}"/>
              </a:ext>
            </a:extLst>
          </p:cNvPr>
          <p:cNvSpPr/>
          <p:nvPr/>
        </p:nvSpPr>
        <p:spPr>
          <a:xfrm>
            <a:off x="4619625" y="12096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a:extLst>
              <a:ext uri="{3B90E4E7-780F-4710-81D4-E2B25E8A67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D41C3F-1DA8-4480-BBF9-42719AF57770}"/>
              </a:ext>
            </a:extLst>
          </p:cNvPr>
          <p:cNvSpPr/>
          <p:nvPr/>
        </p:nvSpPr>
        <p:spPr>
          <a:xfrm>
            <a:off x="571500" y="27527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a:extLst>
              <a:ext uri="{A2A91FF5-E1D4-46A8-B7D5-339DFA6DC9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6E0C52E-5106-4517-B682-C01FE4EA84F8}"/>
              </a:ext>
            </a:extLst>
          </p:cNvPr>
          <p:cNvSpPr/>
          <p:nvPr/>
        </p:nvSpPr>
        <p:spPr>
          <a:xfrm>
            <a:off x="4619625" y="280035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8BA1525-8F4F-4700-83EB-D637C4A77A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B26F30-1C83-40F4-A483-42DB9A9E9CC3}"/>
              </a:ext>
            </a:extLst>
          </p:cNvPr>
          <p:cNvPicPr>
            <a:picLocks noChangeAspect="1"/>
          </p:cNvPicPr>
          <p:nvPr/>
        </p:nvPicPr>
        <p:blipFill>
          <a:blip r:embed="rId2"/>
          <a:stretch>
            <a:fillRect/>
          </a:stretch>
        </p:blipFill>
        <p:spPr>
          <a:xfrm>
            <a:off x="4714875" y="1314450"/>
            <a:ext cx="229284" cy="228152"/>
          </a:xfrm>
          <a:prstGeom prst="rect">
            <a:avLst/>
          </a:prstGeom>
          <a:noFill/>
        </p:spPr>
      </p:pic>
      <p:pic>
        <p:nvPicPr>
          <p:cNvPr id="16" name="Picture 15">
            <a:extLst>
              <a:ext uri="{F496C9D7-6F19-4C5D-B2E7-6AFEB9E76D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91A331-DB98-49B4-84A6-E33D044A8B2C}"/>
              </a:ext>
            </a:extLst>
          </p:cNvPr>
          <p:cNvPicPr>
            <a:picLocks noChangeAspect="1"/>
          </p:cNvPicPr>
          <p:nvPr/>
        </p:nvPicPr>
        <p:blipFill>
          <a:blip r:embed="rId3"/>
          <a:stretch>
            <a:fillRect/>
          </a:stretch>
        </p:blipFill>
        <p:spPr>
          <a:xfrm>
            <a:off x="647700" y="2819400"/>
            <a:ext cx="276434" cy="302618"/>
          </a:xfrm>
          <a:prstGeom prst="rect">
            <a:avLst/>
          </a:prstGeom>
          <a:noFill/>
        </p:spPr>
      </p:pic>
      <p:pic>
        <p:nvPicPr>
          <p:cNvPr id="17" name="Picture 16">
            <a:extLst>
              <a:ext uri="{1B0AF4A3-7202-42E8-BA49-2420137BD7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42CC75-F9D1-40CE-A726-23A24EB6327A}"/>
              </a:ext>
            </a:extLst>
          </p:cNvPr>
          <p:cNvPicPr>
            <a:picLocks noChangeAspect="1"/>
          </p:cNvPicPr>
          <p:nvPr/>
        </p:nvPicPr>
        <p:blipFill>
          <a:blip r:embed="rId4"/>
          <a:stretch>
            <a:fillRect/>
          </a:stretch>
        </p:blipFill>
        <p:spPr>
          <a:xfrm>
            <a:off x="4714875" y="2895600"/>
            <a:ext cx="229123" cy="240706"/>
          </a:xfrm>
          <a:prstGeom prst="rect">
            <a:avLst/>
          </a:prstGeom>
          <a:noFill/>
        </p:spPr>
      </p:pic>
      <p:pic>
        <p:nvPicPr>
          <p:cNvPr id="18" name="Picture 17">
            <a:extLst>
              <a:ext uri="{8CEFABF7-19C7-4F2D-8CCD-51379E15E3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854E8A-2705-4AF8-8243-E30D1F6C53A7}"/>
              </a:ext>
            </a:extLst>
          </p:cNvPr>
          <p:cNvPicPr>
            <a:picLocks noChangeAspect="1"/>
          </p:cNvPicPr>
          <p:nvPr/>
        </p:nvPicPr>
        <p:blipFill>
          <a:blip r:embed="rId5"/>
          <a:stretch>
            <a:fillRect/>
          </a:stretch>
        </p:blipFill>
        <p:spPr>
          <a:xfrm>
            <a:off x="666750" y="1285875"/>
            <a:ext cx="275072" cy="285863"/>
          </a:xfrm>
          <a:prstGeom prst="rect">
            <a:avLst/>
          </a:prstGeom>
          <a:noFill/>
        </p:spPr>
      </p:pic>
    </p:spTree>
    <p:extLst>
      <p:ext uri="{26352AB7-E375-439C-BB14-31BCBD52058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Rounded Rectangle 1">
            <a:extLst>
              <a:ext uri="{476B52EE-F8B3-4F75-991B-CDC43029740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0CFDBA6-5384-4AEF-8361-C6E09F2CE55E}"/>
              </a:ext>
            </a:extLst>
          </p:cNvPr>
          <p:cNvSpPr/>
          <p:nvPr/>
        </p:nvSpPr>
        <p:spPr>
          <a:xfrm>
            <a:off x="2133600" y="1704784"/>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ounded Rectangle 2">
            <a:extLst>
              <a:ext uri="{DCFA854E-0BF1-45C5-972E-7174136307E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6CDA6D-0832-4A3F-BCA5-ABFF9D2F8A59}"/>
              </a:ext>
            </a:extLst>
          </p:cNvPr>
          <p:cNvSpPr/>
          <p:nvPr/>
        </p:nvSpPr>
        <p:spPr>
          <a:xfrm>
            <a:off x="2147030" y="4248921"/>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a:extLst>
              <a:ext uri="{B4BB7E14-114D-407E-9CCE-A7ED50973FE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1A763CB-1DED-4D9F-9D1A-D00E10C91059}"/>
              </a:ext>
            </a:extLst>
          </p:cNvPr>
          <p:cNvSpPr/>
          <p:nvPr/>
        </p:nvSpPr>
        <p:spPr>
          <a:xfrm>
            <a:off x="5718076" y="1028700"/>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ounded Rectangle 4">
            <a:extLst>
              <a:ext uri="{9B638EB6-8B64-465F-BED6-0BE087931EF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9AC585C-637D-425C-B1F8-998916CBDF62}"/>
              </a:ext>
            </a:extLst>
          </p:cNvPr>
          <p:cNvSpPr/>
          <p:nvPr/>
        </p:nvSpPr>
        <p:spPr>
          <a:xfrm>
            <a:off x="5734050" y="4248626"/>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35D79831-1220-47A8-BBEF-A1CA0934B6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69F598-597D-4F67-AE21-12DCF89909EB}"/>
              </a:ext>
            </a:extLst>
          </p:cNvPr>
          <p:cNvSpPr txBox="1"/>
          <p:nvPr/>
        </p:nvSpPr>
        <p:spPr>
          <a:xfrm>
            <a:off x="2535269" y="463229"/>
            <a:ext cx="2712719" cy="250068"/>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2" action="ppaction://hlinksldjump"/>
              </a:rPr>
              <a:t>Critical identity security challenges</a:t>
            </a:r>
          </a:p>
        </p:txBody>
      </p:sp>
      <p:sp>
        <p:nvSpPr>
          <p:cNvPr id="7" name="TextBox 6">
            <a:extLst>
              <a:ext uri="{8B22D455-6CCF-4233-8B93-2345E2927B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EB811F-E738-48DB-8572-54486D76B529}"/>
              </a:ext>
            </a:extLst>
          </p:cNvPr>
          <p:cNvSpPr txBox="1"/>
          <p:nvPr/>
        </p:nvSpPr>
        <p:spPr>
          <a:xfrm>
            <a:off x="2536487" y="2402205"/>
            <a:ext cx="2514600" cy="250068"/>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000" b="1"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ction="ppaction://hlinksldjump"/>
              </a:rPr>
              <a:t>Adaptive MFA</a:t>
            </a:r>
          </a:p>
        </p:txBody>
      </p:sp>
      <p:sp>
        <p:nvSpPr>
          <p:cNvPr id="8" name="TextBox 7">
            <a:extLst>
              <a:ext uri="{2B6EEB40-E4B5-4A1D-8CC1-C0B670D6FC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6BBCD0-1592-4C54-8377-A3EC219845F6}"/>
              </a:ext>
            </a:extLst>
          </p:cNvPr>
          <p:cNvSpPr txBox="1"/>
          <p:nvPr/>
        </p:nvSpPr>
        <p:spPr>
          <a:xfrm>
            <a:off x="2555985" y="3572380"/>
            <a:ext cx="2505159" cy="403957"/>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4" action="ppaction://hlinksldjump"/>
              </a:rPr>
              <a:t>Self-service password management</a:t>
            </a:r>
          </a:p>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4" action="ppaction://hlinksldjump"/>
              </a:rPr>
              <a:t>and security</a:t>
            </a:r>
          </a:p>
        </p:txBody>
      </p:sp>
      <p:sp>
        <p:nvSpPr>
          <p:cNvPr id="9" name="TextBox 8">
            <a:extLst>
              <a:ext uri="{28868D79-7814-4E8E-B21A-D877E761B2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7F7ACE-AE5F-4659-B76B-ECCB5AD2C6A8}"/>
              </a:ext>
            </a:extLst>
          </p:cNvPr>
          <p:cNvSpPr txBox="1"/>
          <p:nvPr/>
        </p:nvSpPr>
        <p:spPr>
          <a:xfrm>
            <a:off x="2552700" y="4295583"/>
            <a:ext cx="1779212" cy="250068"/>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5" action="ppaction://hlinksldjump"/>
              </a:rPr>
              <a:t>Remote work enablement</a:t>
            </a:r>
          </a:p>
        </p:txBody>
      </p:sp>
      <p:sp>
        <p:nvSpPr>
          <p:cNvPr id="10" name="TextBox 9">
            <a:extLst>
              <a:ext uri="{F271CE02-D312-4B5E-8727-E7E5CD6040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5580D0-BAA2-4535-AFE7-89D01AC7BF6A}"/>
              </a:ext>
            </a:extLst>
          </p:cNvPr>
          <p:cNvSpPr txBox="1"/>
          <p:nvPr/>
        </p:nvSpPr>
        <p:spPr>
          <a:xfrm>
            <a:off x="6103048" y="456628"/>
            <a:ext cx="1779212" cy="250068"/>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6" action="ppaction://hlinksldjump"/>
              </a:rPr>
              <a:t>Workforce self-service</a:t>
            </a:r>
          </a:p>
        </p:txBody>
      </p:sp>
      <p:sp>
        <p:nvSpPr>
          <p:cNvPr id="11" name="TextBox 10">
            <a:extLst>
              <a:ext uri="{DE4FE92D-D3C2-4239-8BCA-54FB6766B9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5E9E98-688B-4EBA-BACE-E50FDA6C1D98}"/>
              </a:ext>
            </a:extLst>
          </p:cNvPr>
          <p:cNvSpPr txBox="1"/>
          <p:nvPr/>
        </p:nvSpPr>
        <p:spPr>
          <a:xfrm>
            <a:off x="6100695" y="1056598"/>
            <a:ext cx="2138943" cy="250068"/>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7" action="ppaction://hlinksldjump"/>
              </a:rPr>
              <a:t>Benefits of </a:t>
            </a:r>
            <a:r>
              <a:rPr lang="en-US" sz="1000" b="1" dirty="0" err="1">
                <a:latin typeface="Calibri" panose="020F0502020204030204" pitchFamily="34" charset="0"/>
                <a:ea typeface="Calibri" panose="020F0502020204030204" pitchFamily="34" charset="0"/>
                <a:cs typeface="Calibri" panose="020F0502020204030204" pitchFamily="34" charset="0"/>
                <a:hlinkClick r:id="rId7" action="ppaction://hlinksldjump"/>
              </a:rPr>
              <a:t>ADSelfService</a:t>
            </a:r>
            <a:r>
              <a:rPr lang="en-US" sz="1000" b="1" dirty="0">
                <a:latin typeface="Calibri" panose="020F0502020204030204" pitchFamily="34" charset="0"/>
                <a:ea typeface="Calibri" panose="020F0502020204030204" pitchFamily="34" charset="0"/>
                <a:cs typeface="Calibri" panose="020F0502020204030204" pitchFamily="34" charset="0"/>
                <a:hlinkClick r:id="rId7" action="ppaction://hlinksldjump"/>
              </a:rPr>
              <a:t> Plus</a:t>
            </a:r>
          </a:p>
        </p:txBody>
      </p:sp>
      <p:sp>
        <p:nvSpPr>
          <p:cNvPr id="12" name="TextBox 11">
            <a:extLst>
              <a:ext uri="{1E68EE77-914C-42A5-A104-294E7A5A6B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9FF5D4-9CDC-4CB3-A5BB-E7782FC6E2F0}"/>
              </a:ext>
            </a:extLst>
          </p:cNvPr>
          <p:cNvSpPr txBox="1"/>
          <p:nvPr/>
        </p:nvSpPr>
        <p:spPr>
          <a:xfrm>
            <a:off x="6098638" y="2357104"/>
            <a:ext cx="2155755" cy="250068"/>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8" action="ppaction://hlinksldjump"/>
              </a:rPr>
              <a:t>Case study</a:t>
            </a:r>
          </a:p>
        </p:txBody>
      </p:sp>
      <p:sp>
        <p:nvSpPr>
          <p:cNvPr id="13" name="TextBox 12">
            <a:extLst>
              <a:ext uri="{22E851E9-E145-4F27-AE88-538B50AC56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2F1AC8-9DA2-4DEC-9B4E-095D467BE8F2}"/>
              </a:ext>
            </a:extLst>
          </p:cNvPr>
          <p:cNvSpPr txBox="1"/>
          <p:nvPr/>
        </p:nvSpPr>
        <p:spPr>
          <a:xfrm>
            <a:off x="6124420" y="2972352"/>
            <a:ext cx="2155755" cy="403957"/>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9" action="ppaction://hlinksldjump"/>
              </a:rPr>
              <a:t>Licensing, pricing and feature support </a:t>
            </a:r>
          </a:p>
        </p:txBody>
      </p:sp>
      <p:sp>
        <p:nvSpPr>
          <p:cNvPr id="14" name="TextBox 13">
            <a:extLst>
              <a:ext uri="{4ACB6EFB-E524-4204-B3DC-A7EA5D77E0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4566E00-2925-4303-919B-D30749A86D3C}"/>
              </a:ext>
            </a:extLst>
          </p:cNvPr>
          <p:cNvSpPr txBox="1"/>
          <p:nvPr/>
        </p:nvSpPr>
        <p:spPr>
          <a:xfrm>
            <a:off x="6118326" y="3657600"/>
            <a:ext cx="2522782" cy="250068"/>
          </a:xfrm>
          <a:prstGeom prst="rect">
            <a:avLst/>
          </a:prstGeom>
        </p:spPr>
        <p:txBody>
          <a:bodyPr vert="horz" lIns="95250" tIns="47625" rIns="95250" bIns="47625" rtlCol="0" anchor="t">
            <a:spAutoFit/>
          </a:bodyPr>
          <a:lstStyle/>
          <a:p>
            <a:pPr>
              <a:defRPr lang="en-US" sz="1400" dirty="0"/>
            </a:pPr>
            <a:r>
              <a:rPr lang="en-US" sz="1000" b="1" dirty="0" err="1">
                <a:latin typeface="Calibri" panose="020F0502020204030204" pitchFamily="34" charset="0"/>
                <a:ea typeface="Calibri" panose="020F0502020204030204" pitchFamily="34" charset="0"/>
                <a:cs typeface="Calibri" panose="020F0502020204030204" pitchFamily="34" charset="0"/>
                <a:hlinkClick r:id="rId10" action="ppaction://hlinksldjump"/>
              </a:rPr>
              <a:t>Add-ons</a:t>
            </a:r>
          </a:p>
        </p:txBody>
      </p:sp>
      <p:sp>
        <p:nvSpPr>
          <p:cNvPr id="15" name="TextBox 14">
            <a:extLst>
              <a:ext uri="{CA9DE04D-F3C0-49CB-B945-2A583B9C47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1BD61A4-1079-48AA-9687-4F55A6DF2322}"/>
              </a:ext>
            </a:extLst>
          </p:cNvPr>
          <p:cNvSpPr txBox="1"/>
          <p:nvPr/>
        </p:nvSpPr>
        <p:spPr>
          <a:xfrm>
            <a:off x="6112744" y="1706851"/>
            <a:ext cx="2155755" cy="250068"/>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11" action="ppaction://hlinksldjump"/>
              </a:rPr>
              <a:t>Our customers</a:t>
            </a:r>
          </a:p>
        </p:txBody>
      </p:sp>
      <p:sp>
        <p:nvSpPr>
          <p:cNvPr id="16" name="TextBox 15">
            <a:extLst>
              <a:ext uri="{B719338A-7E7D-4D2B-99F4-515056B83D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7610374-6336-4FC4-9186-2689D5517882}"/>
              </a:ext>
            </a:extLst>
          </p:cNvPr>
          <p:cNvSpPr txBox="1"/>
          <p:nvPr/>
        </p:nvSpPr>
        <p:spPr>
          <a:xfrm>
            <a:off x="6139720" y="4286535"/>
            <a:ext cx="2155755" cy="250068"/>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12" action="ppaction://hlinksldjump"/>
              </a:rPr>
              <a:t>Contact us</a:t>
            </a:r>
          </a:p>
        </p:txBody>
      </p:sp>
      <p:sp>
        <p:nvSpPr>
          <p:cNvPr id="17" name="Rectangle 16">
            <a:extLst>
              <a:ext uri="{0E38FEE2-3137-4C81-A486-965B15CD36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5CB763-3230-4ADE-B358-8C727964E6C1}"/>
              </a:ext>
            </a:extLst>
          </p:cNvPr>
          <p:cNvSpPr/>
          <p:nvPr/>
        </p:nvSpPr>
        <p:spPr>
          <a:xfrm>
            <a:off x="-12506" y="-6429"/>
            <a:ext cx="1479356" cy="5151929"/>
          </a:xfrm>
          <a:prstGeom prst="rect">
            <a:avLst/>
          </a:prstGeom>
          <a:solidFill>
            <a:srgbClr val="0864F0"/>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BB3F9061-411D-482D-8C3F-8FC56DCAE6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60CDA1-DBA7-48F2-8AEA-CC78F5649E36}"/>
              </a:ext>
            </a:extLst>
          </p:cNvPr>
          <p:cNvSpPr txBox="1"/>
          <p:nvPr/>
        </p:nvSpPr>
        <p:spPr>
          <a:xfrm rot="16200000">
            <a:off x="-432863" y="1994581"/>
            <a:ext cx="2285085" cy="650178"/>
          </a:xfrm>
          <a:prstGeom prst="rect">
            <a:avLst/>
          </a:prstGeom>
        </p:spPr>
        <p:txBody>
          <a:bodyPr vert="horz" lIns="95250" tIns="47625" rIns="95250" bIns="47625" rtlCol="0" anchor="t">
            <a:spAutoFit/>
          </a:bodyPr>
          <a:lstStyle/>
          <a:p>
            <a:pPr algn="l" rtl="0">
              <a:lnSpc>
                <a:spcPct val="100000"/>
              </a:lnSpc>
              <a:spcBef>
                <a:spcPct val="0"/>
              </a:spcBef>
              <a:spcAft>
                <a:spcPts val="0"/>
              </a:spcAft>
              <a:buNone/>
              <a:defRPr lang="en-US" sz="1400" dirty="0"/>
            </a:pPr>
            <a:endParaRPr lang="en-US" sz="3600" i="0" dirty="0">
              <a:solidFill>
                <a:srgbClr val="FFD278"/>
              </a:solidFill>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7BCF906A-DE43-4B8C-9178-9508B0209C3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941067-21FF-4337-9E6D-90A93771F4DF}"/>
              </a:ext>
            </a:extLst>
          </p:cNvPr>
          <p:cNvPicPr>
            <a:picLocks noChangeAspect="1"/>
          </p:cNvPicPr>
          <p:nvPr/>
        </p:nvPicPr>
        <p:blipFill>
          <a:blip r:embed="rId13">
            <a:alphaModFix amt="39000"/>
          </a:blip>
          <a:srcRect r="83720"/>
          <a:stretch>
            <a:fillRect/>
          </a:stretch>
        </p:blipFill>
        <p:spPr>
          <a:xfrm>
            <a:off x="-13020" y="3311204"/>
            <a:ext cx="1488562" cy="3565525"/>
          </a:xfrm>
          <a:prstGeom prst="rect">
            <a:avLst/>
          </a:prstGeom>
          <a:noFill/>
        </p:spPr>
      </p:pic>
      <p:sp>
        <p:nvSpPr>
          <p:cNvPr id="20" name="Rounded Rectangle 19">
            <a:extLst>
              <a:ext uri="{E69F6CE0-2EEF-473B-8306-A1048260010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0FE41EE-B418-4524-B984-F62817571A42}"/>
              </a:ext>
            </a:extLst>
          </p:cNvPr>
          <p:cNvSpPr/>
          <p:nvPr/>
        </p:nvSpPr>
        <p:spPr>
          <a:xfrm>
            <a:off x="2127789" y="425262"/>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ounded Rectangle 20">
            <a:extLst>
              <a:ext uri="{8E81CCFE-C16C-47B1-A70C-C14C20C032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3F51F0-E3A6-41CF-B029-A7E2F5FFAD54}"/>
              </a:ext>
            </a:extLst>
          </p:cNvPr>
          <p:cNvSpPr/>
          <p:nvPr/>
        </p:nvSpPr>
        <p:spPr>
          <a:xfrm>
            <a:off x="2146487" y="1066704"/>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ounded Rectangle 21">
            <a:extLst>
              <a:ext uri="{53D2D231-0428-40E7-83D5-ABAB7514BAD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CFD8A63-E63E-4DE4-A34A-ACA48BC71164}"/>
              </a:ext>
            </a:extLst>
          </p:cNvPr>
          <p:cNvSpPr/>
          <p:nvPr/>
        </p:nvSpPr>
        <p:spPr>
          <a:xfrm>
            <a:off x="2141934" y="2362200"/>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Rounded Rectangle 22">
            <a:extLst>
              <a:ext uri="{F5FB2F63-582F-460F-AFD0-3D425BCB57B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1388FB-0B99-4C8F-89EC-D84F52779935}"/>
              </a:ext>
            </a:extLst>
          </p:cNvPr>
          <p:cNvSpPr/>
          <p:nvPr/>
        </p:nvSpPr>
        <p:spPr>
          <a:xfrm>
            <a:off x="2137572" y="2990850"/>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Rounded Rectangle 23">
            <a:extLst>
              <a:ext uri="{1AEEA52C-9EB3-4F0B-B4BF-F0B5091CC0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92F3314-AD24-41C1-9644-86FB3BEA538B}"/>
              </a:ext>
            </a:extLst>
          </p:cNvPr>
          <p:cNvSpPr/>
          <p:nvPr/>
        </p:nvSpPr>
        <p:spPr>
          <a:xfrm>
            <a:off x="2137410" y="3590544"/>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ounded Rectangle 24">
            <a:extLst>
              <a:ext uri="{8B8AC134-5818-424E-8389-76AAC9BDFDB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6D39B4-0B61-4BE5-883D-4E0A7C9595B4}"/>
              </a:ext>
            </a:extLst>
          </p:cNvPr>
          <p:cNvSpPr/>
          <p:nvPr/>
        </p:nvSpPr>
        <p:spPr>
          <a:xfrm>
            <a:off x="5734050" y="411479"/>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6" name="Group 25">
            <a:extLst>
              <a:ext uri="{EB024B60-5D7C-43AA-96EA-5CE9222DD1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951035A-E143-428B-B8F5-AC40194F7462}"/>
              </a:ext>
            </a:extLst>
          </p:cNvPr>
          <p:cNvGrpSpPr>
            <a:grpSpLocks noChangeAspect="1"/>
          </p:cNvGrpSpPr>
          <p:nvPr/>
        </p:nvGrpSpPr>
        <p:grpSpPr>
          <a:xfrm>
            <a:off x="5706932" y="2333148"/>
            <a:ext cx="331470" cy="331470"/>
            <a:chOff x="742950" y="1514475"/>
            <a:chExt cx="432368" cy="432368"/>
          </a:xfrm>
        </p:grpSpPr>
        <p:sp>
          <p:nvSpPr>
            <p:cNvPr id="27" name="Rounded Rectangle 26">
              <a:extLst>
                <a:ext uri="{CC405B21-6634-40C5-8956-625EF75FF02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A5F8190-0294-46E7-AB93-8CDF10DDB39E}"/>
                </a:ext>
              </a:extLst>
            </p:cNvPr>
            <p:cNvSpPr/>
            <p:nvPr/>
          </p:nvSpPr>
          <p:spPr>
            <a:xfrm>
              <a:off x="742950" y="15144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8" name="Picture 27">
              <a:extLst>
                <a:ext uri="{B2A6BF53-51DE-4A79-91D2-2E42E40E98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F66506-8DF2-48B5-A3DF-F42B7EB1FF99}"/>
                </a:ext>
              </a:extLst>
            </p:cNvPr>
            <p:cNvPicPr>
              <a:picLocks noChangeAspect="1"/>
            </p:cNvPicPr>
            <p:nvPr/>
          </p:nvPicPr>
          <p:blipFill>
            <a:blip r:embed="rId14"/>
            <a:stretch>
              <a:fillRect/>
            </a:stretch>
          </p:blipFill>
          <p:spPr>
            <a:xfrm>
              <a:off x="857250" y="1628775"/>
              <a:ext cx="195100" cy="208426"/>
            </a:xfrm>
            <a:prstGeom prst="rect">
              <a:avLst/>
            </a:prstGeom>
            <a:noFill/>
          </p:spPr>
        </p:pic>
      </p:grpSp>
      <p:sp>
        <p:nvSpPr>
          <p:cNvPr id="29" name="Rounded Rectangle 28">
            <a:extLst>
              <a:ext uri="{215392B8-5714-4E02-9824-020F014F81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BFA795A-BA48-4143-8AC5-AB1A2BB9E87E}"/>
              </a:ext>
            </a:extLst>
          </p:cNvPr>
          <p:cNvSpPr/>
          <p:nvPr/>
        </p:nvSpPr>
        <p:spPr>
          <a:xfrm>
            <a:off x="5702265" y="1685544"/>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Rounded Rectangle 29">
            <a:extLst>
              <a:ext uri="{4C0993C6-5C16-45D4-8A40-4037D3ACE9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8E7E0D-BAC6-4CAE-A96F-30988E3E312E}"/>
              </a:ext>
            </a:extLst>
          </p:cNvPr>
          <p:cNvSpPr/>
          <p:nvPr/>
        </p:nvSpPr>
        <p:spPr>
          <a:xfrm>
            <a:off x="5728582" y="2980744"/>
            <a:ext cx="331470" cy="327107"/>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Rounded Rectangle 30">
            <a:extLst>
              <a:ext uri="{81C4F279-42BD-495C-81EA-9FB1271EC4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556CB4-2781-4915-82DD-E4BC29EA12C1}"/>
              </a:ext>
            </a:extLst>
          </p:cNvPr>
          <p:cNvSpPr/>
          <p:nvPr/>
        </p:nvSpPr>
        <p:spPr>
          <a:xfrm>
            <a:off x="5723991" y="3628444"/>
            <a:ext cx="331470" cy="331470"/>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a:extLst>
              <a:ext uri="{068672B5-D575-4306-B0FC-079B8D01A85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A9979D-A5B4-4222-928E-89BA5F3E5108}"/>
              </a:ext>
            </a:extLst>
          </p:cNvPr>
          <p:cNvPicPr>
            <a:picLocks noChangeAspect="1"/>
          </p:cNvPicPr>
          <p:nvPr/>
        </p:nvPicPr>
        <p:blipFill>
          <a:blip r:embed="rId15"/>
          <a:stretch>
            <a:fillRect/>
          </a:stretch>
        </p:blipFill>
        <p:spPr>
          <a:xfrm>
            <a:off x="2221944" y="2458897"/>
            <a:ext cx="171450" cy="138074"/>
          </a:xfrm>
          <a:prstGeom prst="rect">
            <a:avLst/>
          </a:prstGeom>
          <a:noFill/>
        </p:spPr>
      </p:pic>
      <p:pic>
        <p:nvPicPr>
          <p:cNvPr id="33" name="Picture 32">
            <a:extLst>
              <a:ext uri="{42F770C6-A0BC-4CB9-AD9F-0F226D7E05C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FFF039C-56FE-4A0A-BD5D-2887E1A1D867}"/>
              </a:ext>
            </a:extLst>
          </p:cNvPr>
          <p:cNvPicPr>
            <a:picLocks noChangeAspect="1"/>
          </p:cNvPicPr>
          <p:nvPr/>
        </p:nvPicPr>
        <p:blipFill>
          <a:blip r:embed="rId16"/>
          <a:stretch>
            <a:fillRect/>
          </a:stretch>
        </p:blipFill>
        <p:spPr>
          <a:xfrm>
            <a:off x="2230593" y="1778270"/>
            <a:ext cx="137493" cy="188004"/>
          </a:xfrm>
          <a:prstGeom prst="rect">
            <a:avLst/>
          </a:prstGeom>
          <a:noFill/>
        </p:spPr>
      </p:pic>
      <p:pic>
        <p:nvPicPr>
          <p:cNvPr id="34" name="Picture 33">
            <a:extLst>
              <a:ext uri="{83D88C7D-63B7-4037-9177-95EB250911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5A9B811-03A1-4F27-95CC-846D4B50FF8C}"/>
              </a:ext>
            </a:extLst>
          </p:cNvPr>
          <p:cNvPicPr>
            <a:picLocks noChangeAspect="1"/>
          </p:cNvPicPr>
          <p:nvPr/>
        </p:nvPicPr>
        <p:blipFill>
          <a:blip r:embed="rId17"/>
          <a:stretch>
            <a:fillRect/>
          </a:stretch>
        </p:blipFill>
        <p:spPr>
          <a:xfrm>
            <a:off x="2232307" y="4321492"/>
            <a:ext cx="160915" cy="186337"/>
          </a:xfrm>
          <a:prstGeom prst="rect">
            <a:avLst/>
          </a:prstGeom>
          <a:noFill/>
        </p:spPr>
      </p:pic>
      <p:pic>
        <p:nvPicPr>
          <p:cNvPr id="35" name="Picture 34">
            <a:extLst>
              <a:ext uri="{DDE3F985-44F5-46CF-A73D-B1E04228776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B2D184-0CEC-4588-AD4D-4FC05CBD3419}"/>
              </a:ext>
            </a:extLst>
          </p:cNvPr>
          <p:cNvPicPr>
            <a:picLocks noChangeAspect="1"/>
          </p:cNvPicPr>
          <p:nvPr/>
        </p:nvPicPr>
        <p:blipFill>
          <a:blip r:embed="rId18"/>
          <a:stretch>
            <a:fillRect/>
          </a:stretch>
        </p:blipFill>
        <p:spPr>
          <a:xfrm>
            <a:off x="5832119" y="493575"/>
            <a:ext cx="135340" cy="167278"/>
          </a:xfrm>
          <a:prstGeom prst="rect">
            <a:avLst/>
          </a:prstGeom>
          <a:noFill/>
        </p:spPr>
      </p:pic>
      <p:pic>
        <p:nvPicPr>
          <p:cNvPr id="36" name="Picture 35">
            <a:extLst>
              <a:ext uri="{52FFD37B-1F29-4B90-9016-916585C50F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14E819-4CF3-4862-8EBB-8E7A50EF7565}"/>
              </a:ext>
            </a:extLst>
          </p:cNvPr>
          <p:cNvPicPr>
            <a:picLocks noChangeAspect="1"/>
          </p:cNvPicPr>
          <p:nvPr/>
        </p:nvPicPr>
        <p:blipFill>
          <a:blip r:embed="rId19"/>
          <a:stretch>
            <a:fillRect/>
          </a:stretch>
        </p:blipFill>
        <p:spPr>
          <a:xfrm>
            <a:off x="5804258" y="3708158"/>
            <a:ext cx="170935" cy="172040"/>
          </a:xfrm>
          <a:prstGeom prst="rect">
            <a:avLst/>
          </a:prstGeom>
          <a:noFill/>
        </p:spPr>
      </p:pic>
      <p:pic>
        <p:nvPicPr>
          <p:cNvPr id="37" name="Picture 36">
            <a:extLst>
              <a:ext uri="{A8B13829-4C01-4401-BB38-9AE1E151282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0AA3A5-FDA7-4703-8898-16DE445CBFF3}"/>
              </a:ext>
            </a:extLst>
          </p:cNvPr>
          <p:cNvPicPr>
            <a:picLocks noChangeAspect="1"/>
          </p:cNvPicPr>
          <p:nvPr/>
        </p:nvPicPr>
        <p:blipFill>
          <a:blip r:embed="rId20"/>
          <a:stretch>
            <a:fillRect/>
          </a:stretch>
        </p:blipFill>
        <p:spPr>
          <a:xfrm>
            <a:off x="5814308" y="3064287"/>
            <a:ext cx="160019" cy="160019"/>
          </a:xfrm>
          <a:prstGeom prst="rect">
            <a:avLst/>
          </a:prstGeom>
          <a:noFill/>
        </p:spPr>
      </p:pic>
      <p:pic>
        <p:nvPicPr>
          <p:cNvPr id="38" name="Picture 37">
            <a:extLst>
              <a:ext uri="{3E165855-7039-428F-8D42-AEC8C89084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0062B6D-9D36-4401-977C-9AEE8514AB07}"/>
              </a:ext>
            </a:extLst>
          </p:cNvPr>
          <p:cNvPicPr>
            <a:picLocks noChangeAspect="1"/>
          </p:cNvPicPr>
          <p:nvPr/>
        </p:nvPicPr>
        <p:blipFill>
          <a:blip r:embed="rId21"/>
          <a:stretch>
            <a:fillRect/>
          </a:stretch>
        </p:blipFill>
        <p:spPr>
          <a:xfrm>
            <a:off x="5765130" y="1792985"/>
            <a:ext cx="205739" cy="116586"/>
          </a:xfrm>
          <a:prstGeom prst="rect">
            <a:avLst/>
          </a:prstGeom>
          <a:noFill/>
        </p:spPr>
      </p:pic>
      <p:pic>
        <p:nvPicPr>
          <p:cNvPr id="39" name="Picture 38">
            <a:extLst>
              <a:ext uri="{923AA94D-37FA-43C5-AC8E-D7455E197A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0674C9-4BCE-46C7-A74B-FEE3B96B9395}"/>
              </a:ext>
            </a:extLst>
          </p:cNvPr>
          <p:cNvPicPr>
            <a:picLocks noChangeAspect="1"/>
          </p:cNvPicPr>
          <p:nvPr/>
        </p:nvPicPr>
        <p:blipFill>
          <a:blip r:embed="rId22"/>
          <a:stretch>
            <a:fillRect/>
          </a:stretch>
        </p:blipFill>
        <p:spPr>
          <a:xfrm>
            <a:off x="5832155" y="4353210"/>
            <a:ext cx="135254" cy="136036"/>
          </a:xfrm>
          <a:prstGeom prst="rect">
            <a:avLst/>
          </a:prstGeom>
          <a:noFill/>
        </p:spPr>
      </p:pic>
      <p:pic>
        <p:nvPicPr>
          <p:cNvPr id="40" name="Picture 39">
            <a:extLst>
              <a:ext uri="{E21220D8-97F1-4FE2-B07E-4D51817906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F5623C0-DD22-4AA0-8932-82460416E297}"/>
              </a:ext>
            </a:extLst>
          </p:cNvPr>
          <p:cNvPicPr>
            <a:picLocks noChangeAspect="1"/>
          </p:cNvPicPr>
          <p:nvPr/>
        </p:nvPicPr>
        <p:blipFill>
          <a:blip r:embed="rId23"/>
          <a:stretch>
            <a:fillRect/>
          </a:stretch>
        </p:blipFill>
        <p:spPr>
          <a:xfrm>
            <a:off x="5802848" y="1121825"/>
            <a:ext cx="161925" cy="145227"/>
          </a:xfrm>
          <a:prstGeom prst="rect">
            <a:avLst/>
          </a:prstGeom>
          <a:noFill/>
        </p:spPr>
      </p:pic>
      <p:pic>
        <p:nvPicPr>
          <p:cNvPr id="41" name="Picture 40">
            <a:extLst>
              <a:ext uri="{D40C431B-9E44-4EC6-A0D8-26E8A8D105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7BE015-B390-4E70-B376-CC00FD97508C}"/>
              </a:ext>
            </a:extLst>
          </p:cNvPr>
          <p:cNvPicPr>
            <a:picLocks noChangeAspect="1"/>
          </p:cNvPicPr>
          <p:nvPr/>
        </p:nvPicPr>
        <p:blipFill>
          <a:blip r:embed="rId24"/>
          <a:stretch>
            <a:fillRect/>
          </a:stretch>
        </p:blipFill>
        <p:spPr>
          <a:xfrm>
            <a:off x="2218848" y="3695166"/>
            <a:ext cx="168592" cy="122215"/>
          </a:xfrm>
          <a:prstGeom prst="rect">
            <a:avLst/>
          </a:prstGeom>
          <a:noFill/>
        </p:spPr>
      </p:pic>
      <p:sp>
        <p:nvSpPr>
          <p:cNvPr id="42" name="TextBox 41">
            <a:extLst>
              <a:ext uri="{0FED9DA9-6B48-4536-B939-8CC578F12A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5EC8B0-0B2E-4B4D-BE2F-5C715418A143}"/>
              </a:ext>
            </a:extLst>
          </p:cNvPr>
          <p:cNvSpPr txBox="1"/>
          <p:nvPr/>
        </p:nvSpPr>
        <p:spPr>
          <a:xfrm>
            <a:off x="2541746" y="3030398"/>
            <a:ext cx="2514600" cy="250068"/>
          </a:xfrm>
          <a:prstGeom prst="rect">
            <a:avLst/>
          </a:prstGeom>
        </p:spPr>
        <p:txBody>
          <a:bodyPr vert="horz" lIns="95250" tIns="47625" rIns="95250" bIns="47625" rtlCol="0" anchor="t">
            <a:spAutoFit/>
          </a:bodyPr>
          <a:lstStyle/>
          <a:p>
            <a:pPr>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hlinkClick r:id="rId25" action="ppaction://hlinksldjump"/>
              </a:rPr>
              <a:t>Single sign-on </a:t>
            </a:r>
          </a:p>
        </p:txBody>
      </p:sp>
      <p:pic>
        <p:nvPicPr>
          <p:cNvPr id="43" name="Picture 42">
            <a:extLst>
              <a:ext uri="{66F334AE-4109-47FE-B3FC-B0905C5578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CD97451-7A8B-440E-8BC2-31C8DCAA192B}"/>
              </a:ext>
            </a:extLst>
          </p:cNvPr>
          <p:cNvPicPr>
            <a:picLocks noChangeAspect="1"/>
          </p:cNvPicPr>
          <p:nvPr/>
        </p:nvPicPr>
        <p:blipFill>
          <a:blip r:embed="rId26"/>
          <a:stretch>
            <a:fillRect/>
          </a:stretch>
        </p:blipFill>
        <p:spPr>
          <a:xfrm>
            <a:off x="628650" y="1247775"/>
            <a:ext cx="293217" cy="201949"/>
          </a:xfrm>
          <a:prstGeom prst="rect">
            <a:avLst/>
          </a:prstGeom>
          <a:noFill/>
        </p:spPr>
      </p:pic>
      <p:pic>
        <p:nvPicPr>
          <p:cNvPr id="44" name="Picture 43">
            <a:extLst>
              <a:ext uri="{1569B739-9ECB-43EA-9C30-70B488536E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7AEF7E3-9FB3-4113-9E60-78A87A780D34}"/>
              </a:ext>
            </a:extLst>
          </p:cNvPr>
          <p:cNvPicPr>
            <a:picLocks noChangeAspect="1"/>
          </p:cNvPicPr>
          <p:nvPr/>
        </p:nvPicPr>
        <p:blipFill>
          <a:blip r:embed="rId26"/>
          <a:stretch>
            <a:fillRect/>
          </a:stretch>
        </p:blipFill>
        <p:spPr>
          <a:xfrm>
            <a:off x="2201941" y="3086776"/>
            <a:ext cx="202730" cy="139626"/>
          </a:xfrm>
          <a:prstGeom prst="rect">
            <a:avLst/>
          </a:prstGeom>
          <a:noFill/>
        </p:spPr>
      </p:pic>
      <p:sp>
        <p:nvSpPr>
          <p:cNvPr id="45" name="TextBox 44">
            <a:extLst>
              <a:ext uri="{E4A15A34-178F-4468-9DD9-9EE14D109BD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165948-DD27-4085-87DE-1A30A54A411E}"/>
              </a:ext>
            </a:extLst>
          </p:cNvPr>
          <p:cNvSpPr txBox="1"/>
          <p:nvPr/>
        </p:nvSpPr>
        <p:spPr>
          <a:xfrm>
            <a:off x="518226" y="1242079"/>
            <a:ext cx="382904" cy="2681503"/>
          </a:xfrm>
          <a:prstGeom prst="rect">
            <a:avLst/>
          </a:prstGeom>
        </p:spPr>
        <p:txBody>
          <a:bodyPr vert="horz" lIns="95250" tIns="47625" rIns="95250" bIns="47625" rtlCol="0" anchor="t">
            <a:spAutoFit/>
          </a:bodyPr>
          <a:lstStyle/>
          <a:p>
            <a:pPr algn="ctr">
              <a:defRPr lang="en-US" sz="1400" dirty="0"/>
            </a:pPr>
            <a:r>
              <a:rPr lang="en-US" sz="2400" b="1" cap="all" dirty="0">
                <a:solidFill>
                  <a:schemeClr val="bg1"/>
                </a:solidFill>
                <a:latin typeface="Calibri" panose="020F0502020204030204" pitchFamily="34" charset="0"/>
                <a:ea typeface="Calibri" panose="020F0502020204030204" pitchFamily="34" charset="0"/>
                <a:cs typeface="Calibri" panose="020F0502020204030204" pitchFamily="34" charset="0"/>
              </a:rPr>
              <a:t>O</a:t>
            </a:r>
          </a:p>
          <a:p>
            <a:pPr algn="ctr">
              <a:defRPr lang="en-US" sz="1400" dirty="0"/>
            </a:pPr>
            <a:r>
              <a:rPr lang="en-US" sz="2400" b="1" cap="all" dirty="0">
                <a:solidFill>
                  <a:schemeClr val="bg1"/>
                </a:solidFill>
                <a:latin typeface="Calibri" panose="020F0502020204030204" pitchFamily="34" charset="0"/>
                <a:ea typeface="Calibri" panose="020F0502020204030204" pitchFamily="34" charset="0"/>
                <a:cs typeface="Calibri" panose="020F0502020204030204" pitchFamily="34" charset="0"/>
              </a:rPr>
              <a:t>u</a:t>
            </a:r>
          </a:p>
          <a:p>
            <a:pPr algn="ctr">
              <a:defRPr lang="en-US" sz="1400" dirty="0"/>
            </a:pPr>
            <a:r>
              <a:rPr lang="en-US" sz="2400" b="1" cap="all" dirty="0">
                <a:solidFill>
                  <a:schemeClr val="bg1"/>
                </a:solidFill>
                <a:latin typeface="Calibri" panose="020F0502020204030204" pitchFamily="34" charset="0"/>
                <a:ea typeface="Calibri" panose="020F0502020204030204" pitchFamily="34" charset="0"/>
                <a:cs typeface="Calibri" panose="020F0502020204030204" pitchFamily="34" charset="0"/>
              </a:rPr>
              <a:t>t</a:t>
            </a:r>
          </a:p>
          <a:p>
            <a:pPr algn="ctr">
              <a:defRPr lang="en-US" sz="1400" dirty="0"/>
            </a:pPr>
            <a:r>
              <a:rPr lang="en-US" sz="2400" b="1" cap="all" dirty="0">
                <a:solidFill>
                  <a:schemeClr val="bg1"/>
                </a:solidFill>
                <a:latin typeface="Calibri" panose="020F0502020204030204" pitchFamily="34" charset="0"/>
                <a:ea typeface="Calibri" panose="020F0502020204030204" pitchFamily="34" charset="0"/>
                <a:cs typeface="Calibri" panose="020F0502020204030204" pitchFamily="34" charset="0"/>
              </a:rPr>
              <a:t>l</a:t>
            </a:r>
          </a:p>
          <a:p>
            <a:pPr algn="ctr">
              <a:defRPr lang="en-US" sz="1400" dirty="0"/>
            </a:pPr>
            <a:r>
              <a:rPr lang="en-US" sz="2400" b="1" cap="all" dirty="0">
                <a:solidFill>
                  <a:schemeClr val="bg1"/>
                </a:solidFill>
                <a:latin typeface="Calibri" panose="020F0502020204030204" pitchFamily="34" charset="0"/>
                <a:ea typeface="Calibri" panose="020F0502020204030204" pitchFamily="34" charset="0"/>
                <a:cs typeface="Calibri" panose="020F0502020204030204" pitchFamily="34" charset="0"/>
              </a:rPr>
              <a:t>in</a:t>
            </a:r>
          </a:p>
          <a:p>
            <a:pPr algn="ctr">
              <a:defRPr lang="en-US" sz="1400" dirty="0"/>
            </a:pPr>
            <a:r>
              <a:rPr lang="en-US" sz="2400" b="1" cap="all" dirty="0">
                <a:solidFill>
                  <a:schemeClr val="bg1"/>
                </a:solidFill>
                <a:latin typeface="Calibri" panose="020F0502020204030204" pitchFamily="34" charset="0"/>
                <a:ea typeface="Calibri" panose="020F0502020204030204" pitchFamily="34" charset="0"/>
                <a:cs typeface="Calibri" panose="020F0502020204030204" pitchFamily="34" charset="0"/>
              </a:rPr>
              <a:t>e</a:t>
            </a:r>
          </a:p>
        </p:txBody>
      </p:sp>
      <p:sp>
        <p:nvSpPr>
          <p:cNvPr id="46" name="TextBox 45">
            <a:extLst>
              <a:ext uri="{41E4BE3A-DFF9-45A6-B506-5C939FF4E6F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D94C21A-23B3-4905-980F-8A6811FCF2AE}"/>
              </a:ext>
            </a:extLst>
          </p:cNvPr>
          <p:cNvSpPr txBox="1"/>
          <p:nvPr/>
        </p:nvSpPr>
        <p:spPr>
          <a:xfrm>
            <a:off x="2519818" y="1733550"/>
            <a:ext cx="2712719" cy="186566"/>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1000" b="1" dirty="0">
                <a:solidFill>
                  <a:schemeClr val="tx1"/>
                </a:solidFill>
                <a:latin typeface="Calibri" panose="020F0502020204030204" pitchFamily="34" charset="0"/>
                <a:ea typeface="Calibri" panose="020F0502020204030204" pitchFamily="34" charset="0"/>
                <a:cs typeface="Calibri" panose="020F0502020204030204" pitchFamily="34" charset="0"/>
                <a:hlinkClick r:id="rId27" action="ppaction://hlinksldjump"/>
              </a:rPr>
              <a:t>Solutions offered by </a:t>
            </a:r>
            <a:r>
              <a:rPr lang="en-US" sz="1000" b="1" dirty="0" err="1">
                <a:solidFill>
                  <a:schemeClr val="tx1"/>
                </a:solidFill>
                <a:latin typeface="Calibri" panose="020F0502020204030204" pitchFamily="34" charset="0"/>
                <a:ea typeface="Calibri" panose="020F0502020204030204" pitchFamily="34" charset="0"/>
                <a:cs typeface="Calibri" panose="020F0502020204030204" pitchFamily="34" charset="0"/>
                <a:hlinkClick r:id="rId27" action="ppaction://hlinksldjump"/>
              </a:rPr>
              <a:t>ADSelfService</a:t>
            </a:r>
            <a:r>
              <a:rPr lang="en-US" sz="1000" b="1" dirty="0">
                <a:solidFill>
                  <a:schemeClr val="tx1"/>
                </a:solidFill>
                <a:latin typeface="Calibri" panose="020F0502020204030204" pitchFamily="34" charset="0"/>
                <a:ea typeface="Calibri" panose="020F0502020204030204" pitchFamily="34" charset="0"/>
                <a:cs typeface="Calibri" panose="020F0502020204030204" pitchFamily="34" charset="0"/>
                <a:hlinkClick r:id="rId27" action="ppaction://hlinksldjump"/>
              </a:rPr>
              <a:t> Plus</a:t>
            </a:r>
          </a:p>
        </p:txBody>
      </p:sp>
      <p:sp>
        <p:nvSpPr>
          <p:cNvPr id="47" name="TextBox 46">
            <a:extLst>
              <a:ext uri="{E34C2FE6-0994-4460-AB49-67DC7BEA44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40479A0-860B-4D01-9574-D851D3A26DB6}"/>
              </a:ext>
            </a:extLst>
          </p:cNvPr>
          <p:cNvSpPr txBox="1"/>
          <p:nvPr/>
        </p:nvSpPr>
        <p:spPr>
          <a:xfrm>
            <a:off x="2548347" y="1105564"/>
            <a:ext cx="2273750" cy="247650"/>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1000" b="1" dirty="0">
                <a:solidFill>
                  <a:schemeClr val="tx1"/>
                </a:solidFill>
                <a:latin typeface="Calibri" panose="020F0502020204030204" pitchFamily="34" charset="0"/>
                <a:ea typeface="Calibri" panose="020F0502020204030204" pitchFamily="34" charset="0"/>
                <a:cs typeface="Calibri" panose="020F0502020204030204" pitchFamily="34" charset="0"/>
                <a:hlinkClick r:id="rId28" action="ppaction://hlinksldjump"/>
              </a:rPr>
              <a:t>Overview of </a:t>
            </a:r>
            <a:r>
              <a:rPr lang="en-US" sz="1000" b="1" dirty="0" err="1">
                <a:solidFill>
                  <a:schemeClr val="tx1"/>
                </a:solidFill>
                <a:latin typeface="Calibri" panose="020F0502020204030204" pitchFamily="34" charset="0"/>
                <a:ea typeface="Calibri" panose="020F0502020204030204" pitchFamily="34" charset="0"/>
                <a:cs typeface="Calibri" panose="020F0502020204030204" pitchFamily="34" charset="0"/>
                <a:hlinkClick r:id="rId28" action="ppaction://hlinksldjump"/>
              </a:rPr>
              <a:t>ADSelfService</a:t>
            </a:r>
            <a:r>
              <a:rPr lang="en-US" sz="1000" b="1" dirty="0">
                <a:solidFill>
                  <a:schemeClr val="tx1"/>
                </a:solidFill>
                <a:latin typeface="Calibri" panose="020F0502020204030204" pitchFamily="34" charset="0"/>
                <a:ea typeface="Calibri" panose="020F0502020204030204" pitchFamily="34" charset="0"/>
                <a:cs typeface="Calibri" panose="020F0502020204030204" pitchFamily="34" charset="0"/>
                <a:hlinkClick r:id="rId28" action="ppaction://hlinksldjump"/>
              </a:rPr>
              <a:t> Plus</a:t>
            </a:r>
          </a:p>
        </p:txBody>
      </p:sp>
      <p:pic>
        <p:nvPicPr>
          <p:cNvPr id="48" name="Picture 47">
            <a:extLst>
              <a:ext uri="{C7743EB6-72F4-48DD-B0A9-157FCCF639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E67D8F-89C0-4831-B187-616442D6BA2F}"/>
              </a:ext>
            </a:extLst>
          </p:cNvPr>
          <p:cNvPicPr>
            <a:picLocks noChangeAspect="1"/>
          </p:cNvPicPr>
          <p:nvPr/>
        </p:nvPicPr>
        <p:blipFill>
          <a:blip r:embed="rId29"/>
          <a:stretch>
            <a:fillRect/>
          </a:stretch>
        </p:blipFill>
        <p:spPr>
          <a:xfrm flipH="1">
            <a:off x="2164289" y="498766"/>
            <a:ext cx="258470" cy="184470"/>
          </a:xfrm>
          <a:prstGeom prst="rect">
            <a:avLst/>
          </a:prstGeom>
          <a:noFill/>
        </p:spPr>
      </p:pic>
      <p:pic>
        <p:nvPicPr>
          <p:cNvPr id="49" name="Picture 48">
            <a:extLst>
              <a:ext uri="{A367D41F-D94B-4F7C-B379-2434D938531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ADA4B76-AFF1-48CA-8CA2-DB6586F6B33C}"/>
              </a:ext>
            </a:extLst>
          </p:cNvPr>
          <p:cNvPicPr>
            <a:picLocks noChangeAspect="1"/>
          </p:cNvPicPr>
          <p:nvPr/>
        </p:nvPicPr>
        <p:blipFill>
          <a:blip r:embed="rId30"/>
          <a:stretch>
            <a:fillRect/>
          </a:stretch>
        </p:blipFill>
        <p:spPr>
          <a:xfrm>
            <a:off x="2213343" y="1122472"/>
            <a:ext cx="213368" cy="247316"/>
          </a:xfrm>
          <a:prstGeom prst="rect">
            <a:avLst/>
          </a:prstGeom>
          <a:noFill/>
        </p:spPr>
      </p:pic>
    </p:spTree>
    <p:extLst>
      <p:ext uri="{A4D6BB38-BC55-4B53-8CAE-933E71875BB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Rectangle 1">
            <a:extLst>
              <a:ext uri="{D0C36E2E-3E46-4507-9920-6239C6504C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077A45-E8BE-4F58-91B3-D2C11E6889E1}"/>
              </a:ext>
            </a:extLst>
          </p:cNvPr>
          <p:cNvSpPr/>
          <p:nvPr/>
        </p:nvSpPr>
        <p:spPr>
          <a:xfrm>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5F89ED37-3101-4F77-BCB7-ADED76DB16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0261C32-0BF9-489A-9D0A-08054F3A6272}"/>
              </a:ext>
            </a:extLst>
          </p:cNvPr>
          <p:cNvSpPr txBox="1">
            <a:spLocks noGrp="1"/>
          </p:cNvSpPr>
          <p:nvPr/>
        </p:nvSpPr>
        <p:spPr>
          <a:xfrm>
            <a:off x="374913" y="286359"/>
            <a:ext cx="7620000" cy="778097"/>
          </a:xfrm>
          <a:prstGeom prst="rect">
            <a:avLst/>
          </a:prstGeom>
          <a:ln>
            <a:noFill/>
          </a:ln>
        </p:spPr>
        <p:txBody>
          <a:bodyPr vert="horz" lIns="91440" tIns="45720" rIns="91440" bIns="45720" numCol="1" spcCol="0" rtlCol="0" anchor="t">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How admins free themselves from redundant password reset tickets</a:t>
            </a:r>
          </a:p>
        </p:txBody>
      </p:sp>
      <p:sp>
        <p:nvSpPr>
          <p:cNvPr id="4" name="Rounded Rectangle 3">
            <a:extLst>
              <a:ext uri="{737DC9F1-0CB8-45D2-B36F-C564DCADF66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6BEC474-80F3-4D5F-93E0-2E758B37B73D}"/>
              </a:ext>
            </a:extLst>
          </p:cNvPr>
          <p:cNvSpPr/>
          <p:nvPr/>
        </p:nvSpPr>
        <p:spPr>
          <a:xfrm>
            <a:off x="437902" y="1386916"/>
            <a:ext cx="3757431" cy="3130877"/>
          </a:xfrm>
          <a:prstGeom prst="roundRect">
            <a:avLst>
              <a:gd name="adj" fmla="val 8386"/>
            </a:avLst>
          </a:prstGeom>
          <a:solidFill>
            <a:schemeClr val="accent2">
              <a:lumMod val="40000"/>
              <a:lumOff val="60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accent2">
                  <a:lumMod val="40000"/>
                  <a:lumOff val="6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E6F4738D-18D9-4E82-A600-DD62D54352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441A4EF-6AC1-4D92-AA36-CC25B037632F}"/>
              </a:ext>
            </a:extLst>
          </p:cNvPr>
          <p:cNvSpPr txBox="1">
            <a:spLocks noGrp="1"/>
          </p:cNvSpPr>
          <p:nvPr/>
        </p:nvSpPr>
        <p:spPr>
          <a:xfrm>
            <a:off x="643937" y="2143125"/>
            <a:ext cx="3345361" cy="155107"/>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endPar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ounded Rectangle 5">
            <a:extLst>
              <a:ext uri="{A9F0F4AD-989D-44B7-B59E-09B367D26D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31D1F4C-4C80-4761-AEFC-69E6B6FEAF1F}"/>
              </a:ext>
            </a:extLst>
          </p:cNvPr>
          <p:cNvSpPr/>
          <p:nvPr/>
        </p:nvSpPr>
        <p:spPr>
          <a:xfrm>
            <a:off x="4600575" y="1386915"/>
            <a:ext cx="4140060" cy="3130877"/>
          </a:xfrm>
          <a:prstGeom prst="roundRect">
            <a:avLst>
              <a:gd name="adj" fmla="val 8386"/>
            </a:avLst>
          </a:prstGeom>
          <a:solidFill>
            <a:srgbClr val="0864F0"/>
          </a:solidFill>
          <a:ln w="0" cap="flat">
            <a:solidFill>
              <a:srgbClr val="00B0F0"/>
            </a:solidFill>
            <a:prstDash val="solid"/>
            <a:round/>
          </a:ln>
          <a:effectLst>
            <a:outerShdw dist="28575" dir="3360000">
              <a:srgbClr val="3F3F3F">
                <a:alpha val="13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0595159B-59F5-469E-B202-93C374CC07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AB6829-CA7F-49C4-9727-FFCB5917C04B}"/>
              </a:ext>
            </a:extLst>
          </p:cNvPr>
          <p:cNvSpPr txBox="1">
            <a:spLocks noGrp="1"/>
          </p:cNvSpPr>
          <p:nvPr/>
        </p:nvSpPr>
        <p:spPr>
          <a:xfrm>
            <a:off x="4804467" y="2143125"/>
            <a:ext cx="3638397" cy="810577"/>
          </a:xfrm>
          <a:prstGeom prst="rect">
            <a:avLst/>
          </a:prstGeom>
          <a:ln>
            <a:noFill/>
          </a:ln>
        </p:spPr>
        <p:txBody>
          <a:bodyPr vert="horz" lIns="9144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20000"/>
              </a:lnSpc>
              <a:spcBef>
                <a:spcPts val="1500"/>
              </a:spcBef>
              <a:spcAft>
                <a:spcPts val="0"/>
              </a:spcAft>
              <a:buClr>
                <a:schemeClr val="bg1"/>
              </a:buClr>
              <a:buSzPct val="140000"/>
              <a:buFont typeface="Arial"/>
              <a:buChar char="•"/>
            </a:pPr>
            <a:r>
              <a:rPr lang="en-US" sz="900" b="0" dirty="0">
                <a:solidFill>
                  <a:schemeClr val="bg1"/>
                </a:solidFill>
                <a:latin typeface="Calibri" panose="020F0502020204030204" pitchFamily="34" charset="0"/>
                <a:ea typeface="Calibri" panose="020F0502020204030204" pitchFamily="34" charset="0"/>
                <a:cs typeface="Calibri" panose="020F0502020204030204" pitchFamily="34" charset="0"/>
              </a:rPr>
              <a:t>A user who has forgotten their AD domain password opens the </a:t>
            </a:r>
            <a:r>
              <a:rPr lang="en-US" sz="900" b="0" dirty="0" err="1">
                <a:solidFill>
                  <a:schemeClr val="bg1"/>
                </a:solidFill>
                <a:latin typeface="Calibri" panose="020F0502020204030204" pitchFamily="34" charset="0"/>
                <a:ea typeface="Calibri" panose="020F0502020204030204" pitchFamily="34" charset="0"/>
                <a:cs typeface="Calibri" panose="020F0502020204030204" pitchFamily="34" charset="0"/>
              </a:rPr>
              <a:t>ADSelfService</a:t>
            </a:r>
            <a:r>
              <a:rPr lang="en-US" sz="900" b="0" dirty="0">
                <a:solidFill>
                  <a:schemeClr val="bg1"/>
                </a:solidFill>
                <a:latin typeface="Calibri" panose="020F0502020204030204" pitchFamily="34" charset="0"/>
                <a:ea typeface="Calibri" panose="020F0502020204030204" pitchFamily="34" charset="0"/>
                <a:cs typeface="Calibri" panose="020F0502020204030204" pitchFamily="34" charset="0"/>
              </a:rPr>
              <a:t> Plus password reset portal via a web-browser, their login screen, or mobile device</a:t>
            </a:r>
          </a:p>
          <a:p>
            <a:pPr marL="190500" indent="-190500" algn="l" rtl="0">
              <a:lnSpc>
                <a:spcPct val="120000"/>
              </a:lnSpc>
              <a:spcBef>
                <a:spcPts val="1200"/>
              </a:spcBef>
              <a:spcAft>
                <a:spcPts val="0"/>
              </a:spcAft>
              <a:buClr>
                <a:schemeClr val="bg1"/>
              </a:buClr>
              <a:buSzPct val="140000"/>
              <a:buFont typeface="Arial"/>
              <a:buChar char="•"/>
            </a:pPr>
            <a:r>
              <a:rPr lang="en-US" sz="900" b="0" dirty="0">
                <a:solidFill>
                  <a:schemeClr val="bg1"/>
                </a:solidFill>
                <a:latin typeface="Calibri" panose="020F0502020204030204" pitchFamily="34" charset="0"/>
                <a:ea typeface="Calibri" panose="020F0502020204030204" pitchFamily="34" charset="0"/>
                <a:cs typeface="Calibri" panose="020F0502020204030204" pitchFamily="34" charset="0"/>
              </a:rPr>
              <a:t>User authenticates using MFA and resets their password</a:t>
            </a:r>
          </a:p>
        </p:txBody>
      </p:sp>
      <p:sp>
        <p:nvSpPr>
          <p:cNvPr id="8" name="TextBox 7">
            <a:extLst>
              <a:ext uri="{1EC70B3E-B961-4C4C-84B9-5EE83C5894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F11B4AE-944E-460A-B726-C88B13E5EE52}"/>
              </a:ext>
            </a:extLst>
          </p:cNvPr>
          <p:cNvSpPr txBox="1"/>
          <p:nvPr/>
        </p:nvSpPr>
        <p:spPr>
          <a:xfrm>
            <a:off x="628078" y="1676400"/>
            <a:ext cx="2497550" cy="313134"/>
          </a:xfrm>
          <a:prstGeom prst="rect">
            <a:avLst/>
          </a:prstGeom>
        </p:spPr>
        <p:txBody>
          <a:bodyPr vert="horz" lIns="95250" tIns="47625" rIns="95250" bIns="47625" rtlCol="0" anchor="t">
            <a:spAutoFit/>
          </a:bodyPr>
          <a:lstStyle/>
          <a:p>
            <a:pPr algn="l" rtl="0">
              <a:lnSpc>
                <a:spcPct val="110000"/>
              </a:lnSpc>
              <a:spcBef>
                <a:spcPts val="0"/>
              </a:spcBef>
              <a:spcAft>
                <a:spcPts val="0"/>
              </a:spcAft>
              <a:defRPr lang="en-US" sz="1400" dirty="0"/>
            </a:pPr>
            <a:r>
              <a:rPr lang="en-US" sz="1300" i="0" dirty="0">
                <a:solidFill>
                  <a:schemeClr val="tx1"/>
                </a:solidFill>
                <a:latin typeface="Calibri" panose="020F0502020204030204" pitchFamily="34" charset="0"/>
                <a:ea typeface="Calibri" panose="020F0502020204030204" pitchFamily="34" charset="0"/>
                <a:cs typeface="Calibri" panose="020F0502020204030204" pitchFamily="34" charset="0"/>
              </a:rPr>
              <a:t>Before ADSelfService Plus </a:t>
            </a:r>
          </a:p>
        </p:txBody>
      </p:sp>
      <p:sp>
        <p:nvSpPr>
          <p:cNvPr id="9" name="TextBox 8">
            <a:extLst>
              <a:ext uri="{F1D51E60-D07E-4C83-860F-EB53865A2B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D0AE90-D666-4815-86BB-7D4CC918E283}"/>
              </a:ext>
            </a:extLst>
          </p:cNvPr>
          <p:cNvSpPr txBox="1"/>
          <p:nvPr/>
        </p:nvSpPr>
        <p:spPr>
          <a:xfrm>
            <a:off x="4790751" y="1657350"/>
            <a:ext cx="2169499" cy="313134"/>
          </a:xfrm>
          <a:prstGeom prst="rect">
            <a:avLst/>
          </a:prstGeom>
        </p:spPr>
        <p:txBody>
          <a:bodyPr vert="horz" lIns="95250" tIns="47625" rIns="95250" bIns="47625" rtlCol="0" anchor="t">
            <a:spAutoFit/>
          </a:bodyPr>
          <a:lstStyle/>
          <a:p>
            <a:pPr algn="l" rtl="0">
              <a:lnSpc>
                <a:spcPct val="110000"/>
              </a:lnSpc>
              <a:spcBef>
                <a:spcPts val="0"/>
              </a:spcBef>
              <a:spcAft>
                <a:spcPts val="0"/>
              </a:spcAft>
              <a:defRPr lang="en-US" sz="1400" dirty="0"/>
            </a:pPr>
            <a:r>
              <a:rPr lang="en-US" sz="1300" i="0" dirty="0">
                <a:solidFill>
                  <a:schemeClr val="bg1"/>
                </a:solidFill>
                <a:latin typeface="Calibri" panose="020F0502020204030204" pitchFamily="34" charset="0"/>
                <a:ea typeface="Calibri" panose="020F0502020204030204" pitchFamily="34" charset="0"/>
                <a:cs typeface="Calibri" panose="020F0502020204030204" pitchFamily="34" charset="0"/>
              </a:rPr>
              <a:t>After </a:t>
            </a:r>
            <a:r>
              <a:rPr lang="en-US" sz="1300" i="0" dirty="0" err="1">
                <a:solidFill>
                  <a:schemeClr val="bg1"/>
                </a:solidFill>
                <a:latin typeface="Calibri" panose="020F0502020204030204" pitchFamily="34" charset="0"/>
                <a:ea typeface="Calibri" panose="020F0502020204030204" pitchFamily="34" charset="0"/>
                <a:cs typeface="Calibri" panose="020F0502020204030204" pitchFamily="34" charset="0"/>
              </a:rPr>
              <a:t>ADSelfService</a:t>
            </a:r>
            <a:r>
              <a:rPr lang="en-US" sz="1300" i="0" dirty="0">
                <a:solidFill>
                  <a:schemeClr val="bg1"/>
                </a:solidFill>
                <a:latin typeface="Calibri" panose="020F0502020204030204" pitchFamily="34" charset="0"/>
                <a:ea typeface="Calibri" panose="020F0502020204030204" pitchFamily="34" charset="0"/>
                <a:cs typeface="Calibri" panose="020F0502020204030204" pitchFamily="34" charset="0"/>
              </a:rPr>
              <a:t> Plus </a:t>
            </a:r>
          </a:p>
        </p:txBody>
      </p:sp>
      <p:pic>
        <p:nvPicPr>
          <p:cNvPr id="10" name="Picture 9">
            <a:extLst>
              <a:ext uri="{A2442647-3633-47BC-9FA7-54CC93B667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81B18B1-5055-415A-BBD1-D85B57ADF513}"/>
              </a:ext>
            </a:extLst>
          </p:cNvPr>
          <p:cNvPicPr>
            <a:picLocks noChangeAspect="1"/>
          </p:cNvPicPr>
          <p:nvPr/>
        </p:nvPicPr>
        <p:blipFill>
          <a:blip r:embed="rId2"/>
          <a:stretch>
            <a:fillRect/>
          </a:stretch>
        </p:blipFill>
        <p:spPr>
          <a:xfrm>
            <a:off x="4765338" y="3124200"/>
            <a:ext cx="3975297" cy="1139209"/>
          </a:xfrm>
          <a:prstGeom prst="rect">
            <a:avLst/>
          </a:prstGeom>
          <a:noFill/>
        </p:spPr>
      </p:pic>
      <p:pic>
        <p:nvPicPr>
          <p:cNvPr id="11" name="Picture 10">
            <a:extLst>
              <a:ext uri="{F2650486-ECC8-44E7-BDFC-12987749DE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EE24BA-D68F-4388-9A6F-DDC9E951B86F}"/>
              </a:ext>
            </a:extLst>
          </p:cNvPr>
          <p:cNvPicPr>
            <a:picLocks noChangeAspect="1"/>
          </p:cNvPicPr>
          <p:nvPr/>
        </p:nvPicPr>
        <p:blipFill>
          <a:blip r:embed="rId3"/>
          <a:stretch>
            <a:fillRect/>
          </a:stretch>
        </p:blipFill>
        <p:spPr>
          <a:xfrm>
            <a:off x="485879" y="3419475"/>
            <a:ext cx="3661476" cy="1015726"/>
          </a:xfrm>
          <a:prstGeom prst="rect">
            <a:avLst/>
          </a:prstGeom>
          <a:noFill/>
        </p:spPr>
      </p:pic>
      <p:sp>
        <p:nvSpPr>
          <p:cNvPr id="13" name="TextBox 12">
            <a:extLst>
              <a:ext uri="{57DF7EB2-A4F9-4F73-8156-71FF3D5ABE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B27974-64C7-40CB-8B78-5D135C59F17C}"/>
              </a:ext>
            </a:extLst>
          </p:cNvPr>
          <p:cNvSpPr txBox="1">
            <a:spLocks noGrp="1"/>
          </p:cNvSpPr>
          <p:nvPr/>
        </p:nvSpPr>
        <p:spPr>
          <a:xfrm>
            <a:off x="519722" y="2099176"/>
            <a:ext cx="3504514" cy="961482"/>
          </a:xfrm>
          <a:prstGeom prst="rect">
            <a:avLst/>
          </a:prstGeom>
          <a:ln>
            <a:noFill/>
          </a:ln>
        </p:spPr>
        <p:txBody>
          <a:bodyPr vert="horz" lIns="9144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276225" indent="-171450">
              <a:lnSpc>
                <a:spcPct val="120000"/>
              </a:lnSpc>
              <a:buClr>
                <a:srgbClr val="0864F0"/>
              </a:buClr>
              <a:buSzPct val="140000"/>
            </a:pPr>
            <a:r>
              <a:rPr lang="en-US" sz="900" dirty="0">
                <a:latin typeface="Calibri" panose="020F0502020204030204" pitchFamily="34" charset="0"/>
                <a:ea typeface="Calibri" panose="020F0502020204030204" pitchFamily="34" charset="0"/>
                <a:cs typeface="Calibri" panose="020F0502020204030204" pitchFamily="34" charset="0"/>
              </a:rPr>
              <a:t>A user who has forgotten their AD domain password,  contacts the IT help desk.</a:t>
            </a:r>
          </a:p>
          <a:p>
            <a:pPr marL="276225" indent="-171450">
              <a:lnSpc>
                <a:spcPct val="120000"/>
              </a:lnSpc>
              <a:buClr>
                <a:srgbClr val="0864F0"/>
              </a:buClr>
              <a:buSzPct val="140000"/>
            </a:pPr>
            <a:r>
              <a:rPr lang="en-US" sz="900" dirty="0">
                <a:latin typeface="Calibri" panose="020F0502020204030204" pitchFamily="34" charset="0"/>
                <a:ea typeface="Calibri" panose="020F0502020204030204" pitchFamily="34" charset="0"/>
                <a:cs typeface="Calibri" panose="020F0502020204030204" pitchFamily="34" charset="0"/>
              </a:rPr>
              <a:t>The IT help-desk verifies their identity and resets their password.</a:t>
            </a:r>
          </a:p>
          <a:p>
            <a:pPr marL="276225" indent="-171450">
              <a:lnSpc>
                <a:spcPct val="120000"/>
              </a:lnSpc>
              <a:buClr>
                <a:srgbClr val="0864F0"/>
              </a:buClr>
              <a:buSzPct val="140000"/>
            </a:pPr>
            <a:r>
              <a:rPr lang="en-US" sz="900" dirty="0">
                <a:latin typeface="Calibri" panose="020F0502020204030204" pitchFamily="34" charset="0"/>
                <a:ea typeface="Calibri" panose="020F0502020204030204" pitchFamily="34" charset="0"/>
                <a:cs typeface="Calibri" panose="020F0502020204030204" pitchFamily="34" charset="0"/>
              </a:rPr>
              <a:t>User authenticates using MFA and resets their password</a:t>
            </a:r>
            <a:endPar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DDEEB57-7658-46A7-A118-CC36AB13B11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extBox 1">
            <a:extLst>
              <a:ext uri="{92218527-1CA2-4079-BF7C-151CD40C63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CD325D-C5A1-4A46-A41D-A270DB988CC2}"/>
              </a:ext>
            </a:extLst>
          </p:cNvPr>
          <p:cNvSpPr txBox="1">
            <a:spLocks noGrp="1"/>
          </p:cNvSpPr>
          <p:nvPr/>
        </p:nvSpPr>
        <p:spPr>
          <a:xfrm>
            <a:off x="374913" y="248259"/>
            <a:ext cx="7620000" cy="532885"/>
          </a:xfrm>
          <a:prstGeom prst="rect">
            <a:avLst/>
          </a:prstGeom>
          <a:ln>
            <a:noFill/>
          </a:ln>
        </p:spPr>
        <p:txBody>
          <a:bodyPr vert="horz" lIns="91440" tIns="45720" rIns="91440" bIns="45720" numCol="1" spcCol="0" rtlCol="0" anchor="ctr">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Self -service password management and security</a:t>
            </a:r>
          </a:p>
        </p:txBody>
      </p:sp>
      <p:pic>
        <p:nvPicPr>
          <p:cNvPr id="3" name="Picture 2">
            <a:extLst>
              <a:ext uri="{4310C7D3-4560-47B7-8A29-86E08EFCA85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929CB25-D0A9-484E-B29A-DCE4A8B7C2F9}"/>
              </a:ext>
            </a:extLst>
          </p:cNvPr>
          <p:cNvPicPr>
            <a:picLocks noChangeAspect="1"/>
          </p:cNvPicPr>
          <p:nvPr/>
        </p:nvPicPr>
        <p:blipFill>
          <a:blip r:embed="rId2"/>
          <a:stretch>
            <a:fillRect/>
          </a:stretch>
        </p:blipFill>
        <p:spPr>
          <a:xfrm>
            <a:off x="2060151" y="867127"/>
            <a:ext cx="5411343" cy="3937549"/>
          </a:xfrm>
          <a:prstGeom prst="rect">
            <a:avLst/>
          </a:prstGeom>
          <a:noFill/>
        </p:spPr>
      </p:pic>
    </p:spTree>
    <p:extLst>
      <p:ext uri="{6DCEF393-1D1B-4372-94E1-D569FF3B05A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Rounded Rectangle 1">
            <a:extLst>
              <a:ext uri="{304B5A27-7B6F-4EA8-AB13-D4CC948DFD7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A3B8A38-A0B0-4162-A95D-2B4F3394DF1D}"/>
              </a:ext>
            </a:extLst>
          </p:cNvPr>
          <p:cNvSpPr/>
          <p:nvPr/>
        </p:nvSpPr>
        <p:spPr>
          <a:xfrm>
            <a:off x="4599965" y="1386915"/>
            <a:ext cx="4140060" cy="3130877"/>
          </a:xfrm>
          <a:prstGeom prst="roundRect">
            <a:avLst>
              <a:gd name="adj" fmla="val 8386"/>
            </a:avLst>
          </a:prstGeom>
          <a:solidFill>
            <a:srgbClr val="0864F0"/>
          </a:solidFill>
          <a:ln w="0" cap="flat">
            <a:solidFill>
              <a:srgbClr val="00B0F0"/>
            </a:solidFill>
            <a:prstDash val="solid"/>
            <a:round/>
          </a:ln>
          <a:effectLst>
            <a:outerShdw dist="28575" dir="3360000">
              <a:srgbClr val="3F3F3F">
                <a:alpha val="13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ounded Rectangle 2">
            <a:extLst>
              <a:ext uri="{50597D16-9C08-4381-8FB0-1902F59D7F9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DA93F8E-2404-4046-B5A7-A690FF0183E8}"/>
              </a:ext>
            </a:extLst>
          </p:cNvPr>
          <p:cNvSpPr/>
          <p:nvPr/>
        </p:nvSpPr>
        <p:spPr>
          <a:xfrm>
            <a:off x="423843" y="1495301"/>
            <a:ext cx="3696281" cy="2914107"/>
          </a:xfrm>
          <a:prstGeom prst="roundRect">
            <a:avLst>
              <a:gd name="adj" fmla="val 8386"/>
            </a:avLst>
          </a:prstGeom>
          <a:solidFill>
            <a:schemeClr val="accent2">
              <a:lumMod val="40000"/>
              <a:lumOff val="60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57DF7EB2-A4F9-4F73-8156-71FF3D5ABE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B27974-64C7-40CB-8B78-5D135C59F17C}"/>
              </a:ext>
            </a:extLst>
          </p:cNvPr>
          <p:cNvSpPr txBox="1">
            <a:spLocks noGrp="1"/>
          </p:cNvSpPr>
          <p:nvPr/>
        </p:nvSpPr>
        <p:spPr>
          <a:xfrm>
            <a:off x="519722" y="2099176"/>
            <a:ext cx="3504514" cy="658176"/>
          </a:xfrm>
          <a:prstGeom prst="rect">
            <a:avLst/>
          </a:prstGeom>
          <a:ln>
            <a:noFill/>
          </a:ln>
        </p:spPr>
        <p:txBody>
          <a:bodyPr vert="horz" lIns="9144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04775" lvl="0" indent="0" algn="l" rtl="0">
              <a:lnSpc>
                <a:spcPct val="120000"/>
              </a:lnSpc>
              <a:spcBef>
                <a:spcPts val="1200"/>
              </a:spcBef>
              <a:spcAft>
                <a:spcPts val="0"/>
              </a:spcAft>
              <a:buClr>
                <a:srgbClr val="0864F0"/>
              </a:buClr>
              <a:buSzPct val="140000"/>
              <a:buFont typeface="Arial"/>
              <a:buNone/>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Remote users, especially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VPN</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OWA</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users, have no way of being notified about their expiring passwords and accounts. Users often lose access to their accounts and the help desk are rendered unable to assist the users remotely</a:t>
            </a:r>
          </a:p>
        </p:txBody>
      </p:sp>
      <p:sp>
        <p:nvSpPr>
          <p:cNvPr id="5" name="Rectangle 4">
            <a:extLst>
              <a:ext uri="{AB094657-2925-4602-98D0-DA2F325D30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4F9E1E-2EED-470B-A579-A667572D0380}"/>
              </a:ext>
            </a:extLst>
          </p:cNvPr>
          <p:cNvSpPr/>
          <p:nvPr/>
        </p:nvSpPr>
        <p:spPr>
          <a:xfrm>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DDF1EE8B-0460-4C91-BD03-AA23C2A710F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DFC7A5-9B94-42B8-990A-61C5249FF1F0}"/>
              </a:ext>
            </a:extLst>
          </p:cNvPr>
          <p:cNvSpPr txBox="1">
            <a:spLocks noGrp="1"/>
          </p:cNvSpPr>
          <p:nvPr/>
        </p:nvSpPr>
        <p:spPr>
          <a:xfrm>
            <a:off x="374913" y="286359"/>
            <a:ext cx="7133101" cy="719355"/>
          </a:xfrm>
          <a:prstGeom prst="rect">
            <a:avLst/>
          </a:prstGeom>
          <a:ln>
            <a:noFill/>
          </a:ln>
        </p:spPr>
        <p:txBody>
          <a:bodyPr vert="horz" lIns="91440" tIns="45720" rIns="91440" bIns="45720" numCol="1" spcCol="0" rtlCol="0" anchor="t">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How remote users stay on top of AD password and account expiration</a:t>
            </a:r>
          </a:p>
        </p:txBody>
      </p:sp>
      <p:sp>
        <p:nvSpPr>
          <p:cNvPr id="7" name="TextBox 6">
            <a:extLst>
              <a:ext uri="{E8A7FEFB-F24F-4701-9B59-1D542FB15D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2AB892-BD21-4DA0-B2D8-AFA92F5474E2}"/>
              </a:ext>
            </a:extLst>
          </p:cNvPr>
          <p:cNvSpPr txBox="1">
            <a:spLocks noGrp="1"/>
          </p:cNvSpPr>
          <p:nvPr/>
        </p:nvSpPr>
        <p:spPr>
          <a:xfrm>
            <a:off x="4795332" y="2105025"/>
            <a:ext cx="3647532" cy="807593"/>
          </a:xfrm>
          <a:prstGeom prst="rect">
            <a:avLst/>
          </a:prstGeom>
          <a:ln>
            <a:noFill/>
          </a:ln>
        </p:spPr>
        <p:txBody>
          <a:bodyPr vert="horz" lIns="9144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20000"/>
              </a:lnSpc>
              <a:spcBef>
                <a:spcPts val="1200"/>
              </a:spcBef>
              <a:spcAft>
                <a:spcPts val="0"/>
              </a:spcAft>
              <a:buClr>
                <a:schemeClr val="bg1"/>
              </a:buClr>
              <a:buSzPct val="140000"/>
              <a:buFont typeface="Arial"/>
              <a:buChar char="•"/>
            </a:pPr>
            <a:r>
              <a:rPr lang="en-US" sz="900" b="0" i="0" dirty="0">
                <a:solidFill>
                  <a:schemeClr val="bg1"/>
                </a:solidFill>
                <a:latin typeface="Calibri" panose="020F0502020204030204" pitchFamily="34" charset="0"/>
                <a:ea typeface="Calibri" panose="020F0502020204030204" pitchFamily="34" charset="0"/>
                <a:cs typeface="Calibri" panose="020F0502020204030204" pitchFamily="34" charset="0"/>
              </a:rPr>
              <a:t>Users with passwords or accounts that are nearing expiration receive regular reminders via SMS, email, and push notifications</a:t>
            </a:r>
          </a:p>
          <a:p>
            <a:pPr marL="190500" indent="-190500" algn="l" rtl="0">
              <a:lnSpc>
                <a:spcPct val="120000"/>
              </a:lnSpc>
              <a:spcBef>
                <a:spcPts val="1200"/>
              </a:spcBef>
              <a:spcAft>
                <a:spcPts val="0"/>
              </a:spcAft>
              <a:buClr>
                <a:schemeClr val="bg1"/>
              </a:buClr>
              <a:buSzPct val="140000"/>
              <a:buFont typeface="Arial"/>
              <a:buChar char="•"/>
            </a:pPr>
            <a:r>
              <a:rPr lang="en-US" sz="900" b="0" i="0" dirty="0">
                <a:solidFill>
                  <a:schemeClr val="bg1"/>
                </a:solidFill>
                <a:latin typeface="Calibri" panose="020F0502020204030204" pitchFamily="34" charset="0"/>
                <a:ea typeface="Calibri" panose="020F0502020204030204" pitchFamily="34" charset="0"/>
                <a:cs typeface="Calibri" panose="020F0502020204030204" pitchFamily="34" charset="0"/>
              </a:rPr>
              <a:t>Users can change their passwords before expiration and contact the help desk to deal with their AD account expiration</a:t>
            </a:r>
          </a:p>
        </p:txBody>
      </p:sp>
      <p:sp>
        <p:nvSpPr>
          <p:cNvPr id="8" name="TextBox 7">
            <a:extLst>
              <a:ext uri="{695F095C-018F-49AC-8E5D-5C29F35819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CF510A0-8FFA-4DDC-9F05-AC07C4B5CD77}"/>
              </a:ext>
            </a:extLst>
          </p:cNvPr>
          <p:cNvSpPr txBox="1"/>
          <p:nvPr/>
        </p:nvSpPr>
        <p:spPr>
          <a:xfrm>
            <a:off x="629326" y="1657350"/>
            <a:ext cx="2497550" cy="313134"/>
          </a:xfrm>
          <a:prstGeom prst="rect">
            <a:avLst/>
          </a:prstGeom>
        </p:spPr>
        <p:txBody>
          <a:bodyPr vert="horz" lIns="95250" tIns="47625" rIns="95250" bIns="47625" rtlCol="0" anchor="t">
            <a:spAutoFit/>
          </a:bodyPr>
          <a:lstStyle/>
          <a:p>
            <a:pPr algn="l" rtl="0">
              <a:lnSpc>
                <a:spcPct val="110000"/>
              </a:lnSpc>
              <a:spcBef>
                <a:spcPts val="0"/>
              </a:spcBef>
              <a:spcAft>
                <a:spcPts val="0"/>
              </a:spcAft>
              <a:defRPr lang="en-US" sz="1400" dirty="0"/>
            </a:pPr>
            <a:r>
              <a:rPr lang="en-US" sz="1300" i="0" dirty="0">
                <a:solidFill>
                  <a:schemeClr val="tx1"/>
                </a:solidFill>
                <a:latin typeface="Calibri" panose="020F0502020204030204" pitchFamily="34" charset="0"/>
                <a:ea typeface="Calibri" panose="020F0502020204030204" pitchFamily="34" charset="0"/>
                <a:cs typeface="Calibri" panose="020F0502020204030204" pitchFamily="34" charset="0"/>
              </a:rPr>
              <a:t>Before </a:t>
            </a:r>
            <a:r>
              <a:rPr lang="en-US" sz="1300"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1300" i="0" dirty="0">
                <a:solidFill>
                  <a:schemeClr val="tx1"/>
                </a:solidFill>
                <a:latin typeface="Calibri" panose="020F0502020204030204" pitchFamily="34" charset="0"/>
                <a:ea typeface="Calibri" panose="020F0502020204030204" pitchFamily="34" charset="0"/>
                <a:cs typeface="Calibri" panose="020F0502020204030204" pitchFamily="34" charset="0"/>
              </a:rPr>
              <a:t> Plus </a:t>
            </a:r>
          </a:p>
        </p:txBody>
      </p:sp>
      <p:sp>
        <p:nvSpPr>
          <p:cNvPr id="9" name="TextBox 8">
            <a:extLst>
              <a:ext uri="{5F3AFA37-F736-4132-814E-4A93755CE2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5D337BF-B676-4352-9E50-C0DB478E4A5A}"/>
              </a:ext>
            </a:extLst>
          </p:cNvPr>
          <p:cNvSpPr txBox="1"/>
          <p:nvPr/>
        </p:nvSpPr>
        <p:spPr>
          <a:xfrm>
            <a:off x="4790751" y="1657350"/>
            <a:ext cx="2169499" cy="313134"/>
          </a:xfrm>
          <a:prstGeom prst="rect">
            <a:avLst/>
          </a:prstGeom>
        </p:spPr>
        <p:txBody>
          <a:bodyPr vert="horz" lIns="95250" tIns="47625" rIns="95250" bIns="47625" rtlCol="0" anchor="t">
            <a:spAutoFit/>
          </a:bodyPr>
          <a:lstStyle/>
          <a:p>
            <a:pPr algn="l" rtl="0">
              <a:lnSpc>
                <a:spcPct val="110000"/>
              </a:lnSpc>
              <a:spcBef>
                <a:spcPts val="0"/>
              </a:spcBef>
              <a:spcAft>
                <a:spcPts val="0"/>
              </a:spcAft>
              <a:defRPr lang="en-US" sz="1400" dirty="0"/>
            </a:pPr>
            <a:r>
              <a:rPr lang="en-US" sz="1300" i="0" dirty="0">
                <a:solidFill>
                  <a:schemeClr val="bg1"/>
                </a:solidFill>
                <a:latin typeface="Calibri" panose="020F0502020204030204" pitchFamily="34" charset="0"/>
                <a:ea typeface="Calibri" panose="020F0502020204030204" pitchFamily="34" charset="0"/>
                <a:cs typeface="Calibri" panose="020F0502020204030204" pitchFamily="34" charset="0"/>
              </a:rPr>
              <a:t>After </a:t>
            </a:r>
            <a:r>
              <a:rPr lang="en-US" sz="1300" i="0" dirty="0" err="1">
                <a:solidFill>
                  <a:schemeClr val="bg1"/>
                </a:solidFill>
                <a:latin typeface="Calibri" panose="020F0502020204030204" pitchFamily="34" charset="0"/>
                <a:ea typeface="Calibri" panose="020F0502020204030204" pitchFamily="34" charset="0"/>
                <a:cs typeface="Calibri" panose="020F0502020204030204" pitchFamily="34" charset="0"/>
              </a:rPr>
              <a:t>ADSelfService</a:t>
            </a:r>
            <a:r>
              <a:rPr lang="en-US" sz="1300" i="0" dirty="0">
                <a:solidFill>
                  <a:schemeClr val="bg1"/>
                </a:solidFill>
                <a:latin typeface="Calibri" panose="020F0502020204030204" pitchFamily="34" charset="0"/>
                <a:ea typeface="Calibri" panose="020F0502020204030204" pitchFamily="34" charset="0"/>
                <a:cs typeface="Calibri" panose="020F0502020204030204" pitchFamily="34" charset="0"/>
              </a:rPr>
              <a:t> Plus </a:t>
            </a:r>
          </a:p>
        </p:txBody>
      </p:sp>
      <p:pic>
        <p:nvPicPr>
          <p:cNvPr id="10" name="Picture 9">
            <a:extLst>
              <a:ext uri="{940B71AB-D9FE-4D11-8583-29C602B3FC9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57AE2D-C091-4EBF-9EB1-98A56B2386B9}"/>
              </a:ext>
            </a:extLst>
          </p:cNvPr>
          <p:cNvPicPr>
            <a:picLocks noChangeAspect="1"/>
          </p:cNvPicPr>
          <p:nvPr/>
        </p:nvPicPr>
        <p:blipFill>
          <a:blip r:embed="rId2"/>
          <a:stretch>
            <a:fillRect/>
          </a:stretch>
        </p:blipFill>
        <p:spPr>
          <a:xfrm>
            <a:off x="4915261" y="3674096"/>
            <a:ext cx="3571417" cy="845096"/>
          </a:xfrm>
          <a:prstGeom prst="rect">
            <a:avLst/>
          </a:prstGeom>
          <a:noFill/>
        </p:spPr>
      </p:pic>
      <p:pic>
        <p:nvPicPr>
          <p:cNvPr id="11" name="Picture 10">
            <a:extLst>
              <a:ext uri="{76A69ADD-4361-44D6-B0AF-568D87AFFD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8B07495-406F-49AA-8F01-3CDB3BAA65B9}"/>
              </a:ext>
            </a:extLst>
          </p:cNvPr>
          <p:cNvPicPr>
            <a:picLocks noChangeAspect="1"/>
          </p:cNvPicPr>
          <p:nvPr/>
        </p:nvPicPr>
        <p:blipFill>
          <a:blip r:embed="rId3"/>
          <a:stretch>
            <a:fillRect/>
          </a:stretch>
        </p:blipFill>
        <p:spPr>
          <a:xfrm>
            <a:off x="677188" y="3324225"/>
            <a:ext cx="1563356" cy="1098680"/>
          </a:xfrm>
          <a:prstGeom prst="rect">
            <a:avLst/>
          </a:prstGeom>
          <a:noFill/>
        </p:spPr>
      </p:pic>
    </p:spTree>
    <p:extLst>
      <p:ext uri="{5D3C134D-8532-4C8F-9C5C-5CF20927C23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Rounded Rectangle 1">
            <a:extLst>
              <a:ext uri="{842038A9-7F81-483F-80DE-8A22C4527F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AACDE5-B820-4451-BDA4-BDE36C8BFCFB}"/>
              </a:ext>
            </a:extLst>
          </p:cNvPr>
          <p:cNvSpPr/>
          <p:nvPr/>
        </p:nvSpPr>
        <p:spPr>
          <a:xfrm>
            <a:off x="4600575" y="1162050"/>
            <a:ext cx="4140060" cy="3130877"/>
          </a:xfrm>
          <a:prstGeom prst="roundRect">
            <a:avLst>
              <a:gd name="adj" fmla="val 8386"/>
            </a:avLst>
          </a:prstGeom>
          <a:solidFill>
            <a:srgbClr val="0864F0"/>
          </a:solidFill>
          <a:ln w="0" cap="flat">
            <a:solidFill>
              <a:srgbClr val="00B0F0"/>
            </a:solidFill>
            <a:prstDash val="solid"/>
            <a:round/>
          </a:ln>
          <a:effectLst>
            <a:outerShdw dist="28575" dir="3360000">
              <a:srgbClr val="3F3F3F">
                <a:alpha val="13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D11B5AE7-2C5F-47FA-949A-7E3F8FFE3A8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281FDAB-2A4B-47FE-AB2D-D7DC45DD685F}"/>
              </a:ext>
            </a:extLst>
          </p:cNvPr>
          <p:cNvSpPr txBox="1">
            <a:spLocks noGrp="1"/>
          </p:cNvSpPr>
          <p:nvPr/>
        </p:nvSpPr>
        <p:spPr>
          <a:xfrm>
            <a:off x="374913" y="248259"/>
            <a:ext cx="7620000" cy="532885"/>
          </a:xfrm>
          <a:prstGeom prst="rect">
            <a:avLst/>
          </a:prstGeom>
          <a:ln>
            <a:noFill/>
          </a:ln>
        </p:spPr>
        <p:txBody>
          <a:bodyPr vert="horz" lIns="91440" tIns="45720" rIns="91440" bIns="45720" numCol="1" spcCol="0" rtlCol="0" anchor="ctr">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Rescue users from password fatigue </a:t>
            </a:r>
          </a:p>
        </p:txBody>
      </p:sp>
      <p:sp>
        <p:nvSpPr>
          <p:cNvPr id="4" name="Rounded Rectangle 3">
            <a:extLst>
              <a:ext uri="{09DBC730-C244-4AC8-9C5E-333725F1A1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7C0F7D-C5A7-4F3A-99B8-7015F17AAE8A}"/>
              </a:ext>
            </a:extLst>
          </p:cNvPr>
          <p:cNvSpPr/>
          <p:nvPr/>
        </p:nvSpPr>
        <p:spPr>
          <a:xfrm>
            <a:off x="466725" y="1359084"/>
            <a:ext cx="3757431" cy="2736808"/>
          </a:xfrm>
          <a:prstGeom prst="roundRect">
            <a:avLst>
              <a:gd name="adj" fmla="val 8386"/>
            </a:avLst>
          </a:prstGeom>
          <a:solidFill>
            <a:schemeClr val="accent2">
              <a:lumMod val="40000"/>
              <a:lumOff val="60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7DAF36C1-7DD6-465B-A679-D276A813F1D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262F65-D1D7-486A-9DB4-A527B532B427}"/>
              </a:ext>
            </a:extLst>
          </p:cNvPr>
          <p:cNvSpPr txBox="1">
            <a:spLocks noGrp="1"/>
          </p:cNvSpPr>
          <p:nvPr/>
        </p:nvSpPr>
        <p:spPr>
          <a:xfrm>
            <a:off x="519722" y="1905000"/>
            <a:ext cx="3577552" cy="487506"/>
          </a:xfrm>
          <a:prstGeom prst="rect">
            <a:avLst/>
          </a:prstGeom>
          <a:ln>
            <a:noFill/>
          </a:ln>
        </p:spPr>
        <p:txBody>
          <a:bodyPr vert="horz" lIns="9144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04775" lvl="0" indent="0" algn="l" rtl="0">
              <a:lnSpc>
                <a:spcPct val="120000"/>
              </a:lnSpc>
              <a:spcBef>
                <a:spcPts val="1200"/>
              </a:spcBef>
              <a:spcAft>
                <a:spcPts val="0"/>
              </a:spcAft>
              <a:buClr>
                <a:srgbClr val="0864F0"/>
              </a:buClr>
              <a:buSzPct val="140000"/>
              <a:buFont typeface="Arial"/>
              <a:buNone/>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A user has to create and maintain a separate set of credentials for each of their enterprise application accounts. This may lead to forgotten passwords or poor password hygiene</a:t>
            </a:r>
          </a:p>
        </p:txBody>
      </p:sp>
      <p:sp>
        <p:nvSpPr>
          <p:cNvPr id="6" name="TextBox 5">
            <a:extLst>
              <a:ext uri="{E045FCA7-284F-4C41-B198-0EABB72FC5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10B4DB-F6DD-4A43-AAEB-59C1C2A92077}"/>
              </a:ext>
            </a:extLst>
          </p:cNvPr>
          <p:cNvSpPr txBox="1">
            <a:spLocks noGrp="1"/>
          </p:cNvSpPr>
          <p:nvPr/>
        </p:nvSpPr>
        <p:spPr>
          <a:xfrm>
            <a:off x="4795332" y="1905000"/>
            <a:ext cx="3647532" cy="807593"/>
          </a:xfrm>
          <a:prstGeom prst="rect">
            <a:avLst/>
          </a:prstGeom>
          <a:ln>
            <a:noFill/>
          </a:ln>
        </p:spPr>
        <p:txBody>
          <a:bodyPr vert="horz" lIns="9144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20000"/>
              </a:lnSpc>
              <a:spcBef>
                <a:spcPts val="1200"/>
              </a:spcBef>
              <a:spcAft>
                <a:spcPts val="0"/>
              </a:spcAft>
              <a:buClr>
                <a:schemeClr val="bg1"/>
              </a:buClr>
              <a:buSzPct val="140000"/>
              <a:buFont typeface="Arial"/>
              <a:buChar char="•"/>
            </a:pPr>
            <a:r>
              <a:rPr lang="en-US" sz="900" b="0" i="0" dirty="0">
                <a:solidFill>
                  <a:schemeClr val="bg1"/>
                </a:solidFill>
                <a:latin typeface="Calibri" panose="020F0502020204030204" pitchFamily="34" charset="0"/>
                <a:ea typeface="Calibri" panose="020F0502020204030204" pitchFamily="34" charset="0"/>
                <a:cs typeface="Calibri" panose="020F0502020204030204" pitchFamily="34" charset="0"/>
              </a:rPr>
              <a:t>The user's AD password is synchronized across integrated applications</a:t>
            </a:r>
          </a:p>
          <a:p>
            <a:pPr marL="190500" indent="-190500" algn="l" rtl="0">
              <a:lnSpc>
                <a:spcPct val="120000"/>
              </a:lnSpc>
              <a:spcBef>
                <a:spcPts val="1200"/>
              </a:spcBef>
              <a:spcAft>
                <a:spcPts val="0"/>
              </a:spcAft>
              <a:buClr>
                <a:schemeClr val="bg1"/>
              </a:buClr>
              <a:buSzPct val="140000"/>
              <a:buFont typeface="Arial"/>
              <a:buChar char="•"/>
            </a:pPr>
            <a:r>
              <a:rPr lang="en-US" sz="900" b="0" i="0" dirty="0">
                <a:solidFill>
                  <a:schemeClr val="bg1"/>
                </a:solidFill>
                <a:latin typeface="Calibri" panose="020F0502020204030204" pitchFamily="34" charset="0"/>
                <a:ea typeface="Calibri" panose="020F0502020204030204" pitchFamily="34" charset="0"/>
                <a:cs typeface="Calibri" panose="020F0502020204030204" pitchFamily="34" charset="0"/>
              </a:rPr>
              <a:t>Any password change or reset is replicated across the applications. They can also choose to change or reset the password of particular applications, if required</a:t>
            </a:r>
          </a:p>
        </p:txBody>
      </p:sp>
      <p:sp>
        <p:nvSpPr>
          <p:cNvPr id="7" name="TextBox 6">
            <a:extLst>
              <a:ext uri="{881087EB-F588-4CED-B4A4-214825DD50D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08AD53-4C22-4BC0-9543-01E374A961E7}"/>
              </a:ext>
            </a:extLst>
          </p:cNvPr>
          <p:cNvSpPr txBox="1"/>
          <p:nvPr/>
        </p:nvSpPr>
        <p:spPr>
          <a:xfrm>
            <a:off x="614724" y="1517970"/>
            <a:ext cx="2497550" cy="313134"/>
          </a:xfrm>
          <a:prstGeom prst="rect">
            <a:avLst/>
          </a:prstGeom>
        </p:spPr>
        <p:txBody>
          <a:bodyPr vert="horz" lIns="95250" tIns="47625" rIns="95250" bIns="47625" rtlCol="0" anchor="t">
            <a:spAutoFit/>
          </a:bodyPr>
          <a:lstStyle/>
          <a:p>
            <a:pPr algn="l" rtl="0">
              <a:lnSpc>
                <a:spcPct val="110000"/>
              </a:lnSpc>
              <a:spcBef>
                <a:spcPts val="0"/>
              </a:spcBef>
              <a:spcAft>
                <a:spcPts val="0"/>
              </a:spcAft>
              <a:defRPr lang="en-US" sz="1400" dirty="0"/>
            </a:pPr>
            <a:r>
              <a:rPr lang="en-US" sz="1300" b="1" i="0" dirty="0">
                <a:solidFill>
                  <a:schemeClr val="tx1"/>
                </a:solidFill>
                <a:latin typeface="Calibri" panose="020F0502020204030204" pitchFamily="34" charset="0"/>
                <a:ea typeface="Calibri" panose="020F0502020204030204" pitchFamily="34" charset="0"/>
                <a:cs typeface="Calibri" panose="020F0502020204030204" pitchFamily="34" charset="0"/>
              </a:rPr>
              <a:t>Before ADSelfService Plus </a:t>
            </a:r>
          </a:p>
        </p:txBody>
      </p:sp>
      <p:sp>
        <p:nvSpPr>
          <p:cNvPr id="8" name="TextBox 7">
            <a:extLst>
              <a:ext uri="{FE73BE45-94E8-47B3-8E9D-3A3C532EBC4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7CE548A-EF37-4485-BF35-3825E06FC5A6}"/>
              </a:ext>
            </a:extLst>
          </p:cNvPr>
          <p:cNvSpPr txBox="1"/>
          <p:nvPr/>
        </p:nvSpPr>
        <p:spPr>
          <a:xfrm>
            <a:off x="4790751" y="1466850"/>
            <a:ext cx="2169499" cy="313134"/>
          </a:xfrm>
          <a:prstGeom prst="rect">
            <a:avLst/>
          </a:prstGeom>
        </p:spPr>
        <p:txBody>
          <a:bodyPr vert="horz" lIns="95250" tIns="47625" rIns="95250" bIns="47625" rtlCol="0" anchor="t">
            <a:spAutoFit/>
          </a:bodyPr>
          <a:lstStyle/>
          <a:p>
            <a:pPr algn="l" rtl="0">
              <a:lnSpc>
                <a:spcPct val="110000"/>
              </a:lnSpc>
              <a:spcBef>
                <a:spcPts val="0"/>
              </a:spcBef>
              <a:spcAft>
                <a:spcPts val="0"/>
              </a:spcAft>
              <a:defRPr lang="en-US" sz="1400" dirty="0"/>
            </a:pPr>
            <a:r>
              <a:rPr lang="en-US" sz="1300" b="1" i="0" dirty="0">
                <a:solidFill>
                  <a:schemeClr val="bg1"/>
                </a:solidFill>
                <a:latin typeface="Calibri" panose="020F0502020204030204" pitchFamily="34" charset="0"/>
                <a:ea typeface="Calibri" panose="020F0502020204030204" pitchFamily="34" charset="0"/>
                <a:cs typeface="Calibri" panose="020F0502020204030204" pitchFamily="34" charset="0"/>
              </a:rPr>
              <a:t>After </a:t>
            </a:r>
            <a:r>
              <a:rPr lang="en-US" sz="1300" b="1" i="0" dirty="0" err="1">
                <a:solidFill>
                  <a:schemeClr val="bg1"/>
                </a:solidFill>
                <a:latin typeface="Calibri" panose="020F0502020204030204" pitchFamily="34" charset="0"/>
                <a:ea typeface="Calibri" panose="020F0502020204030204" pitchFamily="34" charset="0"/>
                <a:cs typeface="Calibri" panose="020F0502020204030204" pitchFamily="34" charset="0"/>
              </a:rPr>
              <a:t>ADSelfService</a:t>
            </a:r>
            <a:r>
              <a:rPr lang="en-US" sz="1300" b="1" i="0" dirty="0">
                <a:solidFill>
                  <a:schemeClr val="bg1"/>
                </a:solidFill>
                <a:latin typeface="Calibri" panose="020F0502020204030204" pitchFamily="34" charset="0"/>
                <a:ea typeface="Calibri" panose="020F0502020204030204" pitchFamily="34" charset="0"/>
                <a:cs typeface="Calibri" panose="020F0502020204030204" pitchFamily="34" charset="0"/>
              </a:rPr>
              <a:t> Plus </a:t>
            </a:r>
          </a:p>
        </p:txBody>
      </p:sp>
      <p:pic>
        <p:nvPicPr>
          <p:cNvPr id="9" name="Picture 8">
            <a:extLst>
              <a:ext uri="{DF12E090-359A-4994-A224-7F3D24C1BD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1283F7-E4A9-47E8-B8F0-EBA201CB6186}"/>
              </a:ext>
            </a:extLst>
          </p:cNvPr>
          <p:cNvPicPr>
            <a:picLocks noChangeAspect="1"/>
          </p:cNvPicPr>
          <p:nvPr/>
        </p:nvPicPr>
        <p:blipFill>
          <a:blip r:embed="rId2"/>
          <a:stretch>
            <a:fillRect/>
          </a:stretch>
        </p:blipFill>
        <p:spPr>
          <a:xfrm>
            <a:off x="661482" y="2681392"/>
            <a:ext cx="1185871" cy="1306733"/>
          </a:xfrm>
          <a:prstGeom prst="rect">
            <a:avLst/>
          </a:prstGeom>
          <a:noFill/>
        </p:spPr>
      </p:pic>
      <p:pic>
        <p:nvPicPr>
          <p:cNvPr id="10" name="Picture 9">
            <a:extLst>
              <a:ext uri="{F420DD77-DD7D-4F91-8C8A-4445B89CC03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77343D6-646E-4468-B0DC-6CAA777E89F8}"/>
              </a:ext>
            </a:extLst>
          </p:cNvPr>
          <p:cNvPicPr>
            <a:picLocks noChangeAspect="1"/>
          </p:cNvPicPr>
          <p:nvPr/>
        </p:nvPicPr>
        <p:blipFill>
          <a:blip r:embed="rId3"/>
          <a:stretch>
            <a:fillRect/>
          </a:stretch>
        </p:blipFill>
        <p:spPr>
          <a:xfrm>
            <a:off x="4907956" y="3263693"/>
            <a:ext cx="3609537" cy="860631"/>
          </a:xfrm>
          <a:prstGeom prst="rect">
            <a:avLst/>
          </a:prstGeom>
          <a:noFill/>
        </p:spPr>
      </p:pic>
    </p:spTree>
    <p:extLst>
      <p:ext uri="{5451D8D9-CB4C-4F39-862D-0BD91628C80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le 7">
            <a:extLst>
              <a:ext uri="{F79295CA-30CF-45BF-B9A6-D3DE908149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C74082-8EC6-4486-A629-592CA3B36BD2}"/>
              </a:ext>
            </a:extLst>
          </p:cNvPr>
          <p:cNvSpPr>
            <a:spLocks noGrp="1"/>
          </p:cNvSpPr>
          <p:nvPr>
            <p:ph type="title"/>
          </p:nvPr>
        </p:nvSpPr>
        <p:spPr>
          <a:xfrm>
            <a:off x="374913" y="248259"/>
            <a:ext cx="7620000" cy="532885"/>
          </a:xfrm>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Advanced custom password policies</a:t>
            </a:r>
          </a:p>
        </p:txBody>
      </p:sp>
      <p:sp>
        <p:nvSpPr>
          <p:cNvPr id="3" name="TextBox 2">
            <a:extLst>
              <a:ext uri="{488D9EEB-76E6-42AE-9A6E-F0D1201F5C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0D8E35-90B0-4E33-ABED-E2AD9E673365}"/>
              </a:ext>
            </a:extLst>
          </p:cNvPr>
          <p:cNvSpPr txBox="1">
            <a:spLocks noGrp="1"/>
          </p:cNvSpPr>
          <p:nvPr/>
        </p:nvSpPr>
        <p:spPr>
          <a:xfrm>
            <a:off x="400050" y="1004197"/>
            <a:ext cx="7430004" cy="415498"/>
          </a:xfrm>
          <a:prstGeom prst="rect">
            <a:avLst/>
          </a:prstGeom>
          <a:ln>
            <a:noFill/>
          </a:ln>
        </p:spPr>
        <p:txBody>
          <a:bodyPr vert="horz" lIns="91440" tIns="0" rIns="91440" bIns="4572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1000" b="0" i="0" dirty="0">
                <a:solidFill>
                  <a:schemeClr val="tx1"/>
                </a:solidFill>
                <a:latin typeface="Calibri" panose="020F0502020204030204" pitchFamily="34" charset="0"/>
                <a:ea typeface="Calibri" panose="020F0502020204030204" pitchFamily="34" charset="0"/>
                <a:cs typeface="Calibri" panose="020F0502020204030204" pitchFamily="34" charset="0"/>
              </a:rPr>
              <a:t>Create multiple password policies and enable them for users belonging to specific domains, </a:t>
            </a:r>
            <a:r>
              <a:rPr lang="en-US" sz="10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OUs</a:t>
            </a:r>
            <a:r>
              <a:rPr lang="en-US" sz="1000" b="0" i="0" dirty="0">
                <a:solidFill>
                  <a:schemeClr val="tx1"/>
                </a:solidFill>
                <a:latin typeface="Calibri" panose="020F0502020204030204" pitchFamily="34" charset="0"/>
                <a:ea typeface="Calibri" panose="020F0502020204030204" pitchFamily="34" charset="0"/>
                <a:cs typeface="Calibri" panose="020F0502020204030204" pitchFamily="34" charset="0"/>
              </a:rPr>
              <a:t>, and groups. Impose the password policy during password changes via the Ctrl+Alt+Del portal and password resets from the Active Directory Users and Computers console.</a:t>
            </a:r>
          </a:p>
        </p:txBody>
      </p:sp>
      <p:sp>
        <p:nvSpPr>
          <p:cNvPr id="4" name="TextBox 3">
            <a:extLst>
              <a:ext uri="{CC756AF0-B53C-4D97-A95E-C692CBC422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0ABE6C-080A-43BB-A37B-39009E0F00CE}"/>
              </a:ext>
            </a:extLst>
          </p:cNvPr>
          <p:cNvSpPr txBox="1">
            <a:spLocks noGrp="1"/>
          </p:cNvSpPr>
          <p:nvPr/>
        </p:nvSpPr>
        <p:spPr>
          <a:xfrm>
            <a:off x="981075" y="2019300"/>
            <a:ext cx="2154507" cy="498598"/>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Restrict the number of special characters, numbers, and Unicode characters that users can use </a:t>
            </a:r>
          </a:p>
        </p:txBody>
      </p:sp>
      <p:sp>
        <p:nvSpPr>
          <p:cNvPr id="5" name="TextBox 4">
            <a:extLst>
              <a:ext uri="{235BD064-4577-4B8B-A781-4CD286D620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5C694B-D0FC-4582-AA19-CFEAF294D92F}"/>
              </a:ext>
            </a:extLst>
          </p:cNvPr>
          <p:cNvSpPr txBox="1"/>
          <p:nvPr/>
        </p:nvSpPr>
        <p:spPr>
          <a:xfrm>
            <a:off x="981075" y="1743075"/>
            <a:ext cx="1599866"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Restrict characters</a:t>
            </a:r>
          </a:p>
        </p:txBody>
      </p:sp>
      <p:sp>
        <p:nvSpPr>
          <p:cNvPr id="6" name="TextBox 5">
            <a:extLst>
              <a:ext uri="{D54E2BC5-A640-4742-BAE8-4CBD917DB5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74F6A9-FFDA-45EE-9D98-5E4903F8D983}"/>
              </a:ext>
            </a:extLst>
          </p:cNvPr>
          <p:cNvSpPr txBox="1"/>
          <p:nvPr/>
        </p:nvSpPr>
        <p:spPr>
          <a:xfrm>
            <a:off x="981075" y="2905125"/>
            <a:ext cx="1599866"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Restrict repetition</a:t>
            </a:r>
          </a:p>
        </p:txBody>
      </p:sp>
      <p:sp>
        <p:nvSpPr>
          <p:cNvPr id="7" name="TextBox 6">
            <a:extLst>
              <a:ext uri="{04F8BA70-FB91-44E9-92BF-90CFC3DC33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C7C1479-FDB2-4941-BA7B-BA5D6BC06DFE}"/>
              </a:ext>
            </a:extLst>
          </p:cNvPr>
          <p:cNvSpPr txBox="1">
            <a:spLocks noGrp="1"/>
          </p:cNvSpPr>
          <p:nvPr/>
        </p:nvSpPr>
        <p:spPr>
          <a:xfrm>
            <a:off x="981075" y="3152775"/>
            <a:ext cx="2137505" cy="830997"/>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Enforce a password history check during password reset, and restrict the repetition of  specific character(s) or username as the password.(e.g. “aaaaa” or “user01”) </a:t>
            </a:r>
          </a:p>
        </p:txBody>
      </p:sp>
      <p:sp>
        <p:nvSpPr>
          <p:cNvPr id="8" name="TextBox 7">
            <a:extLst>
              <a:ext uri="{76328EC2-7D01-49F3-B720-C30098FD930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4554FE-5051-49A0-A101-0251BA37162B}"/>
              </a:ext>
            </a:extLst>
          </p:cNvPr>
          <p:cNvSpPr txBox="1">
            <a:spLocks noGrp="1"/>
          </p:cNvSpPr>
          <p:nvPr/>
        </p:nvSpPr>
        <p:spPr>
          <a:xfrm>
            <a:off x="4009472" y="2019300"/>
            <a:ext cx="1660607" cy="498598"/>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Restrict keyboard sequences, dictionary words, and palindromes</a:t>
            </a:r>
          </a:p>
        </p:txBody>
      </p:sp>
      <p:sp>
        <p:nvSpPr>
          <p:cNvPr id="9" name="TextBox 8">
            <a:extLst>
              <a:ext uri="{C0E97BFD-4637-4830-9F98-B171C41C81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6EE29A-B64E-468B-86B8-15BB509AA807}"/>
              </a:ext>
            </a:extLst>
          </p:cNvPr>
          <p:cNvSpPr txBox="1"/>
          <p:nvPr/>
        </p:nvSpPr>
        <p:spPr>
          <a:xfrm>
            <a:off x="4009482" y="1743075"/>
            <a:ext cx="1599866"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Restrict patterns</a:t>
            </a:r>
          </a:p>
        </p:txBody>
      </p:sp>
      <p:sp>
        <p:nvSpPr>
          <p:cNvPr id="10" name="TextBox 9">
            <a:extLst>
              <a:ext uri="{0F13BE3F-083B-4D3B-8D74-06964A647E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DB257E-AA4E-4976-BA86-E82E01A10D46}"/>
              </a:ext>
            </a:extLst>
          </p:cNvPr>
          <p:cNvSpPr txBox="1"/>
          <p:nvPr/>
        </p:nvSpPr>
        <p:spPr>
          <a:xfrm>
            <a:off x="4009482" y="2905125"/>
            <a:ext cx="1599866"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Restrict length</a:t>
            </a:r>
          </a:p>
        </p:txBody>
      </p:sp>
      <p:sp>
        <p:nvSpPr>
          <p:cNvPr id="11" name="TextBox 10">
            <a:extLst>
              <a:ext uri="{24DE4E27-4A0E-4D16-836C-D261C602BC8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3E5529-7303-4C70-8B84-D5E91813F08C}"/>
              </a:ext>
            </a:extLst>
          </p:cNvPr>
          <p:cNvSpPr txBox="1">
            <a:spLocks noGrp="1"/>
          </p:cNvSpPr>
          <p:nvPr/>
        </p:nvSpPr>
        <p:spPr>
          <a:xfrm>
            <a:off x="4009472" y="3152775"/>
            <a:ext cx="1668951" cy="332399"/>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Specify the minimum and maximum password lengths</a:t>
            </a:r>
          </a:p>
        </p:txBody>
      </p:sp>
      <p:sp>
        <p:nvSpPr>
          <p:cNvPr id="12" name="TextBox 11">
            <a:extLst>
              <a:ext uri="{0EA76F91-3488-4371-A160-881A26934F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AA77E1-0781-44F9-BDA0-B3B9117BD407}"/>
              </a:ext>
            </a:extLst>
          </p:cNvPr>
          <p:cNvSpPr txBox="1">
            <a:spLocks noGrp="1"/>
          </p:cNvSpPr>
          <p:nvPr/>
        </p:nvSpPr>
        <p:spPr>
          <a:xfrm>
            <a:off x="6509832" y="2019300"/>
            <a:ext cx="2329977" cy="664797"/>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Option to use passphrases that does not conform to the complexity requirements when the password length exceeds a predefined limit (say, 20 characters)</a:t>
            </a:r>
          </a:p>
        </p:txBody>
      </p:sp>
      <p:sp>
        <p:nvSpPr>
          <p:cNvPr id="13" name="TextBox 12">
            <a:extLst>
              <a:ext uri="{CDF3B99A-E3A5-465B-A8E8-C8DDA34348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4C2748-9A51-458B-B05B-513F1A28119D}"/>
              </a:ext>
            </a:extLst>
          </p:cNvPr>
          <p:cNvSpPr txBox="1"/>
          <p:nvPr/>
        </p:nvSpPr>
        <p:spPr>
          <a:xfrm>
            <a:off x="6509832" y="1743075"/>
            <a:ext cx="1599866"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Use passphrases</a:t>
            </a:r>
          </a:p>
        </p:txBody>
      </p:sp>
      <p:sp>
        <p:nvSpPr>
          <p:cNvPr id="14" name="TextBox 13">
            <a:extLst>
              <a:ext uri="{3A9B1100-ABA1-45B2-88BD-8BEA3C1180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CED5B4-2D25-4B07-A0D5-80E0CB13D79E}"/>
              </a:ext>
            </a:extLst>
          </p:cNvPr>
          <p:cNvSpPr txBox="1"/>
          <p:nvPr/>
        </p:nvSpPr>
        <p:spPr>
          <a:xfrm>
            <a:off x="6509832" y="2905125"/>
            <a:ext cx="2115007"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Password strength checker</a:t>
            </a:r>
          </a:p>
        </p:txBody>
      </p:sp>
      <p:sp>
        <p:nvSpPr>
          <p:cNvPr id="15" name="TextBox 14">
            <a:extLst>
              <a:ext uri="{31DC338A-483C-4E50-BDE0-F129916514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7D0C5F-E20F-4C06-9254-0B6BA69D72D9}"/>
              </a:ext>
            </a:extLst>
          </p:cNvPr>
          <p:cNvSpPr txBox="1">
            <a:spLocks noGrp="1"/>
          </p:cNvSpPr>
          <p:nvPr/>
        </p:nvSpPr>
        <p:spPr>
          <a:xfrm>
            <a:off x="6509832" y="3152775"/>
            <a:ext cx="2217258" cy="332399"/>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Display the password policy requirement on the reset and change password pages</a:t>
            </a:r>
          </a:p>
        </p:txBody>
      </p:sp>
      <p:sp>
        <p:nvSpPr>
          <p:cNvPr id="17" name="Rounded Rectangle 16">
            <a:extLst>
              <a:ext uri="{7C27B58E-BD4D-4298-AA58-71EC34A457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784077-0086-4D4F-A35C-4C5E7571215F}"/>
              </a:ext>
            </a:extLst>
          </p:cNvPr>
          <p:cNvSpPr/>
          <p:nvPr/>
        </p:nvSpPr>
        <p:spPr>
          <a:xfrm>
            <a:off x="476250" y="17811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ounded Rectangle 17">
            <a:extLst>
              <a:ext uri="{C70873C1-283C-41B1-821E-26F03AC0A62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500C9C3-55D6-4EC7-8DF1-E5A3725B2954}"/>
              </a:ext>
            </a:extLst>
          </p:cNvPr>
          <p:cNvSpPr/>
          <p:nvPr/>
        </p:nvSpPr>
        <p:spPr>
          <a:xfrm>
            <a:off x="476250" y="29432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Rounded Rectangle 18">
            <a:extLst>
              <a:ext uri="{121DA187-A83E-4D30-BAE3-92B81705E4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F78C30-A796-401A-9190-7A4DCC09949D}"/>
              </a:ext>
            </a:extLst>
          </p:cNvPr>
          <p:cNvSpPr/>
          <p:nvPr/>
        </p:nvSpPr>
        <p:spPr>
          <a:xfrm>
            <a:off x="3514725" y="177165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ounded Rectangle 19">
            <a:extLst>
              <a:ext uri="{D3695E38-F899-4DFB-B3B6-D147388C5BF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2807B9-BFBB-4440-AB78-6386E5B2EC77}"/>
              </a:ext>
            </a:extLst>
          </p:cNvPr>
          <p:cNvSpPr/>
          <p:nvPr/>
        </p:nvSpPr>
        <p:spPr>
          <a:xfrm>
            <a:off x="3505200" y="29432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ounded Rectangle 20">
            <a:extLst>
              <a:ext uri="{9E4EBE03-50FE-4818-A2DA-DB54FC56CD0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DD8839-8889-4DBD-B62F-63B7EDFF6F0F}"/>
              </a:ext>
            </a:extLst>
          </p:cNvPr>
          <p:cNvSpPr/>
          <p:nvPr/>
        </p:nvSpPr>
        <p:spPr>
          <a:xfrm>
            <a:off x="6010274" y="17811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ounded Rectangle 21">
            <a:extLst>
              <a:ext uri="{3470551A-0774-4777-9190-00F2AD5234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39D645-3923-4C2B-91B1-D3FA983D8F78}"/>
              </a:ext>
            </a:extLst>
          </p:cNvPr>
          <p:cNvSpPr/>
          <p:nvPr/>
        </p:nvSpPr>
        <p:spPr>
          <a:xfrm>
            <a:off x="6000750" y="29432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97112CFE-DD07-47F5-90B4-00EA15422C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20A44D-1B0E-494B-9A53-B8AB8990734D}"/>
              </a:ext>
            </a:extLst>
          </p:cNvPr>
          <p:cNvPicPr>
            <a:picLocks noChangeAspect="1"/>
          </p:cNvPicPr>
          <p:nvPr/>
        </p:nvPicPr>
        <p:blipFill>
          <a:blip r:embed="rId2"/>
          <a:stretch>
            <a:fillRect/>
          </a:stretch>
        </p:blipFill>
        <p:spPr>
          <a:xfrm>
            <a:off x="533400" y="1885950"/>
            <a:ext cx="317001" cy="227799"/>
          </a:xfrm>
          <a:prstGeom prst="rect">
            <a:avLst/>
          </a:prstGeom>
          <a:noFill/>
        </p:spPr>
      </p:pic>
      <p:pic>
        <p:nvPicPr>
          <p:cNvPr id="24" name="Picture 23">
            <a:extLst>
              <a:ext uri="{004619AF-D3CC-4BD8-91A9-62422DE191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B53AE4-6146-4750-951F-54B589EE9663}"/>
              </a:ext>
            </a:extLst>
          </p:cNvPr>
          <p:cNvPicPr>
            <a:picLocks noChangeAspect="1"/>
          </p:cNvPicPr>
          <p:nvPr/>
        </p:nvPicPr>
        <p:blipFill>
          <a:blip r:embed="rId3"/>
          <a:stretch>
            <a:fillRect/>
          </a:stretch>
        </p:blipFill>
        <p:spPr>
          <a:xfrm>
            <a:off x="3609975" y="1885950"/>
            <a:ext cx="272976" cy="250593"/>
          </a:xfrm>
          <a:prstGeom prst="rect">
            <a:avLst/>
          </a:prstGeom>
          <a:noFill/>
        </p:spPr>
      </p:pic>
      <p:pic>
        <p:nvPicPr>
          <p:cNvPr id="25" name="Picture 24">
            <a:extLst>
              <a:ext uri="{802B7E65-92E9-49CA-89B1-6DC3B9E598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E0E08BF-34C5-4F5B-8ABF-C248305EAA13}"/>
              </a:ext>
            </a:extLst>
          </p:cNvPr>
          <p:cNvPicPr>
            <a:picLocks noChangeAspect="1"/>
          </p:cNvPicPr>
          <p:nvPr/>
        </p:nvPicPr>
        <p:blipFill>
          <a:blip r:embed="rId4"/>
          <a:stretch>
            <a:fillRect/>
          </a:stretch>
        </p:blipFill>
        <p:spPr>
          <a:xfrm>
            <a:off x="561975" y="3067050"/>
            <a:ext cx="272300" cy="194833"/>
          </a:xfrm>
          <a:prstGeom prst="rect">
            <a:avLst/>
          </a:prstGeom>
          <a:noFill/>
        </p:spPr>
      </p:pic>
      <p:pic>
        <p:nvPicPr>
          <p:cNvPr id="26" name="Picture 25">
            <a:extLst>
              <a:ext uri="{10350FB0-612B-4466-A44A-93741160243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5BEEBC-2DC1-4D44-A448-B51FE7CD1524}"/>
              </a:ext>
            </a:extLst>
          </p:cNvPr>
          <p:cNvPicPr>
            <a:picLocks noChangeAspect="1"/>
          </p:cNvPicPr>
          <p:nvPr/>
        </p:nvPicPr>
        <p:blipFill>
          <a:blip r:embed="rId5"/>
          <a:stretch>
            <a:fillRect/>
          </a:stretch>
        </p:blipFill>
        <p:spPr>
          <a:xfrm>
            <a:off x="3571875" y="3048000"/>
            <a:ext cx="314820" cy="225266"/>
          </a:xfrm>
          <a:prstGeom prst="rect">
            <a:avLst/>
          </a:prstGeom>
          <a:noFill/>
        </p:spPr>
      </p:pic>
      <p:pic>
        <p:nvPicPr>
          <p:cNvPr id="27" name="Picture 26">
            <a:extLst>
              <a:ext uri="{97B1A9B0-8BFE-4AD8-9BB2-79802AA7861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529ED48-8DFC-4205-9B38-630B4B331E70}"/>
              </a:ext>
            </a:extLst>
          </p:cNvPr>
          <p:cNvPicPr>
            <a:picLocks noChangeAspect="1"/>
          </p:cNvPicPr>
          <p:nvPr/>
        </p:nvPicPr>
        <p:blipFill>
          <a:blip r:embed="rId6"/>
          <a:stretch>
            <a:fillRect/>
          </a:stretch>
        </p:blipFill>
        <p:spPr>
          <a:xfrm>
            <a:off x="6048374" y="3028950"/>
            <a:ext cx="323964" cy="254860"/>
          </a:xfrm>
          <a:prstGeom prst="rect">
            <a:avLst/>
          </a:prstGeom>
          <a:noFill/>
        </p:spPr>
      </p:pic>
      <p:pic>
        <p:nvPicPr>
          <p:cNvPr id="28" name="Picture 27">
            <a:extLst>
              <a:ext uri="{97B54A8B-88A7-450F-B060-726828F831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0FFDC8C-EEFB-480F-8146-330AFCF9F409}"/>
              </a:ext>
            </a:extLst>
          </p:cNvPr>
          <p:cNvPicPr>
            <a:picLocks noChangeAspect="1"/>
          </p:cNvPicPr>
          <p:nvPr/>
        </p:nvPicPr>
        <p:blipFill>
          <a:blip r:embed="rId7"/>
          <a:stretch>
            <a:fillRect/>
          </a:stretch>
        </p:blipFill>
        <p:spPr>
          <a:xfrm>
            <a:off x="6105525" y="1876425"/>
            <a:ext cx="243011" cy="244554"/>
          </a:xfrm>
          <a:prstGeom prst="rect">
            <a:avLst/>
          </a:prstGeom>
          <a:noFill/>
        </p:spPr>
      </p:pic>
    </p:spTree>
    <p:extLst>
      <p:ext uri="{7FC16C1D-8169-4F59-8008-D46B5687889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le 7">
            <a:extLst>
              <a:ext uri="{B1542F26-E737-4BE5-B8F0-436163B62B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8D3703-E35D-4246-98E0-73C63F2D00A4}"/>
              </a:ext>
            </a:extLst>
          </p:cNvPr>
          <p:cNvSpPr>
            <a:spLocks noGrp="1"/>
          </p:cNvSpPr>
          <p:nvPr>
            <p:ph type="title"/>
          </p:nvPr>
        </p:nvSpPr>
        <p:spPr>
          <a:xfrm>
            <a:off x="2928232" y="2594684"/>
            <a:ext cx="5675309" cy="400110"/>
          </a:xfrm>
        </p:spPr>
        <p:txBody>
          <a:bodyPr vert="horz" rtlCol="0"/>
          <a:lstStyle/>
          <a:p>
            <a:r>
              <a:rPr lang="en-US" sz="2000" b="1" dirty="0">
                <a:latin typeface="Calibri" panose="020F0502020204030204" pitchFamily="34" charset="0"/>
                <a:ea typeface="Calibri" panose="020F0502020204030204" pitchFamily="34" charset="0"/>
                <a:cs typeface="Calibri" panose="020F0502020204030204" pitchFamily="34" charset="0"/>
              </a:rPr>
              <a:t>Secure and streamline remote work</a:t>
            </a:r>
          </a:p>
        </p:txBody>
      </p:sp>
      <p:pic>
        <p:nvPicPr>
          <p:cNvPr id="3" name="Picture 2">
            <a:extLst>
              <a:ext uri="{BA27D7C7-9244-4BC2-893B-97A2CF602D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371342F-B2EF-4ACC-A78C-12B600191B89}"/>
              </a:ext>
            </a:extLst>
          </p:cNvPr>
          <p:cNvPicPr>
            <a:picLocks noChangeAspect="1"/>
          </p:cNvPicPr>
          <p:nvPr/>
        </p:nvPicPr>
        <p:blipFill>
          <a:blip r:embed="rId2">
            <a:alphaModFix amt="39000"/>
          </a:blip>
          <a:srcRect r="83720"/>
          <a:stretch>
            <a:fillRect/>
          </a:stretch>
        </p:blipFill>
        <p:spPr>
          <a:xfrm>
            <a:off x="-13020" y="2624993"/>
            <a:ext cx="2744533" cy="6573926"/>
          </a:xfrm>
          <a:prstGeom prst="rect">
            <a:avLst/>
          </a:prstGeom>
          <a:noFill/>
        </p:spPr>
      </p:pic>
      <p:pic>
        <p:nvPicPr>
          <p:cNvPr id="4" name="Picture 3">
            <a:extLst>
              <a:ext uri="{5C3C37B9-D296-44EB-8116-5DB6EB4B695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046559-B535-430A-927C-B2086EFDCA11}"/>
              </a:ext>
            </a:extLst>
          </p:cNvPr>
          <p:cNvPicPr>
            <a:picLocks noChangeAspect="1"/>
          </p:cNvPicPr>
          <p:nvPr/>
        </p:nvPicPr>
        <p:blipFill>
          <a:blip r:embed="rId3"/>
          <a:stretch>
            <a:fillRect/>
          </a:stretch>
        </p:blipFill>
        <p:spPr>
          <a:xfrm>
            <a:off x="336755" y="1789699"/>
            <a:ext cx="2117177" cy="1443913"/>
          </a:xfrm>
          <a:prstGeom prst="rect">
            <a:avLst/>
          </a:prstGeom>
          <a:noFill/>
        </p:spPr>
      </p:pic>
      <p:sp>
        <p:nvSpPr>
          <p:cNvPr id="5" name="TextBox 4">
            <a:extLst>
              <a:ext uri="{362EB188-19CC-45A5-8773-E042190A29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6C62FE7-83A1-43A5-8DA5-F36C701530CC}"/>
              </a:ext>
            </a:extLst>
          </p:cNvPr>
          <p:cNvSpPr txBox="1"/>
          <p:nvPr/>
        </p:nvSpPr>
        <p:spPr>
          <a:xfrm>
            <a:off x="2928232" y="2028063"/>
            <a:ext cx="4438269" cy="451323"/>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2400" b="1" i="0" dirty="0">
                <a:solidFill>
                  <a:srgbClr val="0864F0"/>
                </a:solidFill>
                <a:latin typeface="Calibri" panose="020F0502020204030204" pitchFamily="34" charset="0"/>
                <a:ea typeface="Calibri" panose="020F0502020204030204" pitchFamily="34" charset="0"/>
                <a:cs typeface="Calibri" panose="020F0502020204030204" pitchFamily="34" charset="0"/>
              </a:rPr>
              <a:t>Remote work enablement</a:t>
            </a:r>
          </a:p>
        </p:txBody>
      </p:sp>
    </p:spTree>
    <p:extLst>
      <p:ext uri="{EBB25BD1-83E8-463B-BEC6-E3DB71FA5F3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le 7">
            <a:extLst>
              <a:ext uri="{29600694-D6A5-4A49-AB4A-DCC7EED4F8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17FD78-D62A-4906-A2E8-525ACA5B419E}"/>
              </a:ext>
            </a:extLst>
          </p:cNvPr>
          <p:cNvSpPr>
            <a:spLocks noGrp="1"/>
          </p:cNvSpPr>
          <p:nvPr>
            <p:ph type="title"/>
          </p:nvPr>
        </p:nvSpPr>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Remote  work enablement</a:t>
            </a:r>
          </a:p>
        </p:txBody>
      </p:sp>
      <p:sp>
        <p:nvSpPr>
          <p:cNvPr id="3" name="Content Placeholder 2">
            <a:extLst>
              <a:ext uri="{CF3FF945-C900-45D8-B925-89B6E8F92C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216B467-CD0E-4600-AD34-40F77C7B3DC5}"/>
              </a:ext>
            </a:extLst>
          </p:cNvPr>
          <p:cNvSpPr>
            <a:spLocks noGrp="1"/>
          </p:cNvSpPr>
          <p:nvPr>
            <p:ph idx="1"/>
          </p:nvPr>
        </p:nvSpPr>
        <p:spPr>
          <a:xfrm>
            <a:off x="452418" y="1914525"/>
            <a:ext cx="3045961" cy="329088"/>
          </a:xfrm>
        </p:spPr>
        <p:txBody>
          <a:bodyPr vert="horz" rtlCol="0">
            <a:spAutoFit/>
          </a:bodyPr>
          <a:lstStyle/>
          <a:p>
            <a:pPr marL="0" indent="0">
              <a:lnSpc>
                <a:spcPct val="120000"/>
              </a:lnSpc>
              <a:buNone/>
            </a:pPr>
            <a:r>
              <a:rPr lang="en-US" sz="900" b="0" dirty="0">
                <a:latin typeface="Calibri" panose="020F0502020204030204" pitchFamily="34" charset="0"/>
                <a:ea typeface="Calibri" panose="020F0502020204030204" pitchFamily="34" charset="0"/>
                <a:cs typeface="Calibri" panose="020F0502020204030204" pitchFamily="34" charset="0"/>
              </a:rPr>
              <a:t>Implement MFA for remote endpoints such as </a:t>
            </a:r>
            <a:r>
              <a:rPr lang="en-US" sz="900" b="0" dirty="0" err="1">
                <a:latin typeface="Calibri" panose="020F0502020204030204" pitchFamily="34" charset="0"/>
                <a:ea typeface="Calibri" panose="020F0502020204030204" pitchFamily="34" charset="0"/>
                <a:cs typeface="Calibri" panose="020F0502020204030204" pitchFamily="34" charset="0"/>
              </a:rPr>
              <a:t>RDP</a:t>
            </a:r>
            <a:r>
              <a:rPr lang="en-US" sz="900" b="0" dirty="0">
                <a:latin typeface="Calibri" panose="020F0502020204030204" pitchFamily="34" charset="0"/>
                <a:ea typeface="Calibri" panose="020F0502020204030204" pitchFamily="34" charset="0"/>
                <a:cs typeface="Calibri" panose="020F0502020204030204" pitchFamily="34" charset="0"/>
              </a:rPr>
              <a:t> and </a:t>
            </a:r>
            <a:r>
              <a:rPr lang="en-US" sz="900" b="0" dirty="0" err="1">
                <a:latin typeface="Calibri" panose="020F0502020204030204" pitchFamily="34" charset="0"/>
                <a:ea typeface="Calibri" panose="020F0502020204030204" pitchFamily="34" charset="0"/>
                <a:cs typeface="Calibri" panose="020F0502020204030204" pitchFamily="34" charset="0"/>
              </a:rPr>
              <a:t>VPN</a:t>
            </a:r>
            <a:r>
              <a:rPr lang="en-US" sz="900" b="0" dirty="0">
                <a:latin typeface="Calibri" panose="020F0502020204030204" pitchFamily="34" charset="0"/>
                <a:ea typeface="Calibri" panose="020F0502020204030204" pitchFamily="34" charset="0"/>
                <a:cs typeface="Calibri" panose="020F0502020204030204" pitchFamily="34" charset="0"/>
              </a:rPr>
              <a:t> logins to secure remote access</a:t>
            </a:r>
          </a:p>
        </p:txBody>
      </p:sp>
      <p:sp>
        <p:nvSpPr>
          <p:cNvPr id="4" name="TextBox 3">
            <a:extLst>
              <a:ext uri="{4E56A8EE-6F07-46D4-8A53-052BCC61CE5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62CCD7C-295A-4333-B0BA-FF28707F75C7}"/>
              </a:ext>
            </a:extLst>
          </p:cNvPr>
          <p:cNvSpPr txBox="1"/>
          <p:nvPr/>
        </p:nvSpPr>
        <p:spPr>
          <a:xfrm>
            <a:off x="452418" y="1663817"/>
            <a:ext cx="3703281" cy="217367"/>
          </a:xfrm>
          <a:prstGeom prst="rect">
            <a:avLst/>
          </a:prstGeom>
        </p:spPr>
        <p:txBody>
          <a:bodyPr vert="horz" lIns="95250" tIns="0"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MFA for remote endpoints</a:t>
            </a:r>
          </a:p>
        </p:txBody>
      </p:sp>
      <p:sp>
        <p:nvSpPr>
          <p:cNvPr id="5" name="TextBox 4">
            <a:extLst>
              <a:ext uri="{F1020BA9-1A8B-4FF4-AED9-A9D0D54B40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5871F9-C619-4986-B996-FCD84855CBEE}"/>
              </a:ext>
            </a:extLst>
          </p:cNvPr>
          <p:cNvSpPr txBox="1"/>
          <p:nvPr/>
        </p:nvSpPr>
        <p:spPr>
          <a:xfrm>
            <a:off x="4018483" y="1663817"/>
            <a:ext cx="3703281" cy="217367"/>
          </a:xfrm>
          <a:prstGeom prst="rect">
            <a:avLst/>
          </a:prstGeom>
        </p:spPr>
        <p:txBody>
          <a:bodyPr vert="horz" lIns="95250" tIns="0"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Cached credentials update</a:t>
            </a:r>
          </a:p>
        </p:txBody>
      </p:sp>
      <p:sp>
        <p:nvSpPr>
          <p:cNvPr id="6" name="TextBox 5">
            <a:extLst>
              <a:ext uri="{30E7D6BF-CA84-4C10-81AC-B5643CADBA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B42A8A5-BF0E-48B1-8961-EF68396BB319}"/>
              </a:ext>
            </a:extLst>
          </p:cNvPr>
          <p:cNvSpPr txBox="1">
            <a:spLocks noGrp="1"/>
          </p:cNvSpPr>
          <p:nvPr/>
        </p:nvSpPr>
        <p:spPr>
          <a:xfrm>
            <a:off x="4018483" y="1914525"/>
            <a:ext cx="3695976" cy="332399"/>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Automatically update users' remote password resets in the local cache of their machines via </a:t>
            </a: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VPN</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for smooth authentication</a:t>
            </a:r>
          </a:p>
        </p:txBody>
      </p:sp>
      <p:sp>
        <p:nvSpPr>
          <p:cNvPr id="7" name="TextBox 6">
            <a:extLst>
              <a:ext uri="{CA24E5A6-A1C5-42E1-B70C-FE3D8268DF1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76E76E8-BCD1-4077-B438-31B604F6FA53}"/>
              </a:ext>
            </a:extLst>
          </p:cNvPr>
          <p:cNvSpPr txBox="1">
            <a:spLocks noGrp="1"/>
          </p:cNvSpPr>
          <p:nvPr/>
        </p:nvSpPr>
        <p:spPr>
          <a:xfrm>
            <a:off x="452418" y="3533775"/>
            <a:ext cx="3045961" cy="332399"/>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Offer a secure web-based portal for remote employees to change their domain and enterprise application passwords</a:t>
            </a:r>
          </a:p>
        </p:txBody>
      </p:sp>
      <p:sp>
        <p:nvSpPr>
          <p:cNvPr id="8" name="TextBox 7">
            <a:extLst>
              <a:ext uri="{659322A6-0080-4FA5-BC13-2C140C01D20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A998CF-53BE-4D95-8094-6B8D956B94E5}"/>
              </a:ext>
            </a:extLst>
          </p:cNvPr>
          <p:cNvSpPr txBox="1"/>
          <p:nvPr/>
        </p:nvSpPr>
        <p:spPr>
          <a:xfrm>
            <a:off x="452418" y="3262845"/>
            <a:ext cx="3703281"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Web-based domain password change</a:t>
            </a:r>
          </a:p>
        </p:txBody>
      </p:sp>
      <p:sp>
        <p:nvSpPr>
          <p:cNvPr id="9" name="TextBox 8">
            <a:extLst>
              <a:ext uri="{BC5B7D91-2632-4D56-AFC5-78232B4ED0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87AFAA8-E529-48B6-B353-7E2AFB48CCC0}"/>
              </a:ext>
            </a:extLst>
          </p:cNvPr>
          <p:cNvSpPr txBox="1"/>
          <p:nvPr/>
        </p:nvSpPr>
        <p:spPr>
          <a:xfrm>
            <a:off x="4018481" y="3262845"/>
            <a:ext cx="3703281"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Mobile-based password management</a:t>
            </a:r>
          </a:p>
        </p:txBody>
      </p:sp>
      <p:sp>
        <p:nvSpPr>
          <p:cNvPr id="10" name="TextBox 9">
            <a:extLst>
              <a:ext uri="{0CE9FB70-17AE-4E6C-BB22-4638C1C120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D2F3550-CE0D-43D6-A021-0A7D4E695941}"/>
              </a:ext>
            </a:extLst>
          </p:cNvPr>
          <p:cNvSpPr txBox="1">
            <a:spLocks noGrp="1"/>
          </p:cNvSpPr>
          <p:nvPr/>
        </p:nvSpPr>
        <p:spPr>
          <a:xfrm>
            <a:off x="4018483" y="3533775"/>
            <a:ext cx="3695976" cy="498598"/>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Empower users on the go with self-service password reset and account unlock, password change, and enrollment capabilities right from their mobile devices</a:t>
            </a:r>
          </a:p>
        </p:txBody>
      </p:sp>
      <p:sp>
        <p:nvSpPr>
          <p:cNvPr id="11" name="Rounded Rectangle 10">
            <a:extLst>
              <a:ext uri="{DE2DBFEB-53DD-4C19-9523-60C97CAAE2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286E85-BF73-45CC-A6C2-A9D04570CEE0}"/>
              </a:ext>
            </a:extLst>
          </p:cNvPr>
          <p:cNvSpPr/>
          <p:nvPr/>
        </p:nvSpPr>
        <p:spPr>
          <a:xfrm>
            <a:off x="514350" y="11144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a:extLst>
              <a:ext uri="{81F4F05A-8D04-4E84-B6B8-CBD65C911BF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BA3DB9-B58C-41CB-A08B-9BD9137C5EC8}"/>
              </a:ext>
            </a:extLst>
          </p:cNvPr>
          <p:cNvSpPr/>
          <p:nvPr/>
        </p:nvSpPr>
        <p:spPr>
          <a:xfrm>
            <a:off x="4095750" y="11144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a:extLst>
              <a:ext uri="{C1D7F6D6-D24D-4AB8-AAAB-95B4D5876B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59858ED-ABD4-4C8F-8616-34A4DBB64C9F}"/>
              </a:ext>
            </a:extLst>
          </p:cNvPr>
          <p:cNvSpPr/>
          <p:nvPr/>
        </p:nvSpPr>
        <p:spPr>
          <a:xfrm>
            <a:off x="514350" y="27527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a:extLst>
              <a:ext uri="{53BBA05F-B9F9-4E30-A7CB-311054812B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CF3D04E-B4F8-43F8-83FC-F987F4941CFB}"/>
              </a:ext>
            </a:extLst>
          </p:cNvPr>
          <p:cNvSpPr/>
          <p:nvPr/>
        </p:nvSpPr>
        <p:spPr>
          <a:xfrm>
            <a:off x="4092073" y="2755808"/>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EA3E2FAE-DDBB-445F-9BF3-37C0D93006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021EA1-C2CF-443C-8D88-F5AD4640261D}"/>
              </a:ext>
            </a:extLst>
          </p:cNvPr>
          <p:cNvPicPr>
            <a:picLocks noChangeAspect="1"/>
          </p:cNvPicPr>
          <p:nvPr/>
        </p:nvPicPr>
        <p:blipFill>
          <a:blip r:embed="rId2"/>
          <a:stretch>
            <a:fillRect/>
          </a:stretch>
        </p:blipFill>
        <p:spPr>
          <a:xfrm>
            <a:off x="600075" y="1200150"/>
            <a:ext cx="272556" cy="242782"/>
          </a:xfrm>
          <a:prstGeom prst="rect">
            <a:avLst/>
          </a:prstGeom>
          <a:noFill/>
        </p:spPr>
      </p:pic>
      <p:pic>
        <p:nvPicPr>
          <p:cNvPr id="16" name="Picture 15">
            <a:extLst>
              <a:ext uri="{B6E346F1-1B86-4595-A880-F8D664C86F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E1C2347-6788-4667-ACE7-85D8B2FBE530}"/>
              </a:ext>
            </a:extLst>
          </p:cNvPr>
          <p:cNvPicPr>
            <a:picLocks noChangeAspect="1"/>
          </p:cNvPicPr>
          <p:nvPr/>
        </p:nvPicPr>
        <p:blipFill>
          <a:blip r:embed="rId3"/>
          <a:stretch>
            <a:fillRect/>
          </a:stretch>
        </p:blipFill>
        <p:spPr>
          <a:xfrm>
            <a:off x="4181475" y="1190625"/>
            <a:ext cx="256565" cy="272034"/>
          </a:xfrm>
          <a:prstGeom prst="rect">
            <a:avLst/>
          </a:prstGeom>
          <a:noFill/>
        </p:spPr>
      </p:pic>
      <p:pic>
        <p:nvPicPr>
          <p:cNvPr id="17" name="Picture 16">
            <a:extLst>
              <a:ext uri="{30CBDFB5-B2D7-4FCB-BAE7-CCD5B58DD1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E9C3FCF-46D3-41F2-B00C-0BDC0B059D8A}"/>
              </a:ext>
            </a:extLst>
          </p:cNvPr>
          <p:cNvPicPr>
            <a:picLocks noChangeAspect="1"/>
          </p:cNvPicPr>
          <p:nvPr/>
        </p:nvPicPr>
        <p:blipFill>
          <a:blip r:embed="rId4"/>
          <a:stretch>
            <a:fillRect/>
          </a:stretch>
        </p:blipFill>
        <p:spPr>
          <a:xfrm>
            <a:off x="609600" y="2857500"/>
            <a:ext cx="257384" cy="229028"/>
          </a:xfrm>
          <a:prstGeom prst="rect">
            <a:avLst/>
          </a:prstGeom>
          <a:noFill/>
        </p:spPr>
      </p:pic>
      <p:pic>
        <p:nvPicPr>
          <p:cNvPr id="18" name="Picture 17">
            <a:extLst>
              <a:ext uri="{E30CDD43-E0A1-4671-A446-F1F61CEE81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EF4B24-D784-4647-9F91-F5DDA2F5A0F4}"/>
              </a:ext>
            </a:extLst>
          </p:cNvPr>
          <p:cNvPicPr>
            <a:picLocks noChangeAspect="1"/>
          </p:cNvPicPr>
          <p:nvPr/>
        </p:nvPicPr>
        <p:blipFill>
          <a:blip r:embed="rId5"/>
          <a:stretch>
            <a:fillRect/>
          </a:stretch>
        </p:blipFill>
        <p:spPr>
          <a:xfrm>
            <a:off x="4220260" y="2855823"/>
            <a:ext cx="191004" cy="221599"/>
          </a:xfrm>
          <a:prstGeom prst="rect">
            <a:avLst/>
          </a:prstGeom>
          <a:noFill/>
        </p:spPr>
      </p:pic>
    </p:spTree>
    <p:extLst>
      <p:ext uri="{AF0D271D-5CB3-41C0-87D9-D836E7503B3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Rounded Rectangle 1">
            <a:extLst>
              <a:ext uri="{25633614-E588-47D8-A3CD-00149933A9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7FA691-8AD5-44E4-986E-AACD3BB69C88}"/>
              </a:ext>
            </a:extLst>
          </p:cNvPr>
          <p:cNvSpPr/>
          <p:nvPr/>
        </p:nvSpPr>
        <p:spPr>
          <a:xfrm>
            <a:off x="3933825" y="1981200"/>
            <a:ext cx="4592764" cy="2032624"/>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le 7">
            <a:extLst>
              <a:ext uri="{3FCAFA98-014E-4DB1-83E5-0375794C65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EB023C9-0312-44A0-AB5A-2C8EFB190818}"/>
              </a:ext>
            </a:extLst>
          </p:cNvPr>
          <p:cNvSpPr>
            <a:spLocks noGrp="1"/>
          </p:cNvSpPr>
          <p:nvPr>
            <p:ph type="title"/>
          </p:nvPr>
        </p:nvSpPr>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How cached credentials update works</a:t>
            </a:r>
          </a:p>
        </p:txBody>
      </p:sp>
      <p:sp>
        <p:nvSpPr>
          <p:cNvPr id="4" name="Content Placeholder 2">
            <a:extLst>
              <a:ext uri="{E5AFB77F-5DE9-41F6-9C2B-2D56EB91020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A466ACD-5550-407D-A59E-BC9ABB8BA804}"/>
              </a:ext>
            </a:extLst>
          </p:cNvPr>
          <p:cNvSpPr>
            <a:spLocks noGrp="1"/>
          </p:cNvSpPr>
          <p:nvPr>
            <p:ph idx="1"/>
          </p:nvPr>
        </p:nvSpPr>
        <p:spPr>
          <a:xfrm>
            <a:off x="1095375" y="1704975"/>
            <a:ext cx="2685726" cy="493633"/>
          </a:xfrm>
        </p:spPr>
        <p:txBody>
          <a:bodyPr vert="horz" rtlCol="0">
            <a:spAutoFit/>
          </a:bodyPr>
          <a:lstStyle/>
          <a:p>
            <a:pPr marL="0" indent="0">
              <a:lnSpc>
                <a:spcPct val="120000"/>
              </a:lnSpc>
              <a:buNone/>
            </a:pPr>
            <a:r>
              <a:rPr lang="en-US" sz="900" b="0" dirty="0">
                <a:latin typeface="Calibri" panose="020F0502020204030204" pitchFamily="34" charset="0"/>
                <a:ea typeface="Calibri" panose="020F0502020204030204" pitchFamily="34" charset="0"/>
                <a:cs typeface="Calibri" panose="020F0502020204030204" pitchFamily="34" charset="0"/>
              </a:rPr>
              <a:t>To perform password reset, the user first completes identity verification through MFA. </a:t>
            </a:r>
            <a:r>
              <a:rPr lang="en-US" sz="900" b="0" dirty="0">
                <a:solidFill>
                  <a:srgbClr val="202124"/>
                </a:solidFill>
                <a:latin typeface="Calibri" panose="020F0502020204030204" pitchFamily="34" charset="0"/>
                <a:ea typeface="Calibri" panose="020F0502020204030204" pitchFamily="34" charset="0"/>
                <a:cs typeface="Calibri" panose="020F0502020204030204" pitchFamily="34" charset="0"/>
              </a:rPr>
              <a:t>Then they submit the new AD password</a:t>
            </a:r>
          </a:p>
        </p:txBody>
      </p:sp>
      <p:sp>
        <p:nvSpPr>
          <p:cNvPr id="5" name="TextBox 4">
            <a:extLst>
              <a:ext uri="{060DCD89-5F35-4B57-88F6-1BAE3321A8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91EDD3-2933-4FC7-8120-B45B66111AD2}"/>
              </a:ext>
            </a:extLst>
          </p:cNvPr>
          <p:cNvSpPr txBox="1">
            <a:spLocks noGrp="1"/>
          </p:cNvSpPr>
          <p:nvPr/>
        </p:nvSpPr>
        <p:spPr>
          <a:xfrm>
            <a:off x="1095375" y="3451545"/>
            <a:ext cx="2481614" cy="329088"/>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The ADSelfService Plus server resets the </a:t>
            </a:r>
            <a:b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AD password and informs the login agent</a:t>
            </a:r>
          </a:p>
        </p:txBody>
      </p:sp>
      <p:sp>
        <p:nvSpPr>
          <p:cNvPr id="6" name="TextBox 5">
            <a:extLst>
              <a:ext uri="{7F27FBD2-2E29-4949-BECD-9EB55B3A6C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EE4C51A-0F65-49CF-BCE2-FE27A73357CB}"/>
              </a:ext>
            </a:extLst>
          </p:cNvPr>
          <p:cNvSpPr txBox="1">
            <a:spLocks noGrp="1"/>
          </p:cNvSpPr>
          <p:nvPr/>
        </p:nvSpPr>
        <p:spPr>
          <a:xfrm>
            <a:off x="1095375" y="2579674"/>
            <a:ext cx="2498626" cy="493633"/>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The login agent then establishes a secure </a:t>
            </a: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VPN</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connection with AD and requests an update of the local cached credentials</a:t>
            </a:r>
          </a:p>
        </p:txBody>
      </p:sp>
      <p:sp>
        <p:nvSpPr>
          <p:cNvPr id="7" name="TextBox 6">
            <a:extLst>
              <a:ext uri="{A310B471-A10E-4431-A87F-7639F5C06A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A02BCBC-6AC7-4DC3-83CB-13A1F14341F8}"/>
              </a:ext>
            </a:extLst>
          </p:cNvPr>
          <p:cNvSpPr txBox="1">
            <a:spLocks noGrp="1"/>
          </p:cNvSpPr>
          <p:nvPr/>
        </p:nvSpPr>
        <p:spPr>
          <a:xfrm>
            <a:off x="1095375" y="4162425"/>
            <a:ext cx="2240022" cy="329088"/>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The new password is now updated as the cached credentials in the machine</a:t>
            </a:r>
          </a:p>
        </p:txBody>
      </p:sp>
      <p:sp>
        <p:nvSpPr>
          <p:cNvPr id="8" name="TextBox 7">
            <a:extLst>
              <a:ext uri="{D6A100F0-E215-4524-A89E-F7B6B5DD6E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AB91718-62DA-479C-A862-298DAF114830}"/>
              </a:ext>
            </a:extLst>
          </p:cNvPr>
          <p:cNvSpPr txBox="1">
            <a:spLocks noGrp="1"/>
          </p:cNvSpPr>
          <p:nvPr/>
        </p:nvSpPr>
        <p:spPr>
          <a:xfrm>
            <a:off x="400050" y="987409"/>
            <a:ext cx="6136490" cy="411384"/>
          </a:xfrm>
          <a:prstGeom prst="rect">
            <a:avLst/>
          </a:prstGeom>
          <a:ln>
            <a:noFill/>
          </a:ln>
        </p:spPr>
        <p:txBody>
          <a:bodyPr vert="horz" lIns="91440" tIns="0" rIns="91440" bIns="4572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1000" b="0" i="0" dirty="0">
                <a:solidFill>
                  <a:schemeClr val="tx1"/>
                </a:solidFill>
                <a:latin typeface="Calibri" panose="020F0502020204030204" pitchFamily="34" charset="0"/>
                <a:ea typeface="Calibri" panose="020F0502020204030204" pitchFamily="34" charset="0"/>
                <a:cs typeface="Calibri" panose="020F0502020204030204" pitchFamily="34" charset="0"/>
              </a:rPr>
              <a:t>The ADSelfService Plus login agent places a Reset Password/Account Unlock link on the login screen of the machine to enable self-service password reset. </a:t>
            </a:r>
          </a:p>
        </p:txBody>
      </p:sp>
      <p:pic>
        <p:nvPicPr>
          <p:cNvPr id="9" name="Picture 8">
            <a:extLst>
              <a:ext uri="{FFA1DD67-FB1F-45D0-9B20-5F27F876CE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A08E11-6711-4A6A-A603-1285FA1F3290}"/>
              </a:ext>
            </a:extLst>
          </p:cNvPr>
          <p:cNvPicPr>
            <a:picLocks noChangeAspect="1"/>
          </p:cNvPicPr>
          <p:nvPr/>
        </p:nvPicPr>
        <p:blipFill>
          <a:blip r:embed="rId2"/>
          <a:stretch>
            <a:fillRect/>
          </a:stretch>
        </p:blipFill>
        <p:spPr>
          <a:xfrm>
            <a:off x="4171950" y="2324100"/>
            <a:ext cx="4115990" cy="1341853"/>
          </a:xfrm>
          <a:prstGeom prst="rect">
            <a:avLst/>
          </a:prstGeom>
          <a:noFill/>
        </p:spPr>
      </p:pic>
      <p:grpSp>
        <p:nvGrpSpPr>
          <p:cNvPr id="10" name="Group 9">
            <a:extLst>
              <a:ext uri="{C8E3D6C5-3242-4C33-8045-B2ABD5ACEF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121D47-1167-4E2E-96E7-D6D911076E17}"/>
              </a:ext>
            </a:extLst>
          </p:cNvPr>
          <p:cNvGrpSpPr>
            <a:grpSpLocks noChangeAspect="1"/>
          </p:cNvGrpSpPr>
          <p:nvPr/>
        </p:nvGrpSpPr>
        <p:grpSpPr>
          <a:xfrm>
            <a:off x="511206" y="1743075"/>
            <a:ext cx="432368" cy="432368"/>
            <a:chOff x="528217" y="1737045"/>
            <a:chExt cx="432368" cy="432368"/>
          </a:xfrm>
        </p:grpSpPr>
        <p:sp>
          <p:nvSpPr>
            <p:cNvPr id="11" name="Rounded Rectangle 10">
              <a:extLst>
                <a:ext uri="{C305CC22-1F03-4968-A3D6-DCBFA5E30A4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4BE387-4490-4E95-8B7B-53238F8B1194}"/>
                </a:ext>
              </a:extLst>
            </p:cNvPr>
            <p:cNvSpPr/>
            <p:nvPr/>
          </p:nvSpPr>
          <p:spPr>
            <a:xfrm>
              <a:off x="528217" y="173704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DDD5671A-30E1-43B7-9BC9-E081DA7E0F4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73763FB-4578-4724-BF69-EE2E2D4F6876}"/>
                </a:ext>
              </a:extLst>
            </p:cNvPr>
            <p:cNvPicPr>
              <a:picLocks noChangeAspect="1"/>
            </p:cNvPicPr>
            <p:nvPr/>
          </p:nvPicPr>
          <p:blipFill>
            <a:blip r:embed="rId3"/>
            <a:stretch>
              <a:fillRect/>
            </a:stretch>
          </p:blipFill>
          <p:spPr>
            <a:xfrm>
              <a:off x="623468" y="1841820"/>
              <a:ext cx="229284" cy="228152"/>
            </a:xfrm>
            <a:prstGeom prst="rect">
              <a:avLst/>
            </a:prstGeom>
            <a:noFill/>
          </p:spPr>
        </p:pic>
      </p:grpSp>
      <p:sp>
        <p:nvSpPr>
          <p:cNvPr id="13" name="Rounded Rectangle 12">
            <a:extLst>
              <a:ext uri="{454DAA9A-A894-4ACB-B4F1-3047087EB6C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F3BD2BB-2353-4A7D-8102-90BA96DAA928}"/>
              </a:ext>
            </a:extLst>
          </p:cNvPr>
          <p:cNvSpPr/>
          <p:nvPr/>
        </p:nvSpPr>
        <p:spPr>
          <a:xfrm>
            <a:off x="514350" y="26003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a:extLst>
              <a:ext uri="{B032DC4B-505D-49DA-BF1A-0F42C0A4E1D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753F3D-39BE-4305-AC4D-7A6A596C6079}"/>
              </a:ext>
            </a:extLst>
          </p:cNvPr>
          <p:cNvSpPr/>
          <p:nvPr/>
        </p:nvSpPr>
        <p:spPr>
          <a:xfrm>
            <a:off x="514350" y="342900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ounded Rectangle 14">
            <a:extLst>
              <a:ext uri="{ACAF4DB3-F39D-44D1-8CA9-9D2626E0A67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4A9AB4-F408-4439-A446-4711F6FD1ADE}"/>
              </a:ext>
            </a:extLst>
          </p:cNvPr>
          <p:cNvSpPr/>
          <p:nvPr/>
        </p:nvSpPr>
        <p:spPr>
          <a:xfrm>
            <a:off x="504825" y="41433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a:extLst>
              <a:ext uri="{038FD864-F84F-4E16-8494-1950C9C1C08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263262E-0661-4660-95D6-2389928562EE}"/>
              </a:ext>
            </a:extLst>
          </p:cNvPr>
          <p:cNvPicPr>
            <a:picLocks noChangeAspect="1"/>
          </p:cNvPicPr>
          <p:nvPr/>
        </p:nvPicPr>
        <p:blipFill>
          <a:blip r:embed="rId4"/>
          <a:stretch>
            <a:fillRect/>
          </a:stretch>
        </p:blipFill>
        <p:spPr>
          <a:xfrm>
            <a:off x="571500" y="4248150"/>
            <a:ext cx="302093" cy="218979"/>
          </a:xfrm>
          <a:prstGeom prst="rect">
            <a:avLst/>
          </a:prstGeom>
          <a:noFill/>
        </p:spPr>
      </p:pic>
      <p:pic>
        <p:nvPicPr>
          <p:cNvPr id="17" name="Picture 16">
            <a:extLst>
              <a:ext uri="{CE53E7DB-91FA-4FB5-A303-640BD95C28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8FE888-942D-41C6-90D2-FE0C2855DD6A}"/>
              </a:ext>
            </a:extLst>
          </p:cNvPr>
          <p:cNvPicPr>
            <a:picLocks noChangeAspect="1"/>
          </p:cNvPicPr>
          <p:nvPr/>
        </p:nvPicPr>
        <p:blipFill>
          <a:blip r:embed="rId5"/>
          <a:stretch>
            <a:fillRect/>
          </a:stretch>
        </p:blipFill>
        <p:spPr>
          <a:xfrm>
            <a:off x="581025" y="2714625"/>
            <a:ext cx="291750" cy="211483"/>
          </a:xfrm>
          <a:prstGeom prst="rect">
            <a:avLst/>
          </a:prstGeom>
          <a:noFill/>
        </p:spPr>
      </p:pic>
      <p:pic>
        <p:nvPicPr>
          <p:cNvPr id="18" name="Picture 17">
            <a:extLst>
              <a:ext uri="{5747205A-B3D0-4AB8-8550-58EA243782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838FF0-67EF-485D-90DF-954892E5C79F}"/>
              </a:ext>
            </a:extLst>
          </p:cNvPr>
          <p:cNvPicPr>
            <a:picLocks noChangeAspect="1"/>
          </p:cNvPicPr>
          <p:nvPr/>
        </p:nvPicPr>
        <p:blipFill>
          <a:blip r:embed="rId6"/>
          <a:stretch>
            <a:fillRect/>
          </a:stretch>
        </p:blipFill>
        <p:spPr>
          <a:xfrm>
            <a:off x="609600" y="3533775"/>
            <a:ext cx="240400" cy="216903"/>
          </a:xfrm>
          <a:prstGeom prst="rect">
            <a:avLst/>
          </a:prstGeom>
          <a:noFill/>
        </p:spPr>
      </p:pic>
    </p:spTree>
    <p:extLst>
      <p:ext uri="{7D0D3E06-D4D4-4CFF-9E8B-BF231622B0C9}">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itle 7">
            <a:extLst>
              <a:ext uri="{ADF10163-AF2F-4F43-94BD-2E3A4B84CE2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9CE92D5-695D-452C-84CA-D0736A04017C}"/>
              </a:ext>
            </a:extLst>
          </p:cNvPr>
          <p:cNvSpPr>
            <a:spLocks noGrp="1"/>
          </p:cNvSpPr>
          <p:nvPr>
            <p:ph type="title"/>
          </p:nvPr>
        </p:nvSpPr>
        <p:spPr>
          <a:xfrm>
            <a:off x="2945244" y="2212377"/>
            <a:ext cx="5105094" cy="707886"/>
          </a:xfrm>
        </p:spPr>
        <p:txBody>
          <a:bodyPr vert="horz" rtlCol="0"/>
          <a:lstStyle/>
          <a:p>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Maintain an up-to-date user profile directory without overburdening the help desk</a:t>
            </a:r>
          </a:p>
        </p:txBody>
      </p:sp>
      <p:pic>
        <p:nvPicPr>
          <p:cNvPr id="3" name="Picture 2">
            <a:extLst>
              <a:ext uri="{D589FD42-8CE1-4B4B-9CA8-0510C7ADE93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4EAEB6-BD91-4AE2-A1E0-5E06A015AA8C}"/>
              </a:ext>
            </a:extLst>
          </p:cNvPr>
          <p:cNvPicPr>
            <a:picLocks noChangeAspect="1"/>
          </p:cNvPicPr>
          <p:nvPr/>
        </p:nvPicPr>
        <p:blipFill>
          <a:blip r:embed="rId2">
            <a:alphaModFix amt="39000"/>
          </a:blip>
          <a:srcRect r="83720"/>
          <a:stretch>
            <a:fillRect/>
          </a:stretch>
        </p:blipFill>
        <p:spPr>
          <a:xfrm>
            <a:off x="-13020" y="2624993"/>
            <a:ext cx="2744533" cy="6573926"/>
          </a:xfrm>
          <a:prstGeom prst="rect">
            <a:avLst/>
          </a:prstGeom>
          <a:noFill/>
        </p:spPr>
      </p:pic>
      <p:pic>
        <p:nvPicPr>
          <p:cNvPr id="4" name="Picture 3">
            <a:extLst>
              <a:ext uri="{09F528E1-98CC-45F9-BC96-55DAAED9D8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D2824EB-7280-4CE7-ADE4-0BF48B5BF743}"/>
              </a:ext>
            </a:extLst>
          </p:cNvPr>
          <p:cNvPicPr>
            <a:picLocks noChangeAspect="1"/>
          </p:cNvPicPr>
          <p:nvPr/>
        </p:nvPicPr>
        <p:blipFill>
          <a:blip r:embed="rId3"/>
          <a:stretch>
            <a:fillRect/>
          </a:stretch>
        </p:blipFill>
        <p:spPr>
          <a:xfrm>
            <a:off x="322478" y="1925221"/>
            <a:ext cx="2112054" cy="1321108"/>
          </a:xfrm>
          <a:prstGeom prst="rect">
            <a:avLst/>
          </a:prstGeom>
          <a:noFill/>
        </p:spPr>
      </p:pic>
      <p:sp>
        <p:nvSpPr>
          <p:cNvPr id="5" name="TextBox 4">
            <a:extLst>
              <a:ext uri="{58FFDFC8-2F86-48FC-89B2-302C5E53D2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426100-5BDF-4082-8551-97FC9AA3367B}"/>
              </a:ext>
            </a:extLst>
          </p:cNvPr>
          <p:cNvSpPr txBox="1"/>
          <p:nvPr/>
        </p:nvSpPr>
        <p:spPr>
          <a:xfrm>
            <a:off x="2945244" y="1501549"/>
            <a:ext cx="4594383" cy="469457"/>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2400" b="1" i="0" dirty="0">
                <a:solidFill>
                  <a:srgbClr val="0864F0"/>
                </a:solidFill>
                <a:latin typeface="Calibri" panose="020F0502020204030204" pitchFamily="34" charset="0"/>
                <a:ea typeface="Calibri" panose="020F0502020204030204" pitchFamily="34" charset="0"/>
                <a:cs typeface="Calibri" panose="020F0502020204030204" pitchFamily="34" charset="0"/>
              </a:rPr>
              <a:t>Workforce self-service</a:t>
            </a:r>
          </a:p>
        </p:txBody>
      </p:sp>
    </p:spTree>
    <p:extLst>
      <p:ext uri="{DC37CFD2-9168-487A-92FA-1C911CED6C1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itle 7">
            <a:extLst>
              <a:ext uri="{552E0DDF-2142-44CA-AC4E-76CBCAB82A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09E515-1E93-4DC1-839D-F9D291AF4DD9}"/>
              </a:ext>
            </a:extLst>
          </p:cNvPr>
          <p:cNvSpPr>
            <a:spLocks noGrp="1"/>
          </p:cNvSpPr>
          <p:nvPr>
            <p:ph type="title"/>
          </p:nvPr>
        </p:nvSpPr>
        <p:spPr>
          <a:xfrm>
            <a:off x="367607" y="248259"/>
            <a:ext cx="7620000" cy="532885"/>
          </a:xfrm>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Workforce self-service</a:t>
            </a:r>
          </a:p>
        </p:txBody>
      </p:sp>
      <p:sp>
        <p:nvSpPr>
          <p:cNvPr id="3" name="TextBox 2">
            <a:extLst>
              <a:ext uri="{1D1CC309-FE1D-4F6F-B207-157A1387A4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4CC468-81C8-4C3B-AEC2-F6B46B56A63A}"/>
              </a:ext>
            </a:extLst>
          </p:cNvPr>
          <p:cNvSpPr txBox="1">
            <a:spLocks noGrp="1"/>
          </p:cNvSpPr>
          <p:nvPr/>
        </p:nvSpPr>
        <p:spPr>
          <a:xfrm>
            <a:off x="445112" y="1914525"/>
            <a:ext cx="2078526" cy="321306"/>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Allow users to self-update their AD profile information using a secure portal</a:t>
            </a:r>
          </a:p>
        </p:txBody>
      </p:sp>
      <p:sp>
        <p:nvSpPr>
          <p:cNvPr id="4" name="TextBox 3">
            <a:extLst>
              <a:ext uri="{BE0D1AB7-FCDB-49EC-96C1-D1C618F18DC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81A7B2B-613D-4875-B788-D76BE88BF240}"/>
              </a:ext>
            </a:extLst>
          </p:cNvPr>
          <p:cNvSpPr txBox="1"/>
          <p:nvPr/>
        </p:nvSpPr>
        <p:spPr>
          <a:xfrm>
            <a:off x="445112" y="1663817"/>
            <a:ext cx="2588790" cy="217367"/>
          </a:xfrm>
          <a:prstGeom prst="rect">
            <a:avLst/>
          </a:prstGeom>
        </p:spPr>
        <p:txBody>
          <a:bodyPr vert="horz" lIns="95250" tIns="0"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Directory self-update</a:t>
            </a:r>
          </a:p>
        </p:txBody>
      </p:sp>
      <p:sp>
        <p:nvSpPr>
          <p:cNvPr id="5" name="TextBox 4">
            <a:extLst>
              <a:ext uri="{625C8076-5738-4887-8540-C366899C181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DD35DC-B9D4-4217-BD93-3743CE043584}"/>
              </a:ext>
            </a:extLst>
          </p:cNvPr>
          <p:cNvSpPr txBox="1"/>
          <p:nvPr/>
        </p:nvSpPr>
        <p:spPr>
          <a:xfrm>
            <a:off x="3041847" y="1663817"/>
            <a:ext cx="3703281" cy="217367"/>
          </a:xfrm>
          <a:prstGeom prst="rect">
            <a:avLst/>
          </a:prstGeom>
        </p:spPr>
        <p:txBody>
          <a:bodyPr vert="horz" lIns="95250" tIns="0"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Self-service group management</a:t>
            </a:r>
          </a:p>
        </p:txBody>
      </p:sp>
      <p:sp>
        <p:nvSpPr>
          <p:cNvPr id="6" name="TextBox 5">
            <a:extLst>
              <a:ext uri="{016188B8-A2DA-48C3-9CDB-8BC2599D196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7F8ADF-71D0-4B02-BD04-00153CC56AE1}"/>
              </a:ext>
            </a:extLst>
          </p:cNvPr>
          <p:cNvSpPr txBox="1">
            <a:spLocks noGrp="1"/>
          </p:cNvSpPr>
          <p:nvPr/>
        </p:nvSpPr>
        <p:spPr>
          <a:xfrm>
            <a:off x="3049152" y="1914525"/>
            <a:ext cx="1803844" cy="498598"/>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Let users subscribe and unsubscribe from AD groups appropriate to them</a:t>
            </a:r>
          </a:p>
        </p:txBody>
      </p:sp>
      <p:sp>
        <p:nvSpPr>
          <p:cNvPr id="7" name="TextBox 6">
            <a:extLst>
              <a:ext uri="{5A40FE8C-BCE4-44BB-8EF7-A6E1CC6ACE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6334F62-05BC-4593-A944-751BBE685D7C}"/>
              </a:ext>
            </a:extLst>
          </p:cNvPr>
          <p:cNvSpPr txBox="1">
            <a:spLocks noGrp="1"/>
          </p:cNvSpPr>
          <p:nvPr/>
        </p:nvSpPr>
        <p:spPr>
          <a:xfrm>
            <a:off x="452418" y="3686175"/>
            <a:ext cx="2384688" cy="498598"/>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Allow users to search for information on their colleagues via a filter-based corporate directory search tool</a:t>
            </a:r>
          </a:p>
        </p:txBody>
      </p:sp>
      <p:sp>
        <p:nvSpPr>
          <p:cNvPr id="8" name="TextBox 7">
            <a:extLst>
              <a:ext uri="{607C2731-D920-4A2F-80E7-D873227E3A5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13E3DE1-CC12-4A0A-8ABD-B65ECBF47942}"/>
              </a:ext>
            </a:extLst>
          </p:cNvPr>
          <p:cNvSpPr txBox="1"/>
          <p:nvPr/>
        </p:nvSpPr>
        <p:spPr>
          <a:xfrm>
            <a:off x="452418" y="3415246"/>
            <a:ext cx="1763858"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Employee search</a:t>
            </a:r>
          </a:p>
        </p:txBody>
      </p:sp>
      <p:sp>
        <p:nvSpPr>
          <p:cNvPr id="9" name="TextBox 8">
            <a:extLst>
              <a:ext uri="{E0CB9CB8-3E18-4C3F-AC0B-E748630B859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F19075E-67A5-40C6-9256-AC967B48F481}"/>
              </a:ext>
            </a:extLst>
          </p:cNvPr>
          <p:cNvSpPr txBox="1"/>
          <p:nvPr/>
        </p:nvSpPr>
        <p:spPr>
          <a:xfrm>
            <a:off x="3049152" y="3415246"/>
            <a:ext cx="3703281"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Approval-based workflow for self-service</a:t>
            </a:r>
          </a:p>
        </p:txBody>
      </p:sp>
      <p:sp>
        <p:nvSpPr>
          <p:cNvPr id="10" name="TextBox 9">
            <a:extLst>
              <a:ext uri="{2125322C-C3F4-4044-A1F7-EF2B07D5E1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4B4B613-49EA-49B4-A0E4-F10AF4B5AA8C}"/>
              </a:ext>
            </a:extLst>
          </p:cNvPr>
          <p:cNvSpPr txBox="1">
            <a:spLocks noGrp="1"/>
          </p:cNvSpPr>
          <p:nvPr/>
        </p:nvSpPr>
        <p:spPr>
          <a:xfrm>
            <a:off x="3049152" y="3686175"/>
            <a:ext cx="2364799" cy="332399"/>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Give help desk technicians the ability to review and approve users' self-service actions</a:t>
            </a:r>
          </a:p>
        </p:txBody>
      </p:sp>
      <p:sp>
        <p:nvSpPr>
          <p:cNvPr id="11" name="Rounded Rectangle 10">
            <a:extLst>
              <a:ext uri="{F80FA1AB-C1E4-4809-B252-E3FE0DD4D8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3CFE06-0591-41BE-BCED-A85C3EFD8917}"/>
              </a:ext>
            </a:extLst>
          </p:cNvPr>
          <p:cNvSpPr/>
          <p:nvPr/>
        </p:nvSpPr>
        <p:spPr>
          <a:xfrm>
            <a:off x="514350" y="11144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a:extLst>
              <a:ext uri="{A872C442-F90A-4010-9911-9A4704EE89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EDBF1C-A87E-4D7F-961B-DAC81DE54B71}"/>
              </a:ext>
            </a:extLst>
          </p:cNvPr>
          <p:cNvSpPr/>
          <p:nvPr/>
        </p:nvSpPr>
        <p:spPr>
          <a:xfrm>
            <a:off x="3124200" y="11144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a:extLst>
              <a:ext uri="{C5255DB1-51B1-4D38-A632-0A3FD4C259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FF1AB0-D417-4337-B6E7-0A524951552F}"/>
              </a:ext>
            </a:extLst>
          </p:cNvPr>
          <p:cNvSpPr/>
          <p:nvPr/>
        </p:nvSpPr>
        <p:spPr>
          <a:xfrm>
            <a:off x="514350" y="29051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a:extLst>
              <a:ext uri="{64E20F30-1442-415A-A131-03D0F89745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955850F-D6F5-4D25-BFF7-F0F54B3C6582}"/>
              </a:ext>
            </a:extLst>
          </p:cNvPr>
          <p:cNvSpPr/>
          <p:nvPr/>
        </p:nvSpPr>
        <p:spPr>
          <a:xfrm>
            <a:off x="3124200" y="29051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D0F70D53-95B9-453D-B7F4-06E380D49F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8C798F2-515D-4035-BC3E-BE011D4DD1CE}"/>
              </a:ext>
            </a:extLst>
          </p:cNvPr>
          <p:cNvSpPr txBox="1">
            <a:spLocks noGrp="1"/>
          </p:cNvSpPr>
          <p:nvPr/>
        </p:nvSpPr>
        <p:spPr>
          <a:xfrm>
            <a:off x="6102114" y="1914525"/>
            <a:ext cx="2466659" cy="498598"/>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Display the position of users in the organizational hierarchy and allow them to look up employee relations and IDs</a:t>
            </a:r>
          </a:p>
        </p:txBody>
      </p:sp>
      <p:sp>
        <p:nvSpPr>
          <p:cNvPr id="16" name="Rounded Rectangle 15">
            <a:extLst>
              <a:ext uri="{D5B68D59-2B36-4B33-B710-68D2B7D9EB8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ED9CDC-BD30-43C8-BF8F-710DEB510378}"/>
              </a:ext>
            </a:extLst>
          </p:cNvPr>
          <p:cNvSpPr/>
          <p:nvPr/>
        </p:nvSpPr>
        <p:spPr>
          <a:xfrm>
            <a:off x="6181725" y="111442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459230AA-3219-4C8C-A00D-5F0DD92B0BC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B10E5CA-738A-4924-81A9-7EB5F3C527A9}"/>
              </a:ext>
            </a:extLst>
          </p:cNvPr>
          <p:cNvSpPr txBox="1"/>
          <p:nvPr/>
        </p:nvSpPr>
        <p:spPr>
          <a:xfrm>
            <a:off x="6102114" y="1663817"/>
            <a:ext cx="3703281" cy="217367"/>
          </a:xfrm>
          <a:prstGeom prst="rect">
            <a:avLst/>
          </a:prstGeom>
        </p:spPr>
        <p:txBody>
          <a:bodyPr vert="horz" lIns="95250" tIns="0"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Organization chart</a:t>
            </a:r>
          </a:p>
        </p:txBody>
      </p:sp>
      <p:pic>
        <p:nvPicPr>
          <p:cNvPr id="18" name="Picture 17">
            <a:extLst>
              <a:ext uri="{DD8F9A36-3D22-494C-AE19-9D63F8230A3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FA04505-52DF-43CF-96F8-E24406D54C9C}"/>
              </a:ext>
            </a:extLst>
          </p:cNvPr>
          <p:cNvPicPr>
            <a:picLocks noChangeAspect="1"/>
          </p:cNvPicPr>
          <p:nvPr/>
        </p:nvPicPr>
        <p:blipFill>
          <a:blip r:embed="rId2"/>
          <a:stretch>
            <a:fillRect/>
          </a:stretch>
        </p:blipFill>
        <p:spPr>
          <a:xfrm>
            <a:off x="609600" y="1219200"/>
            <a:ext cx="242173" cy="217570"/>
          </a:xfrm>
          <a:prstGeom prst="rect">
            <a:avLst/>
          </a:prstGeom>
          <a:noFill/>
        </p:spPr>
      </p:pic>
      <p:pic>
        <p:nvPicPr>
          <p:cNvPr id="19" name="Picture 18">
            <a:extLst>
              <a:ext uri="{73E6A581-A384-455D-A413-951ECFA8D24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7495429-D940-4277-9E22-2EC93AB1C9AE}"/>
              </a:ext>
            </a:extLst>
          </p:cNvPr>
          <p:cNvPicPr>
            <a:picLocks noChangeAspect="1"/>
          </p:cNvPicPr>
          <p:nvPr/>
        </p:nvPicPr>
        <p:blipFill>
          <a:blip r:embed="rId3"/>
          <a:stretch>
            <a:fillRect/>
          </a:stretch>
        </p:blipFill>
        <p:spPr>
          <a:xfrm>
            <a:off x="3200400" y="1200150"/>
            <a:ext cx="292341" cy="253355"/>
          </a:xfrm>
          <a:prstGeom prst="rect">
            <a:avLst/>
          </a:prstGeom>
          <a:noFill/>
        </p:spPr>
      </p:pic>
      <p:pic>
        <p:nvPicPr>
          <p:cNvPr id="20" name="Picture 19">
            <a:extLst>
              <a:ext uri="{94F49755-5951-47A4-8A38-A1BB4FBEB19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E239EB0-F10D-48E8-94AF-B0BDD5C2AA18}"/>
              </a:ext>
            </a:extLst>
          </p:cNvPr>
          <p:cNvPicPr>
            <a:picLocks noChangeAspect="1"/>
          </p:cNvPicPr>
          <p:nvPr/>
        </p:nvPicPr>
        <p:blipFill>
          <a:blip r:embed="rId4"/>
          <a:stretch>
            <a:fillRect/>
          </a:stretch>
        </p:blipFill>
        <p:spPr>
          <a:xfrm>
            <a:off x="6257925" y="1200150"/>
            <a:ext cx="277787" cy="269928"/>
          </a:xfrm>
          <a:prstGeom prst="rect">
            <a:avLst/>
          </a:prstGeom>
          <a:noFill/>
        </p:spPr>
      </p:pic>
      <p:pic>
        <p:nvPicPr>
          <p:cNvPr id="21" name="Picture 20">
            <a:extLst>
              <a:ext uri="{1F9F4BC5-5C8E-49C6-818E-20544EF22E6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C71ECC-5707-4F9E-89EC-E629F070F479}"/>
              </a:ext>
            </a:extLst>
          </p:cNvPr>
          <p:cNvPicPr>
            <a:picLocks noChangeAspect="1"/>
          </p:cNvPicPr>
          <p:nvPr/>
        </p:nvPicPr>
        <p:blipFill>
          <a:blip r:embed="rId5"/>
          <a:stretch>
            <a:fillRect/>
          </a:stretch>
        </p:blipFill>
        <p:spPr>
          <a:xfrm>
            <a:off x="619125" y="3000375"/>
            <a:ext cx="221465" cy="239925"/>
          </a:xfrm>
          <a:prstGeom prst="rect">
            <a:avLst/>
          </a:prstGeom>
          <a:noFill/>
        </p:spPr>
      </p:pic>
      <p:pic>
        <p:nvPicPr>
          <p:cNvPr id="22" name="Picture 21">
            <a:extLst>
              <a:ext uri="{A877067D-1C04-4471-A2E6-4DB1F7E39D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68A323-2525-4930-B67E-9B908B2D1644}"/>
              </a:ext>
            </a:extLst>
          </p:cNvPr>
          <p:cNvPicPr>
            <a:picLocks noChangeAspect="1"/>
          </p:cNvPicPr>
          <p:nvPr/>
        </p:nvPicPr>
        <p:blipFill>
          <a:blip r:embed="rId6"/>
          <a:stretch>
            <a:fillRect/>
          </a:stretch>
        </p:blipFill>
        <p:spPr>
          <a:xfrm>
            <a:off x="3228975" y="3000375"/>
            <a:ext cx="217979" cy="253288"/>
          </a:xfrm>
          <a:prstGeom prst="rect">
            <a:avLst/>
          </a:prstGeom>
          <a:noFill/>
        </p:spPr>
      </p:pic>
    </p:spTree>
    <p:extLst>
      <p:ext uri="{1E8C16F2-1415-4EEC-AA40-03F18C2C525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Rounded Rectangle 1">
            <a:extLst>
              <a:ext uri="{AD83FD22-04F7-464E-BBDA-8A4C07D633F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DD9AE83-3DED-4D74-82DC-870FCE934AC7}"/>
              </a:ext>
            </a:extLst>
          </p:cNvPr>
          <p:cNvSpPr/>
          <p:nvPr/>
        </p:nvSpPr>
        <p:spPr>
          <a:xfrm>
            <a:off x="3421704" y="1162050"/>
            <a:ext cx="2308069" cy="3126600"/>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ounded Rectangle 2">
            <a:extLst>
              <a:ext uri="{2C4A2FAD-E147-4215-9CAD-0E374E8EDD3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6804D1-6B91-4B71-83E9-923A3B6D4415}"/>
              </a:ext>
            </a:extLst>
          </p:cNvPr>
          <p:cNvSpPr/>
          <p:nvPr/>
        </p:nvSpPr>
        <p:spPr>
          <a:xfrm>
            <a:off x="3631873" y="1396774"/>
            <a:ext cx="548935" cy="536667"/>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a:extLst>
              <a:ext uri="{DF18006A-A450-4C6E-A840-B34155FC7C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82EFFC-6421-4374-8B34-4482DDCD29A5}"/>
              </a:ext>
            </a:extLst>
          </p:cNvPr>
          <p:cNvSpPr/>
          <p:nvPr/>
        </p:nvSpPr>
        <p:spPr>
          <a:xfrm>
            <a:off x="6104971" y="1133475"/>
            <a:ext cx="2308069" cy="3159833"/>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ounded Rectangle 4">
            <a:extLst>
              <a:ext uri="{C1CEEBE2-2C82-438F-9A50-317392DC3A3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0EBA8BD-D240-4136-8454-12E73D12D30E}"/>
              </a:ext>
            </a:extLst>
          </p:cNvPr>
          <p:cNvSpPr/>
          <p:nvPr/>
        </p:nvSpPr>
        <p:spPr>
          <a:xfrm>
            <a:off x="738437" y="1162050"/>
            <a:ext cx="2308069" cy="3126600"/>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ounded Rectangle 5">
            <a:extLst>
              <a:ext uri="{1A2C8844-BDE4-42C9-8904-29063CEE1D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EEFFCC6-10AF-4B5C-ABDA-7A2B8FC47EFE}"/>
              </a:ext>
            </a:extLst>
          </p:cNvPr>
          <p:cNvSpPr/>
          <p:nvPr/>
        </p:nvSpPr>
        <p:spPr>
          <a:xfrm>
            <a:off x="6303530" y="1400356"/>
            <a:ext cx="548935" cy="536667"/>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7">
            <a:extLst>
              <a:ext uri="{A162D04A-C8E9-4ABF-8314-6184BAAF33F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92659B-2464-4705-85E9-67AD8DBDCB99}"/>
              </a:ext>
            </a:extLst>
          </p:cNvPr>
          <p:cNvSpPr>
            <a:spLocks noGrp="1"/>
          </p:cNvSpPr>
          <p:nvPr>
            <p:ph type="title"/>
          </p:nvPr>
        </p:nvSpPr>
        <p:spPr>
          <a:xfrm>
            <a:off x="374913" y="248259"/>
            <a:ext cx="8338175" cy="532885"/>
          </a:xfrm>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Critical identity security challenges in enterprises</a:t>
            </a:r>
          </a:p>
        </p:txBody>
      </p:sp>
      <p:sp>
        <p:nvSpPr>
          <p:cNvPr id="8" name="TextBox 7">
            <a:extLst>
              <a:ext uri="{48A73820-5B63-40E2-8EAE-2FF6789A7D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3974499-07A9-437D-AFEC-9E684F20D5C3}"/>
              </a:ext>
            </a:extLst>
          </p:cNvPr>
          <p:cNvSpPr txBox="1"/>
          <p:nvPr/>
        </p:nvSpPr>
        <p:spPr>
          <a:xfrm>
            <a:off x="945442" y="1937023"/>
            <a:ext cx="1905000" cy="265457"/>
          </a:xfrm>
          <a:prstGeom prst="rect">
            <a:avLst/>
          </a:prstGeom>
        </p:spPr>
        <p:txBody>
          <a:bodyPr vert="horz" lIns="95250" tIns="47625" rIns="95250" bIns="47625" rtlCol="0" anchor="t">
            <a:spAutoFit/>
          </a:bodyPr>
          <a:lstStyle/>
          <a:p>
            <a:pPr>
              <a:defRPr lang="en-US" sz="1400" dirty="0"/>
            </a:pPr>
            <a:endPar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CA0A3E62-2F4F-42DD-89E2-0ACE9C7F778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4238EB3-8996-4133-BA80-CDF17D14ABF1}"/>
              </a:ext>
            </a:extLst>
          </p:cNvPr>
          <p:cNvSpPr txBox="1"/>
          <p:nvPr/>
        </p:nvSpPr>
        <p:spPr>
          <a:xfrm>
            <a:off x="6244276" y="1934337"/>
            <a:ext cx="1661760"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Influx of passwords</a:t>
            </a:r>
          </a:p>
        </p:txBody>
      </p:sp>
      <p:sp>
        <p:nvSpPr>
          <p:cNvPr id="10" name="TextBox 9">
            <a:extLst>
              <a:ext uri="{8DA46BA0-30CB-4130-9C38-D90C0939969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80488BE-1462-4780-A12F-CB03C79278E8}"/>
              </a:ext>
            </a:extLst>
          </p:cNvPr>
          <p:cNvSpPr txBox="1"/>
          <p:nvPr/>
        </p:nvSpPr>
        <p:spPr>
          <a:xfrm>
            <a:off x="944499" y="1970655"/>
            <a:ext cx="1965512"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Password reset tickets</a:t>
            </a:r>
          </a:p>
        </p:txBody>
      </p:sp>
      <p:sp>
        <p:nvSpPr>
          <p:cNvPr id="11" name="TextBox 10">
            <a:extLst>
              <a:ext uri="{16BC4B81-0EEF-4790-B921-21D6C86271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754C17-29B8-4C51-9CBB-483B7BB5D97A}"/>
              </a:ext>
            </a:extLst>
          </p:cNvPr>
          <p:cNvSpPr txBox="1"/>
          <p:nvPr/>
        </p:nvSpPr>
        <p:spPr>
          <a:xfrm>
            <a:off x="6519014" y="1806168"/>
            <a:ext cx="2529972" cy="265457"/>
          </a:xfrm>
          <a:prstGeom prst="rect">
            <a:avLst/>
          </a:prstGeom>
        </p:spPr>
        <p:txBody>
          <a:bodyPr vert="horz" lIns="95250" tIns="47625" rIns="95250" bIns="47625" rtlCol="0" anchor="t">
            <a:spAutoFit/>
          </a:bodyPr>
          <a:lstStyle/>
          <a:p>
            <a:pPr>
              <a:defRPr lang="en-US" sz="1400" dirty="0"/>
            </a:pPr>
            <a:endPar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5F419300-1AEF-4FD8-BCF7-D874EBBE0A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E0FCB21-49EE-4F07-99FE-4AE14B00AA80}"/>
              </a:ext>
            </a:extLst>
          </p:cNvPr>
          <p:cNvSpPr txBox="1">
            <a:spLocks noGrp="1"/>
          </p:cNvSpPr>
          <p:nvPr/>
        </p:nvSpPr>
        <p:spPr>
          <a:xfrm>
            <a:off x="3594640" y="2416901"/>
            <a:ext cx="1962207" cy="1470275"/>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Credentials remain the top cause of all data breaches. While MFA is a well-known approach today, organizations struggle to </a:t>
            </a:r>
            <a:r>
              <a:rPr lang="en-US" sz="900" dirty="0">
                <a:solidFill>
                  <a:schemeClr val="tx2"/>
                </a:solidFill>
                <a:latin typeface="Calibri" panose="020F0502020204030204" pitchFamily="34" charset="0"/>
                <a:ea typeface="Calibri" panose="020F0502020204030204" pitchFamily="34" charset="0"/>
                <a:cs typeface="Calibri" panose="020F0502020204030204" pitchFamily="34" charset="0"/>
              </a:rPr>
              <a:t>implement</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an effective MFA strategy that fortifies local and remote access security while simultaneously upholding user productivity</a:t>
            </a:r>
          </a:p>
        </p:txBody>
      </p:sp>
      <p:sp>
        <p:nvSpPr>
          <p:cNvPr id="13" name="TextBox 12">
            <a:extLst>
              <a:ext uri="{CF88E070-94F5-4A15-8FBB-781C8BA08E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074C1E-7CC4-491F-BD91-A3A88F23E700}"/>
              </a:ext>
            </a:extLst>
          </p:cNvPr>
          <p:cNvSpPr txBox="1">
            <a:spLocks noGrp="1"/>
          </p:cNvSpPr>
          <p:nvPr/>
        </p:nvSpPr>
        <p:spPr>
          <a:xfrm>
            <a:off x="6244276" y="2293915"/>
            <a:ext cx="1962207" cy="830997"/>
          </a:xfrm>
          <a:prstGeom prst="rect">
            <a:avLst/>
          </a:prstGeom>
          <a:ln w="0">
            <a:noFill/>
            <a:round/>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As organizations adopt cloud applications in droves, users have to enter more passwords throughout the day just to access these applications and complete their work.</a:t>
            </a:r>
          </a:p>
        </p:txBody>
      </p:sp>
      <p:sp>
        <p:nvSpPr>
          <p:cNvPr id="14" name="Rounded Rectangle 13">
            <a:extLst>
              <a:ext uri="{6974A1EA-E1A7-493F-B83D-B99D4F9F7A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D4D336-3F0A-4E1B-B6AB-FFA6940F8641}"/>
              </a:ext>
            </a:extLst>
          </p:cNvPr>
          <p:cNvSpPr/>
          <p:nvPr/>
        </p:nvSpPr>
        <p:spPr>
          <a:xfrm>
            <a:off x="1013793" y="1402727"/>
            <a:ext cx="611447" cy="530713"/>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A5DFF61D-AC71-4921-B934-FCC0D1FDA59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98FB2F4-F1CE-4A7B-A797-07192EDFBCF0}"/>
              </a:ext>
            </a:extLst>
          </p:cNvPr>
          <p:cNvPicPr>
            <a:picLocks noChangeAspect="1"/>
          </p:cNvPicPr>
          <p:nvPr/>
        </p:nvPicPr>
        <p:blipFill>
          <a:blip r:embed="rId2"/>
          <a:stretch>
            <a:fillRect/>
          </a:stretch>
        </p:blipFill>
        <p:spPr>
          <a:xfrm>
            <a:off x="6433299" y="1520618"/>
            <a:ext cx="322449" cy="277663"/>
          </a:xfrm>
          <a:prstGeom prst="rect">
            <a:avLst/>
          </a:prstGeom>
          <a:noFill/>
        </p:spPr>
      </p:pic>
      <p:pic>
        <p:nvPicPr>
          <p:cNvPr id="16" name="Picture 15">
            <a:extLst>
              <a:ext uri="{FF19A101-C7D4-4241-BC5F-AE29F57548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A95FB5E-F202-455A-A9D8-CCF2482C34D8}"/>
              </a:ext>
            </a:extLst>
          </p:cNvPr>
          <p:cNvPicPr>
            <a:picLocks noChangeAspect="1"/>
          </p:cNvPicPr>
          <p:nvPr/>
        </p:nvPicPr>
        <p:blipFill>
          <a:blip r:embed="rId3"/>
          <a:stretch>
            <a:fillRect/>
          </a:stretch>
        </p:blipFill>
        <p:spPr>
          <a:xfrm>
            <a:off x="1110481" y="1499015"/>
            <a:ext cx="415956" cy="350272"/>
          </a:xfrm>
          <a:prstGeom prst="rect">
            <a:avLst/>
          </a:prstGeom>
          <a:noFill/>
        </p:spPr>
      </p:pic>
      <p:sp>
        <p:nvSpPr>
          <p:cNvPr id="17" name="TextBox 16">
            <a:extLst>
              <a:ext uri="{C69FCB48-DED7-47D2-B63D-EF8C4E7EF97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7D0DCF3-B198-49CA-9948-61D5903A5729}"/>
              </a:ext>
            </a:extLst>
          </p:cNvPr>
          <p:cNvSpPr txBox="1"/>
          <p:nvPr/>
        </p:nvSpPr>
        <p:spPr>
          <a:xfrm>
            <a:off x="3571437" y="1958282"/>
            <a:ext cx="1905000" cy="262851"/>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Upholding user productivity using MFA</a:t>
            </a:r>
          </a:p>
          <a:p>
            <a:pPr algn="l" rtl="0">
              <a:lnSpc>
                <a:spcPct val="100000"/>
              </a:lnSpc>
              <a:spcBef>
                <a:spcPts val="0"/>
              </a:spcBef>
              <a:spcAft>
                <a:spcPts val="0"/>
              </a:spcAft>
              <a:buNone/>
              <a:defRPr lang="en-US" sz="1400" dirty="0">
                <a:solidFill>
                  <a:schemeClr val="tx1"/>
                </a:solidFill>
                <a:latin typeface="Open Sans"/>
              </a:defRPr>
            </a:pPr>
            <a:endPar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68FF7EC3-6ABA-4F2C-A949-80E0918AED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B4028C4-DC1B-4857-9458-97C80C2E4CB0}"/>
              </a:ext>
            </a:extLst>
          </p:cNvPr>
          <p:cNvSpPr txBox="1"/>
          <p:nvPr/>
        </p:nvSpPr>
        <p:spPr>
          <a:xfrm>
            <a:off x="940299" y="2315032"/>
            <a:ext cx="1910143" cy="1591974"/>
          </a:xfrm>
          <a:prstGeom prst="rect">
            <a:avLst/>
          </a:prstGeom>
        </p:spPr>
        <p:txBody>
          <a:bodyPr vert="horz" wrap="square" lIns="95250" tIns="47625" rIns="95250" bIns="47625" rtlCol="0">
            <a:spAutoFit/>
          </a:bodyPr>
          <a:lstStyle/>
          <a:p>
            <a:pPr marL="0" indent="0" algn="l" rtl="0">
              <a:lnSpc>
                <a:spcPct val="120000"/>
              </a:lnSpc>
              <a:spcBef>
                <a:spcPts val="0"/>
              </a:spcBef>
              <a:spcAft>
                <a:spcPts val="0"/>
              </a:spcAft>
              <a:buClr>
                <a:srgbClr val="FFFFFF"/>
              </a:buClr>
              <a:buSzPct val="140000"/>
              <a:buFont typeface="Arial"/>
              <a:buNone/>
              <a:defRPr lang="en-US" sz="1400" dirty="0">
                <a:solidFill>
                  <a:schemeClr val="tx1"/>
                </a:solidFill>
                <a:latin typeface="Open Sans"/>
              </a:defRPr>
            </a:pPr>
            <a:r>
              <a:rPr lang="en-US" sz="900" b="0" i="0" dirty="0">
                <a:solidFill>
                  <a:schemeClr val="tx2"/>
                </a:solidFill>
                <a:latin typeface="Calibri" panose="020F0502020204030204" pitchFamily="34" charset="0"/>
                <a:ea typeface="Calibri" panose="020F0502020204030204" pitchFamily="34" charset="0"/>
                <a:cs typeface="Calibri" panose="020F0502020204030204" pitchFamily="34" charset="0"/>
              </a:rPr>
              <a:t>Forgotten passwords and account lockouts remain the major source of help desk tickets.</a:t>
            </a:r>
          </a:p>
          <a:p>
            <a:pPr marL="0" indent="0" algn="l" rtl="0">
              <a:lnSpc>
                <a:spcPct val="120000"/>
              </a:lnSpc>
              <a:spcBef>
                <a:spcPts val="0"/>
              </a:spcBef>
              <a:spcAft>
                <a:spcPts val="0"/>
              </a:spcAft>
              <a:buClr>
                <a:srgbClr val="FFFFFF"/>
              </a:buClr>
              <a:buSzPct val="140000"/>
              <a:buFont typeface="Arial"/>
              <a:buNone/>
              <a:defRPr lang="en-US" sz="1400" dirty="0">
                <a:solidFill>
                  <a:schemeClr val="tx1"/>
                </a:solidFill>
                <a:latin typeface="Open Sans"/>
              </a:defRPr>
            </a:pPr>
            <a:endParaRPr lang="en-US" sz="900" b="0" i="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0" indent="0" algn="l" rtl="0">
              <a:lnSpc>
                <a:spcPct val="120000"/>
              </a:lnSpc>
              <a:spcBef>
                <a:spcPts val="0"/>
              </a:spcBef>
              <a:spcAft>
                <a:spcPts val="0"/>
              </a:spcAft>
              <a:buClr>
                <a:srgbClr val="FFFFFF"/>
              </a:buClr>
              <a:buSzPct val="140000"/>
              <a:buFont typeface="Arial"/>
              <a:buNone/>
              <a:defRPr lang="en-US" sz="1400" dirty="0">
                <a:solidFill>
                  <a:schemeClr val="tx1"/>
                </a:solidFill>
                <a:latin typeface="Open Sans"/>
              </a:defRPr>
            </a:pPr>
            <a:r>
              <a:rPr lang="en-US" sz="900" b="0" i="0" dirty="0">
                <a:solidFill>
                  <a:schemeClr val="tx2"/>
                </a:solidFill>
                <a:latin typeface="Calibri" panose="020F0502020204030204" pitchFamily="34" charset="0"/>
                <a:ea typeface="Calibri" panose="020F0502020204030204" pitchFamily="34" charset="0"/>
                <a:cs typeface="Calibri" panose="020F0502020204030204" pitchFamily="34" charset="0"/>
              </a:rPr>
              <a:t>A password reset ticket could take approximately 20 minutes and $30 to solve. This drastically affects employee productivity; even more so if you have a remote workforce. </a:t>
            </a:r>
          </a:p>
        </p:txBody>
      </p:sp>
      <p:pic>
        <p:nvPicPr>
          <p:cNvPr id="19" name="Picture 18">
            <a:extLst>
              <a:ext uri="{D618CEF4-4FF0-4277-A40D-8BB9509CB9A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25FC72F-81F8-4564-9D99-11CA52046AD0}"/>
              </a:ext>
            </a:extLst>
          </p:cNvPr>
          <p:cNvPicPr>
            <a:picLocks noChangeAspect="1"/>
          </p:cNvPicPr>
          <p:nvPr/>
        </p:nvPicPr>
        <p:blipFill>
          <a:blip r:embed="rId4"/>
          <a:stretch>
            <a:fillRect/>
          </a:stretch>
        </p:blipFill>
        <p:spPr>
          <a:xfrm>
            <a:off x="3743839" y="1471107"/>
            <a:ext cx="331516" cy="375380"/>
          </a:xfrm>
          <a:prstGeom prst="rect">
            <a:avLst/>
          </a:prstGeom>
          <a:noFill/>
        </p:spPr>
      </p:pic>
    </p:spTree>
    <p:extLst>
      <p:ext uri="{93CEC392-B8A1-4725-96E6-291F206B468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Rounded Rectangle 1">
            <a:extLst>
              <a:ext uri="{1745487E-8A2E-4B64-B485-16B69BD612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ABBBB8C-52F5-4368-B55E-24EF942C4F7F}"/>
              </a:ext>
            </a:extLst>
          </p:cNvPr>
          <p:cNvSpPr/>
          <p:nvPr/>
        </p:nvSpPr>
        <p:spPr>
          <a:xfrm>
            <a:off x="4600575" y="1352550"/>
            <a:ext cx="4140060" cy="3130877"/>
          </a:xfrm>
          <a:prstGeom prst="roundRect">
            <a:avLst>
              <a:gd name="adj" fmla="val 8386"/>
            </a:avLst>
          </a:prstGeom>
          <a:solidFill>
            <a:srgbClr val="0864F0"/>
          </a:solidFill>
          <a:ln w="0" cap="flat">
            <a:solidFill>
              <a:srgbClr val="00B0F0"/>
            </a:solidFill>
            <a:prstDash val="solid"/>
            <a:round/>
          </a:ln>
          <a:effectLst>
            <a:outerShdw dist="28575" dir="3360000">
              <a:srgbClr val="3F3F3F">
                <a:alpha val="13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ounded Rectangle 2">
            <a:extLst>
              <a:ext uri="{1C44CAB3-C5CA-491A-8207-FA38C1AB569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6D4D92-8664-407B-A7CB-6B4E537AB450}"/>
              </a:ext>
            </a:extLst>
          </p:cNvPr>
          <p:cNvSpPr/>
          <p:nvPr/>
        </p:nvSpPr>
        <p:spPr>
          <a:xfrm>
            <a:off x="484631" y="1549583"/>
            <a:ext cx="3757431" cy="2736808"/>
          </a:xfrm>
          <a:prstGeom prst="roundRect">
            <a:avLst>
              <a:gd name="adj" fmla="val 8386"/>
            </a:avLst>
          </a:prstGeom>
          <a:solidFill>
            <a:schemeClr val="accent2">
              <a:lumMod val="40000"/>
              <a:lumOff val="60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6767CD07-169B-49B1-B2B8-9B2387181D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72DFE6A-1C48-48B3-9453-FE79A37ED486}"/>
              </a:ext>
            </a:extLst>
          </p:cNvPr>
          <p:cNvSpPr/>
          <p:nvPr/>
        </p:nvSpPr>
        <p:spPr>
          <a:xfrm>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DAA2C916-63EA-4F4B-91FA-0BB7B37C623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4154819-3BF4-4FDF-A7DB-0608A71DB2E9}"/>
              </a:ext>
            </a:extLst>
          </p:cNvPr>
          <p:cNvSpPr txBox="1">
            <a:spLocks noGrp="1"/>
          </p:cNvSpPr>
          <p:nvPr/>
        </p:nvSpPr>
        <p:spPr>
          <a:xfrm>
            <a:off x="374913" y="248259"/>
            <a:ext cx="7620000" cy="778097"/>
          </a:xfrm>
          <a:prstGeom prst="rect">
            <a:avLst/>
          </a:prstGeom>
          <a:ln>
            <a:noFill/>
          </a:ln>
        </p:spPr>
        <p:txBody>
          <a:bodyPr vert="horz" lIns="91440" tIns="45720" rIns="91440" bIns="45720" numCol="1" spcCol="0" rtlCol="0" anchor="t">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How does self-update of employee profile information work?</a:t>
            </a:r>
          </a:p>
        </p:txBody>
      </p:sp>
      <p:sp>
        <p:nvSpPr>
          <p:cNvPr id="6" name="TextBox 5">
            <a:extLst>
              <a:ext uri="{B79034A1-A533-42BB-AFFF-C2A64D47B3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BE984D-5FA2-43AE-ABF8-B4C8F975A5A4}"/>
              </a:ext>
            </a:extLst>
          </p:cNvPr>
          <p:cNvSpPr txBox="1">
            <a:spLocks noGrp="1"/>
          </p:cNvSpPr>
          <p:nvPr/>
        </p:nvSpPr>
        <p:spPr>
          <a:xfrm>
            <a:off x="4678480" y="2143125"/>
            <a:ext cx="3814913" cy="795282"/>
          </a:xfrm>
          <a:prstGeom prst="rect">
            <a:avLst/>
          </a:prstGeom>
          <a:ln>
            <a:noFill/>
          </a:ln>
        </p:spPr>
        <p:txBody>
          <a:bodyPr vert="horz" lIns="9144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342900" lvl="0" indent="-238125" algn="l" rtl="0">
              <a:lnSpc>
                <a:spcPct val="120000"/>
              </a:lnSpc>
              <a:spcBef>
                <a:spcPts val="1200"/>
              </a:spcBef>
              <a:spcAft>
                <a:spcPts val="0"/>
              </a:spcAft>
              <a:buClr>
                <a:schemeClr val="bg1"/>
              </a:buClr>
              <a:buSzPct val="140000"/>
              <a:buFont typeface="Arial"/>
              <a:buChar char="•"/>
            </a:pPr>
            <a:r>
              <a:rPr lang="en-US" sz="900" b="0" dirty="0">
                <a:solidFill>
                  <a:schemeClr val="bg1"/>
                </a:solidFill>
                <a:latin typeface="Calibri" panose="020F0502020204030204" pitchFamily="34" charset="0"/>
                <a:ea typeface="Calibri" panose="020F0502020204030204" pitchFamily="34" charset="0"/>
                <a:cs typeface="Calibri" panose="020F0502020204030204" pitchFamily="34" charset="0"/>
              </a:rPr>
              <a:t>User securely logs in to the ADSelfService Plus web portal</a:t>
            </a:r>
          </a:p>
          <a:p>
            <a:pPr indent="-238125" algn="l" rtl="0">
              <a:lnSpc>
                <a:spcPct val="120000"/>
              </a:lnSpc>
              <a:spcBef>
                <a:spcPts val="1200"/>
              </a:spcBef>
              <a:spcAft>
                <a:spcPts val="0"/>
              </a:spcAft>
              <a:buClr>
                <a:schemeClr val="bg1"/>
              </a:buClr>
              <a:buSzPct val="140000"/>
              <a:buFont typeface="Arial"/>
              <a:buChar char="•"/>
            </a:pPr>
            <a:r>
              <a:rPr lang="en-US" sz="900" b="0" dirty="0">
                <a:solidFill>
                  <a:schemeClr val="bg1"/>
                </a:solidFill>
                <a:latin typeface="Calibri" panose="020F0502020204030204" pitchFamily="34" charset="0"/>
                <a:ea typeface="Calibri" panose="020F0502020204030204" pitchFamily="34" charset="0"/>
                <a:cs typeface="Calibri" panose="020F0502020204030204" pitchFamily="34" charset="0"/>
              </a:rPr>
              <a:t>User updates their AD profile information using the console provided</a:t>
            </a:r>
          </a:p>
          <a:p>
            <a:pPr indent="-238125" algn="l" rtl="0">
              <a:lnSpc>
                <a:spcPct val="120000"/>
              </a:lnSpc>
              <a:spcBef>
                <a:spcPts val="1200"/>
              </a:spcBef>
              <a:spcAft>
                <a:spcPts val="0"/>
              </a:spcAft>
              <a:buClr>
                <a:schemeClr val="bg1"/>
              </a:buClr>
              <a:buSzPct val="140000"/>
              <a:buFont typeface="Arial"/>
              <a:buChar char="•"/>
            </a:pPr>
            <a:r>
              <a:rPr lang="en-US" sz="900" b="0" dirty="0">
                <a:solidFill>
                  <a:schemeClr val="bg1"/>
                </a:solidFill>
                <a:latin typeface="Calibri" panose="020F0502020204030204" pitchFamily="34" charset="0"/>
                <a:ea typeface="Calibri" panose="020F0502020204030204" pitchFamily="34" charset="0"/>
                <a:cs typeface="Calibri" panose="020F0502020204030204" pitchFamily="34" charset="0"/>
              </a:rPr>
              <a:t>The information provided is updated in AD in real time</a:t>
            </a:r>
          </a:p>
        </p:txBody>
      </p:sp>
      <p:sp>
        <p:nvSpPr>
          <p:cNvPr id="7" name="TextBox 6">
            <a:extLst>
              <a:ext uri="{B2E744F6-CC6A-4C8C-8EDC-7FC641E0E6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948CDB-FBB9-4544-88CD-C703AE725669}"/>
              </a:ext>
            </a:extLst>
          </p:cNvPr>
          <p:cNvSpPr txBox="1">
            <a:spLocks noGrp="1"/>
          </p:cNvSpPr>
          <p:nvPr/>
        </p:nvSpPr>
        <p:spPr>
          <a:xfrm>
            <a:off x="630859" y="2116693"/>
            <a:ext cx="3152356" cy="329088"/>
          </a:xfrm>
          <a:prstGeom prst="rect">
            <a:avLst/>
          </a:prstGeom>
          <a:ln>
            <a:noFill/>
          </a:ln>
        </p:spPr>
        <p:txBody>
          <a:bodyPr vert="horz" lIns="0" tIns="0" rIns="0" bIns="0" numCol="1" spcCol="0" rtlCol="0" anchor="ctr">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04775" lvl="0" indent="0" algn="l" rtl="0">
              <a:lnSpc>
                <a:spcPct val="120000"/>
              </a:lnSpc>
              <a:spcBef>
                <a:spcPts val="1200"/>
              </a:spcBef>
              <a:spcAft>
                <a:spcPts val="0"/>
              </a:spcAft>
              <a:buClr>
                <a:srgbClr val="0864F0"/>
              </a:buClr>
              <a:buSzPct val="140000"/>
              <a:buFont typeface="Arial"/>
              <a:buNone/>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User has to contact the help desk each time any of their AD profile information needs updating </a:t>
            </a:r>
          </a:p>
        </p:txBody>
      </p:sp>
      <p:pic>
        <p:nvPicPr>
          <p:cNvPr id="8" name="Picture 7">
            <a:extLst>
              <a:ext uri="{98733EA3-D17D-4A77-9720-CA59AF7BA49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956D199-938A-425C-B83F-10D3CCFC0902}"/>
              </a:ext>
            </a:extLst>
          </p:cNvPr>
          <p:cNvPicPr>
            <a:picLocks noChangeAspect="1"/>
          </p:cNvPicPr>
          <p:nvPr/>
        </p:nvPicPr>
        <p:blipFill>
          <a:blip r:embed="rId2"/>
          <a:srcRect b="6060"/>
          <a:stretch>
            <a:fillRect/>
          </a:stretch>
        </p:blipFill>
        <p:spPr>
          <a:xfrm>
            <a:off x="601113" y="2676953"/>
            <a:ext cx="1496101" cy="1137979"/>
          </a:xfrm>
          <a:prstGeom prst="rect">
            <a:avLst/>
          </a:prstGeom>
          <a:noFill/>
        </p:spPr>
      </p:pic>
      <p:sp>
        <p:nvSpPr>
          <p:cNvPr id="9" name="TextBox 8">
            <a:extLst>
              <a:ext uri="{57C34CCB-01F5-4D0B-B4A0-955E11C717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E526B44-FC8B-42F3-A2AD-F90953132A79}"/>
              </a:ext>
            </a:extLst>
          </p:cNvPr>
          <p:cNvSpPr txBox="1"/>
          <p:nvPr/>
        </p:nvSpPr>
        <p:spPr>
          <a:xfrm>
            <a:off x="643937" y="1715776"/>
            <a:ext cx="2497550" cy="313134"/>
          </a:xfrm>
          <a:prstGeom prst="rect">
            <a:avLst/>
          </a:prstGeom>
        </p:spPr>
        <p:txBody>
          <a:bodyPr vert="horz" lIns="95250" tIns="47625" rIns="95250" bIns="47625" rtlCol="0" anchor="t">
            <a:spAutoFit/>
          </a:bodyPr>
          <a:lstStyle/>
          <a:p>
            <a:pPr algn="l" rtl="0">
              <a:lnSpc>
                <a:spcPct val="110000"/>
              </a:lnSpc>
              <a:spcBef>
                <a:spcPts val="0"/>
              </a:spcBef>
              <a:spcAft>
                <a:spcPts val="0"/>
              </a:spcAft>
              <a:defRPr lang="en-US" sz="1400" dirty="0"/>
            </a:pPr>
            <a:r>
              <a:rPr lang="en-US" sz="1300" b="1" i="0" dirty="0">
                <a:solidFill>
                  <a:schemeClr val="tx1"/>
                </a:solidFill>
                <a:latin typeface="Calibri" panose="020F0502020204030204" pitchFamily="34" charset="0"/>
                <a:ea typeface="Calibri" panose="020F0502020204030204" pitchFamily="34" charset="0"/>
                <a:cs typeface="Calibri" panose="020F0502020204030204" pitchFamily="34" charset="0"/>
              </a:rPr>
              <a:t>Before ADSelfService Plus </a:t>
            </a:r>
          </a:p>
        </p:txBody>
      </p:sp>
      <p:sp>
        <p:nvSpPr>
          <p:cNvPr id="10" name="TextBox 9">
            <a:extLst>
              <a:ext uri="{C8F96CC8-4668-4633-94C1-769BAC9FD9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FF2029-D98A-4656-9E63-74BBA10F7692}"/>
              </a:ext>
            </a:extLst>
          </p:cNvPr>
          <p:cNvSpPr txBox="1"/>
          <p:nvPr/>
        </p:nvSpPr>
        <p:spPr>
          <a:xfrm>
            <a:off x="4790751" y="1657350"/>
            <a:ext cx="2169499" cy="313134"/>
          </a:xfrm>
          <a:prstGeom prst="rect">
            <a:avLst/>
          </a:prstGeom>
        </p:spPr>
        <p:txBody>
          <a:bodyPr vert="horz" lIns="95250" tIns="47625" rIns="95250" bIns="47625" rtlCol="0" anchor="t">
            <a:spAutoFit/>
          </a:bodyPr>
          <a:lstStyle/>
          <a:p>
            <a:pPr algn="l" rtl="0">
              <a:lnSpc>
                <a:spcPct val="110000"/>
              </a:lnSpc>
              <a:spcBef>
                <a:spcPts val="0"/>
              </a:spcBef>
              <a:spcAft>
                <a:spcPts val="0"/>
              </a:spcAft>
              <a:defRPr lang="en-US" sz="1400" dirty="0"/>
            </a:pPr>
            <a:r>
              <a:rPr lang="en-US" sz="1300" b="1" i="0" dirty="0">
                <a:solidFill>
                  <a:schemeClr val="bg1"/>
                </a:solidFill>
                <a:latin typeface="Calibri" panose="020F0502020204030204" pitchFamily="34" charset="0"/>
                <a:ea typeface="Calibri" panose="020F0502020204030204" pitchFamily="34" charset="0"/>
                <a:cs typeface="Calibri" panose="020F0502020204030204" pitchFamily="34" charset="0"/>
              </a:rPr>
              <a:t>After ADSelfService Plus </a:t>
            </a:r>
          </a:p>
        </p:txBody>
      </p:sp>
      <p:pic>
        <p:nvPicPr>
          <p:cNvPr id="11" name="Picture 10">
            <a:extLst>
              <a:ext uri="{F4C79597-1E7F-4D53-9FB2-0DA0FD996A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3F3B5F-1637-40FF-AADC-CBA76C4F0826}"/>
              </a:ext>
            </a:extLst>
          </p:cNvPr>
          <p:cNvPicPr>
            <a:picLocks noChangeAspect="1"/>
          </p:cNvPicPr>
          <p:nvPr/>
        </p:nvPicPr>
        <p:blipFill>
          <a:blip r:embed="rId3"/>
          <a:stretch>
            <a:fillRect/>
          </a:stretch>
        </p:blipFill>
        <p:spPr>
          <a:xfrm>
            <a:off x="4959085" y="3518506"/>
            <a:ext cx="3496808" cy="817606"/>
          </a:xfrm>
          <a:prstGeom prst="rect">
            <a:avLst/>
          </a:prstGeom>
          <a:noFill/>
        </p:spPr>
      </p:pic>
    </p:spTree>
    <p:extLst>
      <p:ext uri="{0239ECEB-94A8-4CF1-AA33-4A4DD179DB2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Rectangle 1">
            <a:extLst>
              <a:ext uri="{8A4FE11B-E9B6-44C0-94AE-E9290A7810E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3A8C82-9718-4B03-9CE4-4E6D92229974}"/>
              </a:ext>
            </a:extLst>
          </p:cNvPr>
          <p:cNvSpPr/>
          <p:nvPr/>
        </p:nvSpPr>
        <p:spPr>
          <a:xfrm>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530B8607-6A67-4CB9-9975-2A6D0B585A4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0320BE-47FF-4C0C-81E1-A26CFB358CE3}"/>
              </a:ext>
            </a:extLst>
          </p:cNvPr>
          <p:cNvPicPr>
            <a:picLocks noChangeAspect="1"/>
          </p:cNvPicPr>
          <p:nvPr/>
        </p:nvPicPr>
        <p:blipFill>
          <a:blip r:embed="rId2"/>
          <a:stretch>
            <a:fillRect/>
          </a:stretch>
        </p:blipFill>
        <p:spPr>
          <a:xfrm>
            <a:off x="1892522" y="991114"/>
            <a:ext cx="5358955" cy="3775233"/>
          </a:xfrm>
          <a:prstGeom prst="rect">
            <a:avLst/>
          </a:prstGeom>
          <a:noFill/>
        </p:spPr>
      </p:pic>
      <p:sp>
        <p:nvSpPr>
          <p:cNvPr id="4" name="TextBox 3">
            <a:extLst>
              <a:ext uri="{19C5BBA5-F57C-4C93-BD5A-8DD2DF2059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A0BB93-46BA-45B2-885D-D528ECE50EE2}"/>
              </a:ext>
            </a:extLst>
          </p:cNvPr>
          <p:cNvSpPr txBox="1"/>
          <p:nvPr/>
        </p:nvSpPr>
        <p:spPr>
          <a:xfrm>
            <a:off x="271319" y="456066"/>
            <a:ext cx="5356126" cy="479174"/>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Directory self-update portal</a:t>
            </a:r>
          </a:p>
        </p:txBody>
      </p:sp>
    </p:spTree>
    <p:extLst>
      <p:ext uri="{2841AA28-AD6A-4D29-A66B-3A679DE816C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TextBox 1">
            <a:extLst>
              <a:ext uri="{BD0CB866-AFE7-4E6B-982B-8F93B30193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007F3E0-4F61-4A9E-8E7E-5B1B8B9F18DD}"/>
              </a:ext>
            </a:extLst>
          </p:cNvPr>
          <p:cNvSpPr txBox="1">
            <a:spLocks noGrp="1"/>
          </p:cNvSpPr>
          <p:nvPr/>
        </p:nvSpPr>
        <p:spPr>
          <a:xfrm>
            <a:off x="374913" y="248259"/>
            <a:ext cx="7620000" cy="532885"/>
          </a:xfrm>
          <a:prstGeom prst="rect">
            <a:avLst/>
          </a:prstGeom>
          <a:ln w="0">
            <a:noFill/>
            <a:round/>
          </a:ln>
        </p:spPr>
        <p:txBody>
          <a:bodyPr vert="horz" lIns="91440" tIns="45720" rIns="91440" bIns="45720" numCol="1" spcCol="0" rtlCol="0" anchor="ctr">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Benefits of </a:t>
            </a:r>
            <a:r>
              <a:rPr lang="en-US" sz="2400" b="1"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 Plus</a:t>
            </a:r>
          </a:p>
        </p:txBody>
      </p:sp>
      <p:sp>
        <p:nvSpPr>
          <p:cNvPr id="3" name="Rounded Rectangle 2">
            <a:extLst>
              <a:ext uri="{C424BC19-05BB-4B13-9F9A-1C562E696B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F532455-AD3E-442D-934D-499D11D522CB}"/>
              </a:ext>
            </a:extLst>
          </p:cNvPr>
          <p:cNvSpPr/>
          <p:nvPr/>
        </p:nvSpPr>
        <p:spPr>
          <a:xfrm>
            <a:off x="466725" y="1046730"/>
            <a:ext cx="2507560" cy="3364849"/>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62D1C86B-B841-4DD6-9C74-D5D013B4DFC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33DAB43-6E18-47EF-BF90-9ABF851D050A}"/>
              </a:ext>
            </a:extLst>
          </p:cNvPr>
          <p:cNvSpPr txBox="1"/>
          <p:nvPr/>
        </p:nvSpPr>
        <p:spPr>
          <a:xfrm>
            <a:off x="592140" y="1266825"/>
            <a:ext cx="1905000" cy="280846"/>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200" b="1" i="0" dirty="0">
                <a:solidFill>
                  <a:srgbClr val="0864F0"/>
                </a:solidFill>
                <a:latin typeface="Calibri" panose="020F0502020204030204" pitchFamily="34" charset="0"/>
                <a:ea typeface="Calibri" panose="020F0502020204030204" pitchFamily="34" charset="0"/>
                <a:cs typeface="Calibri" panose="020F0502020204030204" pitchFamily="34" charset="0"/>
              </a:rPr>
              <a:t>Cost savings</a:t>
            </a:r>
          </a:p>
        </p:txBody>
      </p:sp>
      <p:sp>
        <p:nvSpPr>
          <p:cNvPr id="5" name="Rounded Rectangle 4">
            <a:extLst>
              <a:ext uri="{2B8CCD42-35B6-49AA-9E51-865B208C779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02EA798-CA7A-44DA-909E-65244B166926}"/>
              </a:ext>
            </a:extLst>
          </p:cNvPr>
          <p:cNvSpPr/>
          <p:nvPr/>
        </p:nvSpPr>
        <p:spPr>
          <a:xfrm>
            <a:off x="3314700" y="1038225"/>
            <a:ext cx="2507560" cy="3364849"/>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ounded Rectangle 5">
            <a:extLst>
              <a:ext uri="{FED3478A-E40A-48FA-8243-0227958C877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A057F6-4B17-4564-B8C1-8A4B9C959B71}"/>
              </a:ext>
            </a:extLst>
          </p:cNvPr>
          <p:cNvSpPr/>
          <p:nvPr/>
        </p:nvSpPr>
        <p:spPr>
          <a:xfrm>
            <a:off x="6162674" y="1038225"/>
            <a:ext cx="2507560" cy="3364849"/>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8948B4C5-C2E2-4632-AF51-998A1C3977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431A44-A829-4972-AC11-AA1559CC1414}"/>
              </a:ext>
            </a:extLst>
          </p:cNvPr>
          <p:cNvSpPr txBox="1">
            <a:spLocks noGrp="1"/>
          </p:cNvSpPr>
          <p:nvPr/>
        </p:nvSpPr>
        <p:spPr>
          <a:xfrm>
            <a:off x="653128" y="1676400"/>
            <a:ext cx="2125741" cy="1138773"/>
          </a:xfrm>
          <a:prstGeom prst="rect">
            <a:avLst/>
          </a:prstGeom>
          <a:ln>
            <a:noFill/>
          </a:ln>
        </p:spPr>
        <p:txBody>
          <a:bodyPr vert="horz" lIns="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Eliminates password resets–a major source of help desk calls</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Allows IT admins to focus on critical tasks</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Protects enterprises from data breach recovery costs</a:t>
            </a:r>
          </a:p>
        </p:txBody>
      </p:sp>
      <p:sp>
        <p:nvSpPr>
          <p:cNvPr id="8" name="TextBox 7">
            <a:extLst>
              <a:ext uri="{78125294-DC9D-4757-ACF6-5F8BC6B31C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2FECB7-1778-4561-AAC6-7A1EFB2E5470}"/>
              </a:ext>
            </a:extLst>
          </p:cNvPr>
          <p:cNvSpPr txBox="1"/>
          <p:nvPr/>
        </p:nvSpPr>
        <p:spPr>
          <a:xfrm>
            <a:off x="3423590" y="1266825"/>
            <a:ext cx="2271007" cy="280846"/>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200" b="1" i="0" dirty="0">
                <a:solidFill>
                  <a:srgbClr val="0864F0"/>
                </a:solidFill>
                <a:latin typeface="Calibri" panose="020F0502020204030204" pitchFamily="34" charset="0"/>
                <a:ea typeface="Calibri" panose="020F0502020204030204" pitchFamily="34" charset="0"/>
                <a:cs typeface="Calibri" panose="020F0502020204030204" pitchFamily="34" charset="0"/>
              </a:rPr>
              <a:t>Improves IT security</a:t>
            </a:r>
          </a:p>
        </p:txBody>
      </p:sp>
      <p:sp>
        <p:nvSpPr>
          <p:cNvPr id="9" name="TextBox 8">
            <a:extLst>
              <a:ext uri="{4C0B122D-00AC-4A57-831C-4E4033128B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8BB5FB-2E8E-4BB1-8BB8-757D02C863DA}"/>
              </a:ext>
            </a:extLst>
          </p:cNvPr>
          <p:cNvSpPr txBox="1">
            <a:spLocks noGrp="1"/>
          </p:cNvSpPr>
          <p:nvPr/>
        </p:nvSpPr>
        <p:spPr>
          <a:xfrm>
            <a:off x="3484578" y="1676400"/>
            <a:ext cx="2262349" cy="1138773"/>
          </a:xfrm>
          <a:prstGeom prst="rect">
            <a:avLst/>
          </a:prstGeom>
          <a:ln>
            <a:noFill/>
          </a:ln>
        </p:spPr>
        <p:txBody>
          <a:bodyPr vert="horz" lIns="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Secures critical enterprise endpoints with MFA</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Provides risk-based access control for enterprise resources and self-service actions</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Enforces strong password policies</a:t>
            </a:r>
          </a:p>
        </p:txBody>
      </p:sp>
      <p:sp>
        <p:nvSpPr>
          <p:cNvPr id="10" name="TextBox 9">
            <a:extLst>
              <a:ext uri="{E4B36C48-46E1-4919-B40A-FD5B3E9DAF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6BD059-0810-427E-8D46-6B5CDF2343F8}"/>
              </a:ext>
            </a:extLst>
          </p:cNvPr>
          <p:cNvSpPr txBox="1"/>
          <p:nvPr/>
        </p:nvSpPr>
        <p:spPr>
          <a:xfrm>
            <a:off x="6277194" y="1266825"/>
            <a:ext cx="2462012" cy="280846"/>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200" b="1" i="0" dirty="0">
                <a:solidFill>
                  <a:srgbClr val="0864F0"/>
                </a:solidFill>
                <a:latin typeface="Calibri" panose="020F0502020204030204" pitchFamily="34" charset="0"/>
                <a:ea typeface="Calibri" panose="020F0502020204030204" pitchFamily="34" charset="0"/>
                <a:cs typeface="Calibri" panose="020F0502020204030204" pitchFamily="34" charset="0"/>
              </a:rPr>
              <a:t>Improves user experience</a:t>
            </a:r>
          </a:p>
        </p:txBody>
      </p:sp>
      <p:sp>
        <p:nvSpPr>
          <p:cNvPr id="11" name="TextBox 10">
            <a:extLst>
              <a:ext uri="{32030C3B-9A66-4B38-AF3F-D3AC7F23FF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5B3459-3235-4F3F-AF5B-CA284926B4A5}"/>
              </a:ext>
            </a:extLst>
          </p:cNvPr>
          <p:cNvSpPr txBox="1">
            <a:spLocks noGrp="1"/>
          </p:cNvSpPr>
          <p:nvPr/>
        </p:nvSpPr>
        <p:spPr>
          <a:xfrm>
            <a:off x="6338182" y="1676400"/>
            <a:ext cx="2262349" cy="1292662"/>
          </a:xfrm>
          <a:prstGeom prst="rect">
            <a:avLst/>
          </a:prstGeom>
          <a:ln>
            <a:noFill/>
          </a:ln>
        </p:spPr>
        <p:txBody>
          <a:bodyPr vert="horz" lIns="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Reduces dependency on help desk</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Provides access to self-service features from anywhere</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Enables seamless login for enterprise applications</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Puts an end to password fatigue</a:t>
            </a:r>
          </a:p>
        </p:txBody>
      </p:sp>
      <p:pic>
        <p:nvPicPr>
          <p:cNvPr id="12" name="Picture 11">
            <a:extLst>
              <a:ext uri="{BB341AE6-5C73-4C6E-9222-0C6C07C26C8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AB38D88-7263-43A1-981B-8E2BCEBE4537}"/>
              </a:ext>
            </a:extLst>
          </p:cNvPr>
          <p:cNvPicPr>
            <a:picLocks noChangeAspect="1"/>
          </p:cNvPicPr>
          <p:nvPr/>
        </p:nvPicPr>
        <p:blipFill>
          <a:blip r:embed="rId2"/>
          <a:stretch>
            <a:fillRect/>
          </a:stretch>
        </p:blipFill>
        <p:spPr>
          <a:xfrm>
            <a:off x="6734174" y="3529936"/>
            <a:ext cx="1373294" cy="874395"/>
          </a:xfrm>
          <a:prstGeom prst="rect">
            <a:avLst/>
          </a:prstGeom>
          <a:noFill/>
        </p:spPr>
      </p:pic>
      <p:pic>
        <p:nvPicPr>
          <p:cNvPr id="13" name="Picture 12">
            <a:extLst>
              <a:ext uri="{CB303554-9FA3-479D-B74D-C33885DD71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814CAF-5705-46E7-A479-2C3FA2F5395D}"/>
              </a:ext>
            </a:extLst>
          </p:cNvPr>
          <p:cNvPicPr>
            <a:picLocks noChangeAspect="1"/>
          </p:cNvPicPr>
          <p:nvPr/>
        </p:nvPicPr>
        <p:blipFill>
          <a:blip r:embed="rId3"/>
          <a:stretch>
            <a:fillRect/>
          </a:stretch>
        </p:blipFill>
        <p:spPr>
          <a:xfrm>
            <a:off x="3848100" y="3450364"/>
            <a:ext cx="1344739" cy="896492"/>
          </a:xfrm>
          <a:prstGeom prst="rect">
            <a:avLst/>
          </a:prstGeom>
          <a:noFill/>
        </p:spPr>
      </p:pic>
      <p:pic>
        <p:nvPicPr>
          <p:cNvPr id="14" name="Picture 13">
            <a:extLst>
              <a:ext uri="{E9FC6A0E-D7E9-4B9F-86E8-6FD647342C9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6D416FB-FE38-47B8-83B6-FABE6B4FB5F1}"/>
              </a:ext>
            </a:extLst>
          </p:cNvPr>
          <p:cNvPicPr>
            <a:picLocks noChangeAspect="1"/>
          </p:cNvPicPr>
          <p:nvPr/>
        </p:nvPicPr>
        <p:blipFill>
          <a:blip r:embed="rId4"/>
          <a:stretch>
            <a:fillRect/>
          </a:stretch>
        </p:blipFill>
        <p:spPr>
          <a:xfrm>
            <a:off x="1085850" y="3231375"/>
            <a:ext cx="1260566" cy="1154420"/>
          </a:xfrm>
          <a:prstGeom prst="rect">
            <a:avLst/>
          </a:prstGeom>
          <a:noFill/>
        </p:spPr>
      </p:pic>
    </p:spTree>
    <p:extLst>
      <p:ext uri="{A5F4641B-8542-4585-99C0-11F112438A9A}">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Rounded Rectangle 1">
            <a:extLst>
              <a:ext uri="{48226C98-9D23-478C-BE38-500FDCA44D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923F5C1-D2EA-4A82-AF12-9B58742E36FA}"/>
              </a:ext>
            </a:extLst>
          </p:cNvPr>
          <p:cNvSpPr/>
          <p:nvPr/>
        </p:nvSpPr>
        <p:spPr>
          <a:xfrm>
            <a:off x="590550" y="561975"/>
            <a:ext cx="7970414" cy="4024198"/>
          </a:xfrm>
          <a:prstGeom prst="roundRect">
            <a:avLst>
              <a:gd name="adj" fmla="val 3464"/>
            </a:avLst>
          </a:prstGeom>
          <a:solidFill>
            <a:srgbClr val="0864F0"/>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3613230-0192-4B14-A1A2-E9028FE8AEC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AF902D-FA5D-48E5-9059-9A5CA16863E8}"/>
              </a:ext>
            </a:extLst>
          </p:cNvPr>
          <p:cNvSpPr/>
          <p:nvPr/>
        </p:nvSpPr>
        <p:spPr>
          <a:xfrm>
            <a:off x="-1828" y="167068"/>
            <a:ext cx="118681" cy="740054"/>
          </a:xfrm>
          <a:prstGeom prst="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1B6E99B4-A112-4A7E-A6B3-F5C5E269DC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A741529-6F7B-4065-AF28-A1551B37AD0C}"/>
              </a:ext>
            </a:extLst>
          </p:cNvPr>
          <p:cNvPicPr>
            <a:picLocks noSelect="1" noChangeAspect="1"/>
          </p:cNvPicPr>
          <p:nvPr>
            <p:custDataLst>
              <p:tags r:id="rId1"/>
            </p:custDataLst>
          </p:nvPr>
        </p:nvPicPr>
        <p:blipFill>
          <a:blip r:embed="rId33">
            <a:alphaModFix amt="38000"/>
          </a:blip>
          <a:srcRect l="12750" t="39680" r="-290"/>
          <a:stretch>
            <a:fillRect/>
          </a:stretch>
        </p:blipFill>
        <p:spPr>
          <a:xfrm rot="10800000">
            <a:off x="576975" y="2462411"/>
            <a:ext cx="8003480" cy="2150639"/>
          </a:xfrm>
          <a:prstGeom prst="rect">
            <a:avLst/>
          </a:prstGeom>
          <a:noFill/>
        </p:spPr>
      </p:pic>
      <p:sp>
        <p:nvSpPr>
          <p:cNvPr id="5" name="TextBox 4">
            <a:extLst>
              <a:ext uri="{B7DECEEA-A6AF-4922-9834-0B3F944412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3702FA-AC02-4D61-85E6-CE84FE8F7CDB}"/>
              </a:ext>
            </a:extLst>
          </p:cNvPr>
          <p:cNvSpPr txBox="1">
            <a:spLocks noGrp="1"/>
          </p:cNvSpPr>
          <p:nvPr>
            <p:custDataLst>
              <p:tags r:id="rId2"/>
            </p:custDataLst>
          </p:nvPr>
        </p:nvSpPr>
        <p:spPr>
          <a:xfrm>
            <a:off x="953404" y="899807"/>
            <a:ext cx="3582075" cy="707886"/>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4000" b="1" i="0" dirty="0">
                <a:solidFill>
                  <a:schemeClr val="bg1"/>
                </a:solidFill>
                <a:latin typeface="Calibri" panose="020F0502020204030204" pitchFamily="34" charset="0"/>
                <a:ea typeface="Calibri" panose="020F0502020204030204" pitchFamily="34" charset="0"/>
                <a:cs typeface="Calibri" panose="020F0502020204030204" pitchFamily="34" charset="0"/>
              </a:rPr>
              <a:t>Trusted By</a:t>
            </a:r>
          </a:p>
        </p:txBody>
      </p:sp>
      <p:grpSp>
        <p:nvGrpSpPr>
          <p:cNvPr id="6" name="Group 5">
            <a:extLst>
              <a:ext uri="{F25C604F-8A38-49F6-A2C4-A118EB687BA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ACA2EC-71F5-4C18-A442-D9394D261047}"/>
              </a:ext>
            </a:extLst>
          </p:cNvPr>
          <p:cNvGrpSpPr>
            <a:grpSpLocks noChangeAspect="1"/>
          </p:cNvGrpSpPr>
          <p:nvPr>
            <p:custDataLst>
              <p:tags r:id="rId3"/>
            </p:custDataLst>
          </p:nvPr>
        </p:nvGrpSpPr>
        <p:grpSpPr>
          <a:xfrm>
            <a:off x="3657600" y="1038225"/>
            <a:ext cx="4383577" cy="3078088"/>
            <a:chOff x="3657600" y="1038225"/>
            <a:chExt cx="4383577" cy="3078088"/>
          </a:xfrm>
        </p:grpSpPr>
        <p:grpSp>
          <p:nvGrpSpPr>
            <p:cNvPr id="7" name="Group 6">
              <a:extLst>
                <a:ext uri="{8579400B-08D3-4CD8-8599-EEA8BC59D1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5EF5B4-FF94-47BD-8FE2-D0CA016C68A6}"/>
                </a:ext>
              </a:extLst>
            </p:cNvPr>
            <p:cNvGrpSpPr>
              <a:grpSpLocks noChangeAspect="1"/>
            </p:cNvGrpSpPr>
            <p:nvPr>
              <p:custDataLst>
                <p:tags r:id="rId4"/>
              </p:custDataLst>
            </p:nvPr>
          </p:nvGrpSpPr>
          <p:grpSpPr>
            <a:xfrm>
              <a:off x="7125833" y="1695450"/>
              <a:ext cx="915343" cy="449188"/>
              <a:chOff x="3367411" y="886491"/>
              <a:chExt cx="1090050" cy="550164"/>
            </a:xfrm>
          </p:grpSpPr>
          <p:sp>
            <p:nvSpPr>
              <p:cNvPr id="8" name="Rounded Rectangle 7">
                <a:extLst>
                  <a:ext uri="{69EDEE01-6778-49D6-BC29-42A37AC388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50E995-FDF5-45F3-AF4C-00E09301144A}"/>
                  </a:ext>
                </a:extLst>
              </p:cNvPr>
              <p:cNvSpPr/>
              <p:nvPr/>
            </p:nvSpPr>
            <p:spPr>
              <a:xfrm>
                <a:off x="3367411" y="8864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B12C2AD7-33A7-4BC9-A363-1C8542BA28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BDEDC59-2D0F-4A65-97EE-BEB785D88467}"/>
                  </a:ext>
                </a:extLst>
              </p:cNvPr>
              <p:cNvPicPr>
                <a:picLocks noChangeAspect="1"/>
              </p:cNvPicPr>
              <p:nvPr>
                <p:custDataLst>
                  <p:tags r:id="rId31"/>
                </p:custDataLst>
              </p:nvPr>
            </p:nvPicPr>
            <p:blipFill>
              <a:blip r:embed="rId34"/>
              <a:stretch>
                <a:fillRect/>
              </a:stretch>
            </p:blipFill>
            <p:spPr>
              <a:xfrm>
                <a:off x="3738885" y="991264"/>
                <a:ext cx="344747" cy="344747"/>
              </a:xfrm>
              <a:prstGeom prst="rect">
                <a:avLst/>
              </a:prstGeom>
              <a:noFill/>
            </p:spPr>
          </p:pic>
        </p:grpSp>
        <p:grpSp>
          <p:nvGrpSpPr>
            <p:cNvPr id="10" name="Group 9">
              <a:extLst>
                <a:ext uri="{A963C54D-27CE-4219-835B-0986070CBBB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24ED09-EEF5-4AFF-973B-AA24502837A1}"/>
                </a:ext>
              </a:extLst>
            </p:cNvPr>
            <p:cNvGrpSpPr>
              <a:grpSpLocks noChangeAspect="1"/>
            </p:cNvGrpSpPr>
            <p:nvPr>
              <p:custDataLst>
                <p:tags r:id="rId5"/>
              </p:custDataLst>
            </p:nvPr>
          </p:nvGrpSpPr>
          <p:grpSpPr>
            <a:xfrm>
              <a:off x="4819650" y="3667125"/>
              <a:ext cx="915343" cy="449188"/>
              <a:chOff x="2912611" y="871880"/>
              <a:chExt cx="1090050" cy="550164"/>
            </a:xfrm>
          </p:grpSpPr>
          <p:sp>
            <p:nvSpPr>
              <p:cNvPr id="11" name="Rounded Rectangle 10">
                <a:extLst>
                  <a:ext uri="{6E1BA342-0F91-46E2-8F3E-0D4CAC7CACE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DA55DE-9627-48AD-83A4-6983EFC15A2B}"/>
                  </a:ext>
                </a:extLst>
              </p:cNvPr>
              <p:cNvSpPr/>
              <p:nvPr/>
            </p:nvSpPr>
            <p:spPr>
              <a:xfrm>
                <a:off x="2912611" y="871880"/>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5BFD38E7-8FAC-4BEC-B73F-C5ADD359213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CA971DF-AFE1-40EC-9E8E-37695F93B31F}"/>
                  </a:ext>
                </a:extLst>
              </p:cNvPr>
              <p:cNvPicPr>
                <a:picLocks noChangeAspect="1"/>
              </p:cNvPicPr>
              <p:nvPr>
                <p:custDataLst>
                  <p:tags r:id="rId30"/>
                </p:custDataLst>
              </p:nvPr>
            </p:nvPicPr>
            <p:blipFill>
              <a:blip r:embed="rId35"/>
              <a:stretch>
                <a:fillRect/>
              </a:stretch>
            </p:blipFill>
            <p:spPr>
              <a:xfrm>
                <a:off x="2998336" y="1005230"/>
                <a:ext cx="908494" cy="286750"/>
              </a:xfrm>
              <a:prstGeom prst="rect">
                <a:avLst/>
              </a:prstGeom>
              <a:noFill/>
            </p:spPr>
          </p:pic>
        </p:grpSp>
        <p:grpSp>
          <p:nvGrpSpPr>
            <p:cNvPr id="13" name="Group 12">
              <a:extLst>
                <a:ext uri="{3A58FCF8-D29C-4BB1-B3D7-6ED5F700A48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0C9CE45-4C36-4891-A498-60A6D82F1422}"/>
                </a:ext>
              </a:extLst>
            </p:cNvPr>
            <p:cNvGrpSpPr>
              <a:grpSpLocks noChangeAspect="1"/>
            </p:cNvGrpSpPr>
            <p:nvPr>
              <p:custDataLst>
                <p:tags r:id="rId6"/>
              </p:custDataLst>
            </p:nvPr>
          </p:nvGrpSpPr>
          <p:grpSpPr>
            <a:xfrm>
              <a:off x="4819650" y="2352675"/>
              <a:ext cx="915343" cy="449188"/>
              <a:chOff x="4772025" y="885825"/>
              <a:chExt cx="1090050" cy="550164"/>
            </a:xfrm>
          </p:grpSpPr>
          <p:sp>
            <p:nvSpPr>
              <p:cNvPr id="14" name="Rounded Rectangle 13">
                <a:extLst>
                  <a:ext uri="{EACD31FB-5C7A-473B-9615-8B29E5E344D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CC33477-71D6-430E-8FD6-12FEFADBBF77}"/>
                  </a:ext>
                </a:extLst>
              </p:cNvPr>
              <p:cNvSpPr/>
              <p:nvPr/>
            </p:nvSpPr>
            <p:spPr>
              <a:xfrm>
                <a:off x="4772025" y="885825"/>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10AF53CD-887B-4BA4-A53B-82D99F98F4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8D7F5DB-5AC8-4DA3-B5F2-5A7D21D8998F}"/>
                  </a:ext>
                </a:extLst>
              </p:cNvPr>
              <p:cNvPicPr>
                <a:picLocks noChangeAspect="1"/>
              </p:cNvPicPr>
              <p:nvPr>
                <p:custDataLst>
                  <p:tags r:id="rId29"/>
                </p:custDataLst>
              </p:nvPr>
            </p:nvPicPr>
            <p:blipFill>
              <a:blip r:embed="rId36"/>
              <a:stretch>
                <a:fillRect/>
              </a:stretch>
            </p:blipFill>
            <p:spPr>
              <a:xfrm>
                <a:off x="4962525" y="1019175"/>
                <a:ext cx="701144" cy="281006"/>
              </a:xfrm>
              <a:prstGeom prst="rect">
                <a:avLst/>
              </a:prstGeom>
              <a:noFill/>
            </p:spPr>
          </p:pic>
        </p:grpSp>
        <p:grpSp>
          <p:nvGrpSpPr>
            <p:cNvPr id="16" name="Group 15">
              <a:extLst>
                <a:ext uri="{669E557F-80CF-4E67-965D-7597AD784C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6FBF2CD-C080-4D98-9D51-796F1B48A634}"/>
                </a:ext>
              </a:extLst>
            </p:cNvPr>
            <p:cNvGrpSpPr>
              <a:grpSpLocks noChangeAspect="1"/>
            </p:cNvGrpSpPr>
            <p:nvPr>
              <p:custDataLst>
                <p:tags r:id="rId7"/>
              </p:custDataLst>
            </p:nvPr>
          </p:nvGrpSpPr>
          <p:grpSpPr>
            <a:xfrm>
              <a:off x="7125833" y="1038225"/>
              <a:ext cx="915343" cy="449188"/>
              <a:chOff x="7577459" y="886491"/>
              <a:chExt cx="1090050" cy="550164"/>
            </a:xfrm>
          </p:grpSpPr>
          <p:sp>
            <p:nvSpPr>
              <p:cNvPr id="17" name="Rounded Rectangle 16">
                <a:extLst>
                  <a:ext uri="{3E35CAF3-C36C-4BC0-ADEB-B3A67660993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177A8CB-A996-4782-B9DF-E7488369B6E9}"/>
                  </a:ext>
                </a:extLst>
              </p:cNvPr>
              <p:cNvSpPr/>
              <p:nvPr/>
            </p:nvSpPr>
            <p:spPr>
              <a:xfrm>
                <a:off x="7577459" y="8864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1A8FE37-4624-463E-8738-E0FAA58FD68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4541E01-0325-41C8-82BC-9D5BE96E1425}"/>
                  </a:ext>
                </a:extLst>
              </p:cNvPr>
              <p:cNvPicPr>
                <a:picLocks noChangeAspect="1"/>
              </p:cNvPicPr>
              <p:nvPr>
                <p:custDataLst>
                  <p:tags r:id="rId28"/>
                </p:custDataLst>
              </p:nvPr>
            </p:nvPicPr>
            <p:blipFill>
              <a:blip r:embed="rId37"/>
              <a:stretch>
                <a:fillRect/>
              </a:stretch>
            </p:blipFill>
            <p:spPr>
              <a:xfrm>
                <a:off x="7758436" y="934114"/>
                <a:ext cx="733396" cy="458371"/>
              </a:xfrm>
              <a:prstGeom prst="rect">
                <a:avLst/>
              </a:prstGeom>
              <a:noFill/>
            </p:spPr>
          </p:pic>
        </p:grpSp>
        <p:grpSp>
          <p:nvGrpSpPr>
            <p:cNvPr id="19" name="Group 18">
              <a:extLst>
                <a:ext uri="{3A7AB052-ED19-4D8E-A61A-551C6282A63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FA6DBD-A886-49A8-AF1B-8FBF13CD40B3}"/>
                </a:ext>
              </a:extLst>
            </p:cNvPr>
            <p:cNvGrpSpPr>
              <a:grpSpLocks noChangeAspect="1"/>
            </p:cNvGrpSpPr>
            <p:nvPr>
              <p:custDataLst>
                <p:tags r:id="rId8"/>
              </p:custDataLst>
            </p:nvPr>
          </p:nvGrpSpPr>
          <p:grpSpPr>
            <a:xfrm>
              <a:off x="5972174" y="3667125"/>
              <a:ext cx="915343" cy="449188"/>
              <a:chOff x="3367411" y="1724691"/>
              <a:chExt cx="1090050" cy="550164"/>
            </a:xfrm>
          </p:grpSpPr>
          <p:sp>
            <p:nvSpPr>
              <p:cNvPr id="20" name="Rounded Rectangle 19">
                <a:extLst>
                  <a:ext uri="{E67F6A12-54D0-4E61-942A-67BD0D61F4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91C958F-B300-4C0A-89CB-DDA759433FBB}"/>
                  </a:ext>
                </a:extLst>
              </p:cNvPr>
              <p:cNvSpPr/>
              <p:nvPr/>
            </p:nvSpPr>
            <p:spPr>
              <a:xfrm>
                <a:off x="3367411" y="17246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31E1FA72-1604-4A40-99CB-45DF9CB760F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B765BE-1C9F-4D2E-979F-74DD65A8F04D}"/>
                  </a:ext>
                </a:extLst>
              </p:cNvPr>
              <p:cNvPicPr>
                <a:picLocks noChangeAspect="1"/>
              </p:cNvPicPr>
              <p:nvPr>
                <p:custDataLst>
                  <p:tags r:id="rId27"/>
                </p:custDataLst>
              </p:nvPr>
            </p:nvPicPr>
            <p:blipFill>
              <a:blip r:embed="rId38"/>
              <a:stretch>
                <a:fillRect/>
              </a:stretch>
            </p:blipFill>
            <p:spPr>
              <a:xfrm>
                <a:off x="3529336" y="1867566"/>
                <a:ext cx="766867" cy="269898"/>
              </a:xfrm>
              <a:prstGeom prst="rect">
                <a:avLst/>
              </a:prstGeom>
              <a:noFill/>
            </p:spPr>
          </p:pic>
        </p:grpSp>
        <p:grpSp>
          <p:nvGrpSpPr>
            <p:cNvPr id="22" name="Group 21">
              <a:extLst>
                <a:ext uri="{93BA5D31-5182-49D9-B88B-94CA5ADEA6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801825-3650-490F-8B41-BFF73D908C11}"/>
                </a:ext>
              </a:extLst>
            </p:cNvPr>
            <p:cNvGrpSpPr>
              <a:grpSpLocks noChangeAspect="1"/>
            </p:cNvGrpSpPr>
            <p:nvPr>
              <p:custDataLst>
                <p:tags r:id="rId9"/>
              </p:custDataLst>
            </p:nvPr>
          </p:nvGrpSpPr>
          <p:grpSpPr>
            <a:xfrm>
              <a:off x="5972174" y="1695450"/>
              <a:ext cx="915343" cy="449188"/>
              <a:chOff x="6177286" y="1724691"/>
              <a:chExt cx="1090050" cy="550164"/>
            </a:xfrm>
          </p:grpSpPr>
          <p:sp>
            <p:nvSpPr>
              <p:cNvPr id="23" name="Rounded Rectangle 22">
                <a:extLst>
                  <a:ext uri="{1D204C5F-D112-4893-B263-2440E3601CD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3C2A9A-431F-442D-B5B0-6DEC1544E959}"/>
                  </a:ext>
                </a:extLst>
              </p:cNvPr>
              <p:cNvSpPr/>
              <p:nvPr/>
            </p:nvSpPr>
            <p:spPr>
              <a:xfrm>
                <a:off x="6177286" y="17246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4" name="Picture 23">
                <a:extLst>
                  <a:ext uri="{67B97DAF-D1CE-40AA-94D1-4D097C7565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309661-2987-4BC6-98D6-4928BEDDD1EE}"/>
                  </a:ext>
                </a:extLst>
              </p:cNvPr>
              <p:cNvPicPr>
                <a:picLocks noChangeAspect="1"/>
              </p:cNvPicPr>
              <p:nvPr>
                <p:custDataLst>
                  <p:tags r:id="rId26"/>
                </p:custDataLst>
              </p:nvPr>
            </p:nvPicPr>
            <p:blipFill>
              <a:blip r:embed="rId39"/>
              <a:stretch>
                <a:fillRect/>
              </a:stretch>
            </p:blipFill>
            <p:spPr>
              <a:xfrm>
                <a:off x="6386836" y="1819941"/>
                <a:ext cx="671922" cy="354110"/>
              </a:xfrm>
              <a:prstGeom prst="rect">
                <a:avLst/>
              </a:prstGeom>
              <a:noFill/>
            </p:spPr>
          </p:pic>
        </p:grpSp>
        <p:grpSp>
          <p:nvGrpSpPr>
            <p:cNvPr id="25" name="Group 24">
              <a:extLst>
                <a:ext uri="{31A8209B-69DB-448F-9788-EB8696EFC35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801260-05A7-4420-9BDA-8B42A80B23FA}"/>
                </a:ext>
              </a:extLst>
            </p:cNvPr>
            <p:cNvGrpSpPr>
              <a:grpSpLocks noChangeAspect="1"/>
            </p:cNvGrpSpPr>
            <p:nvPr>
              <p:custDataLst>
                <p:tags r:id="rId10"/>
              </p:custDataLst>
            </p:nvPr>
          </p:nvGrpSpPr>
          <p:grpSpPr>
            <a:xfrm>
              <a:off x="5972174" y="2352675"/>
              <a:ext cx="915343" cy="449188"/>
              <a:chOff x="4767585" y="1724691"/>
              <a:chExt cx="1090050" cy="550164"/>
            </a:xfrm>
          </p:grpSpPr>
          <p:sp>
            <p:nvSpPr>
              <p:cNvPr id="26" name="Rounded Rectangle 25">
                <a:extLst>
                  <a:ext uri="{A749FBAA-1826-47BC-914C-D79F110923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626C5E-9DB9-4A0C-ADB7-95385AAFEA44}"/>
                  </a:ext>
                </a:extLst>
              </p:cNvPr>
              <p:cNvSpPr/>
              <p:nvPr/>
            </p:nvSpPr>
            <p:spPr>
              <a:xfrm>
                <a:off x="4767585" y="17246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a:extLst>
                  <a:ext uri="{172C7CDA-CCA7-40A7-B821-983F43E2C0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D9F5B45-E298-4CF5-9CFB-6DC3CA6A37E3}"/>
                  </a:ext>
                </a:extLst>
              </p:cNvPr>
              <p:cNvPicPr>
                <a:picLocks noChangeAspect="1"/>
              </p:cNvPicPr>
              <p:nvPr>
                <p:custDataLst>
                  <p:tags r:id="rId25"/>
                </p:custDataLst>
              </p:nvPr>
            </p:nvPicPr>
            <p:blipFill>
              <a:blip r:embed="rId40"/>
              <a:stretch>
                <a:fillRect/>
              </a:stretch>
            </p:blipFill>
            <p:spPr>
              <a:xfrm>
                <a:off x="4929510" y="1781841"/>
                <a:ext cx="770220" cy="433244"/>
              </a:xfrm>
              <a:prstGeom prst="rect">
                <a:avLst/>
              </a:prstGeom>
              <a:noFill/>
            </p:spPr>
          </p:pic>
        </p:grpSp>
        <p:grpSp>
          <p:nvGrpSpPr>
            <p:cNvPr id="28" name="Group 27">
              <a:extLst>
                <a:ext uri="{609353EF-48A7-4B3E-9853-DB620ED083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FAA383-4C84-4651-B25E-FC84083DBBBE}"/>
                </a:ext>
              </a:extLst>
            </p:cNvPr>
            <p:cNvGrpSpPr>
              <a:grpSpLocks noChangeAspect="1"/>
            </p:cNvGrpSpPr>
            <p:nvPr>
              <p:custDataLst>
                <p:tags r:id="rId11"/>
              </p:custDataLst>
            </p:nvPr>
          </p:nvGrpSpPr>
          <p:grpSpPr>
            <a:xfrm>
              <a:off x="7125833" y="2352675"/>
              <a:ext cx="915343" cy="449188"/>
              <a:chOff x="7577459" y="1724691"/>
              <a:chExt cx="1090050" cy="550164"/>
            </a:xfrm>
          </p:grpSpPr>
          <p:sp>
            <p:nvSpPr>
              <p:cNvPr id="29" name="Rounded Rectangle 28">
                <a:extLst>
                  <a:ext uri="{138DFDDA-0312-43C4-954B-955325EA781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E9384E-FA6D-49E4-AA10-525763C2723E}"/>
                  </a:ext>
                </a:extLst>
              </p:cNvPr>
              <p:cNvSpPr/>
              <p:nvPr/>
            </p:nvSpPr>
            <p:spPr>
              <a:xfrm>
                <a:off x="7577459" y="172469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0" name="Picture 29">
                <a:extLst>
                  <a:ext uri="{F9408FB2-A381-45C5-ACAA-94C34A70F1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A2F245-B495-4183-8CD2-64871B978F38}"/>
                  </a:ext>
                </a:extLst>
              </p:cNvPr>
              <p:cNvPicPr>
                <a:picLocks noChangeAspect="1"/>
              </p:cNvPicPr>
              <p:nvPr>
                <p:custDataLst>
                  <p:tags r:id="rId24"/>
                </p:custDataLst>
              </p:nvPr>
            </p:nvPicPr>
            <p:blipFill>
              <a:blip r:embed="rId41"/>
              <a:stretch>
                <a:fillRect/>
              </a:stretch>
            </p:blipFill>
            <p:spPr>
              <a:xfrm>
                <a:off x="7672710" y="1743741"/>
                <a:ext cx="905637" cy="509416"/>
              </a:xfrm>
              <a:prstGeom prst="rect">
                <a:avLst/>
              </a:prstGeom>
              <a:noFill/>
            </p:spPr>
          </p:pic>
        </p:grpSp>
        <p:grpSp>
          <p:nvGrpSpPr>
            <p:cNvPr id="31" name="Group 30">
              <a:extLst>
                <a:ext uri="{77473B45-8004-474C-A50A-AF006ABB12E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AB6640-E602-45AC-B9D3-C2E5CF104B1C}"/>
                </a:ext>
              </a:extLst>
            </p:cNvPr>
            <p:cNvGrpSpPr>
              <a:grpSpLocks noChangeAspect="1"/>
            </p:cNvGrpSpPr>
            <p:nvPr>
              <p:custDataLst>
                <p:tags r:id="rId12"/>
              </p:custDataLst>
            </p:nvPr>
          </p:nvGrpSpPr>
          <p:grpSpPr>
            <a:xfrm>
              <a:off x="3657600" y="3667125"/>
              <a:ext cx="915343" cy="449188"/>
              <a:chOff x="4725866" y="3469470"/>
              <a:chExt cx="1090050" cy="550164"/>
            </a:xfrm>
          </p:grpSpPr>
          <p:sp>
            <p:nvSpPr>
              <p:cNvPr id="32" name="Rounded Rectangle 31">
                <a:extLst>
                  <a:ext uri="{CB5C0836-EEAB-4C35-A610-9E1A6035D9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B591D3B-BC3A-4183-8FEB-602DF4028C5A}"/>
                  </a:ext>
                </a:extLst>
              </p:cNvPr>
              <p:cNvSpPr/>
              <p:nvPr/>
            </p:nvSpPr>
            <p:spPr>
              <a:xfrm>
                <a:off x="4725866" y="3469470"/>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3" name="Picture 32">
                <a:extLst>
                  <a:ext uri="{E22A7219-3FD4-4298-8A20-8B239F5E671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F36C599-D0D8-4AA3-80CC-6EA42998459F}"/>
                  </a:ext>
                </a:extLst>
              </p:cNvPr>
              <p:cNvPicPr>
                <a:picLocks noChangeAspect="1"/>
              </p:cNvPicPr>
              <p:nvPr>
                <p:custDataLst>
                  <p:tags r:id="rId23"/>
                </p:custDataLst>
              </p:nvPr>
            </p:nvPicPr>
            <p:blipFill>
              <a:blip r:embed="rId42"/>
              <a:stretch>
                <a:fillRect/>
              </a:stretch>
            </p:blipFill>
            <p:spPr>
              <a:xfrm>
                <a:off x="4944941" y="3612345"/>
                <a:ext cx="648281" cy="272280"/>
              </a:xfrm>
              <a:prstGeom prst="rect">
                <a:avLst/>
              </a:prstGeom>
              <a:noFill/>
            </p:spPr>
          </p:pic>
        </p:grpSp>
        <p:grpSp>
          <p:nvGrpSpPr>
            <p:cNvPr id="34" name="Group 33">
              <a:extLst>
                <a:ext uri="{E9E738BB-6598-4C0F-A37A-4F68AB62B2B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627CE15-C3E7-4B4B-B870-C0DED602C8DE}"/>
                </a:ext>
              </a:extLst>
            </p:cNvPr>
            <p:cNvGrpSpPr>
              <a:grpSpLocks noChangeAspect="1"/>
            </p:cNvGrpSpPr>
            <p:nvPr>
              <p:custDataLst>
                <p:tags r:id="rId13"/>
              </p:custDataLst>
            </p:nvPr>
          </p:nvGrpSpPr>
          <p:grpSpPr>
            <a:xfrm>
              <a:off x="3657600" y="3009900"/>
              <a:ext cx="915343" cy="449188"/>
              <a:chOff x="6177286" y="2629566"/>
              <a:chExt cx="1090050" cy="550164"/>
            </a:xfrm>
          </p:grpSpPr>
          <p:sp>
            <p:nvSpPr>
              <p:cNvPr id="35" name="Rounded Rectangle 34">
                <a:extLst>
                  <a:ext uri="{589F1134-96DB-4406-8D3B-47F3F72722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46DF63-1C95-452D-B9A2-DFE146591151}"/>
                  </a:ext>
                </a:extLst>
              </p:cNvPr>
              <p:cNvSpPr/>
              <p:nvPr/>
            </p:nvSpPr>
            <p:spPr>
              <a:xfrm>
                <a:off x="6177286" y="2629566"/>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6" name="Picture 35">
                <a:extLst>
                  <a:ext uri="{53EE29DF-2277-47D8-AE84-734CF77A90D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E110E8-E636-4E72-B68A-5ADAA3C1916D}"/>
                  </a:ext>
                </a:extLst>
              </p:cNvPr>
              <p:cNvPicPr>
                <a:picLocks noChangeAspect="1"/>
              </p:cNvPicPr>
              <p:nvPr>
                <p:custDataLst>
                  <p:tags r:id="rId22"/>
                </p:custDataLst>
              </p:nvPr>
            </p:nvPicPr>
            <p:blipFill>
              <a:blip r:embed="rId43"/>
              <a:stretch>
                <a:fillRect/>
              </a:stretch>
            </p:blipFill>
            <p:spPr>
              <a:xfrm>
                <a:off x="6367786" y="2734341"/>
                <a:ext cx="702278" cy="351139"/>
              </a:xfrm>
              <a:prstGeom prst="rect">
                <a:avLst/>
              </a:prstGeom>
              <a:noFill/>
            </p:spPr>
          </p:pic>
        </p:grpSp>
        <p:grpSp>
          <p:nvGrpSpPr>
            <p:cNvPr id="37" name="Group 36">
              <a:extLst>
                <a:ext uri="{63FDBEBD-2820-4E9A-89E1-7F6BE1ED770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632452-F666-4C24-A6F5-923E47BC7A78}"/>
                </a:ext>
              </a:extLst>
            </p:cNvPr>
            <p:cNvGrpSpPr>
              <a:grpSpLocks noChangeAspect="1"/>
            </p:cNvGrpSpPr>
            <p:nvPr>
              <p:custDataLst>
                <p:tags r:id="rId14"/>
              </p:custDataLst>
            </p:nvPr>
          </p:nvGrpSpPr>
          <p:grpSpPr>
            <a:xfrm>
              <a:off x="5972174" y="3009900"/>
              <a:ext cx="915343" cy="449188"/>
              <a:chOff x="4767585" y="2629566"/>
              <a:chExt cx="1090050" cy="550164"/>
            </a:xfrm>
          </p:grpSpPr>
          <p:sp>
            <p:nvSpPr>
              <p:cNvPr id="38" name="Rounded Rectangle 37">
                <a:extLst>
                  <a:ext uri="{F22F5F75-FA07-4458-86C1-548AFCDCB81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8465C8-800F-42C2-B718-6CE62FFF6069}"/>
                  </a:ext>
                </a:extLst>
              </p:cNvPr>
              <p:cNvSpPr/>
              <p:nvPr/>
            </p:nvSpPr>
            <p:spPr>
              <a:xfrm>
                <a:off x="4767585" y="2629566"/>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39" name="Picture 38">
                <a:extLst>
                  <a:ext uri="{933CB002-A183-4EA0-977E-A7E1170047C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EC05708-D8F8-4C15-9DE0-43B07FFB6A38}"/>
                  </a:ext>
                </a:extLst>
              </p:cNvPr>
              <p:cNvPicPr>
                <a:picLocks noChangeAspect="1"/>
              </p:cNvPicPr>
              <p:nvPr>
                <p:custDataLst>
                  <p:tags r:id="rId21"/>
                </p:custDataLst>
              </p:nvPr>
            </p:nvPicPr>
            <p:blipFill>
              <a:blip r:embed="rId44"/>
              <a:stretch>
                <a:fillRect/>
              </a:stretch>
            </p:blipFill>
            <p:spPr>
              <a:xfrm>
                <a:off x="4872361" y="2839116"/>
                <a:ext cx="871366" cy="132749"/>
              </a:xfrm>
              <a:prstGeom prst="rect">
                <a:avLst/>
              </a:prstGeom>
              <a:noFill/>
            </p:spPr>
          </p:pic>
        </p:grpSp>
        <p:grpSp>
          <p:nvGrpSpPr>
            <p:cNvPr id="40" name="Group 39">
              <a:extLst>
                <a:ext uri="{B49CAAE5-2AC2-4A35-8993-5B2BB428A1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878B7C1-E27A-4803-873B-C269EBE4DEDC}"/>
                </a:ext>
              </a:extLst>
            </p:cNvPr>
            <p:cNvGrpSpPr>
              <a:grpSpLocks noChangeAspect="1"/>
            </p:cNvGrpSpPr>
            <p:nvPr>
              <p:custDataLst>
                <p:tags r:id="rId15"/>
              </p:custDataLst>
            </p:nvPr>
          </p:nvGrpSpPr>
          <p:grpSpPr>
            <a:xfrm>
              <a:off x="4819650" y="3009900"/>
              <a:ext cx="915343" cy="449188"/>
              <a:chOff x="6184468" y="3496341"/>
              <a:chExt cx="1090050" cy="550164"/>
            </a:xfrm>
          </p:grpSpPr>
          <p:sp>
            <p:nvSpPr>
              <p:cNvPr id="41" name="Rounded Rectangle 40">
                <a:extLst>
                  <a:ext uri="{279C9A38-8F2D-4445-8AEF-2B02669CD0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954AB91-2FA4-4760-A31A-164F44BC5C36}"/>
                  </a:ext>
                </a:extLst>
              </p:cNvPr>
              <p:cNvSpPr/>
              <p:nvPr/>
            </p:nvSpPr>
            <p:spPr>
              <a:xfrm>
                <a:off x="6184468" y="349634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2" name="Picture 41">
                <a:extLst>
                  <a:ext uri="{22C4A1F4-8B8A-4DF9-9F07-C9132F37E9E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84D115-C665-4499-A9F6-1171A7B5A64E}"/>
                  </a:ext>
                </a:extLst>
              </p:cNvPr>
              <p:cNvPicPr>
                <a:picLocks noChangeAspect="1"/>
              </p:cNvPicPr>
              <p:nvPr>
                <p:custDataLst>
                  <p:tags r:id="rId20"/>
                </p:custDataLst>
              </p:nvPr>
            </p:nvPicPr>
            <p:blipFill>
              <a:blip r:embed="rId45"/>
              <a:stretch>
                <a:fillRect/>
              </a:stretch>
            </p:blipFill>
            <p:spPr>
              <a:xfrm>
                <a:off x="6260668" y="3620166"/>
                <a:ext cx="927544" cy="297818"/>
              </a:xfrm>
              <a:prstGeom prst="rect">
                <a:avLst/>
              </a:prstGeom>
              <a:noFill/>
            </p:spPr>
          </p:pic>
        </p:grpSp>
        <p:grpSp>
          <p:nvGrpSpPr>
            <p:cNvPr id="43" name="Group 42">
              <a:extLst>
                <a:ext uri="{6BC7A6E6-FF1C-4890-BCC5-987C9A20236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FC10F2D-92BB-48B0-A2B1-AE21D6E5760C}"/>
                </a:ext>
              </a:extLst>
            </p:cNvPr>
            <p:cNvGrpSpPr>
              <a:grpSpLocks noChangeAspect="1"/>
            </p:cNvGrpSpPr>
            <p:nvPr>
              <p:custDataLst>
                <p:tags r:id="rId16"/>
              </p:custDataLst>
            </p:nvPr>
          </p:nvGrpSpPr>
          <p:grpSpPr>
            <a:xfrm>
              <a:off x="7125833" y="3009900"/>
              <a:ext cx="915343" cy="449188"/>
              <a:chOff x="7577459" y="2629566"/>
              <a:chExt cx="1090050" cy="550164"/>
            </a:xfrm>
          </p:grpSpPr>
          <p:sp>
            <p:nvSpPr>
              <p:cNvPr id="44" name="Rounded Rectangle 43">
                <a:extLst>
                  <a:ext uri="{44A2C665-A742-4056-B5E9-3B8460DB150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2B8F52-E79B-498E-8460-4FDC555056BA}"/>
                  </a:ext>
                </a:extLst>
              </p:cNvPr>
              <p:cNvSpPr/>
              <p:nvPr/>
            </p:nvSpPr>
            <p:spPr>
              <a:xfrm>
                <a:off x="7577459" y="2629566"/>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5" name="Picture 44">
                <a:extLst>
                  <a:ext uri="{5FB29F18-2E41-4855-9E82-BD424DCC256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14BD23-5FB9-4953-875A-08962339C56C}"/>
                  </a:ext>
                </a:extLst>
              </p:cNvPr>
              <p:cNvPicPr>
                <a:picLocks noChangeAspect="1"/>
              </p:cNvPicPr>
              <p:nvPr>
                <p:custDataLst>
                  <p:tags r:id="rId19"/>
                </p:custDataLst>
              </p:nvPr>
            </p:nvPicPr>
            <p:blipFill>
              <a:blip r:embed="rId46"/>
              <a:srcRect t="24370" b="32840"/>
              <a:stretch>
                <a:fillRect/>
              </a:stretch>
            </p:blipFill>
            <p:spPr>
              <a:xfrm>
                <a:off x="7701286" y="2695602"/>
                <a:ext cx="837838" cy="358578"/>
              </a:xfrm>
              <a:prstGeom prst="rect">
                <a:avLst/>
              </a:prstGeom>
              <a:noFill/>
            </p:spPr>
          </p:pic>
        </p:grpSp>
        <p:grpSp>
          <p:nvGrpSpPr>
            <p:cNvPr id="46" name="Group 45">
              <a:extLst>
                <a:ext uri="{E6EA1340-BAEE-46B8-AC51-1FAAC2F140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1ADB9D8-0630-4D4D-BDB9-3C6F70FE6404}"/>
                </a:ext>
              </a:extLst>
            </p:cNvPr>
            <p:cNvGrpSpPr>
              <a:grpSpLocks noChangeAspect="1"/>
            </p:cNvGrpSpPr>
            <p:nvPr>
              <p:custDataLst>
                <p:tags r:id="rId17"/>
              </p:custDataLst>
            </p:nvPr>
          </p:nvGrpSpPr>
          <p:grpSpPr>
            <a:xfrm>
              <a:off x="7125833" y="3667125"/>
              <a:ext cx="915343" cy="449188"/>
              <a:chOff x="7594168" y="3496341"/>
              <a:chExt cx="1090050" cy="550164"/>
            </a:xfrm>
          </p:grpSpPr>
          <p:sp>
            <p:nvSpPr>
              <p:cNvPr id="47" name="Rounded Rectangle 46">
                <a:extLst>
                  <a:ext uri="{CD1C6ADC-B110-47E0-94AC-B2814BE4879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D512E2-01FF-4107-A2A4-047927FF8C7B}"/>
                  </a:ext>
                </a:extLst>
              </p:cNvPr>
              <p:cNvSpPr/>
              <p:nvPr/>
            </p:nvSpPr>
            <p:spPr>
              <a:xfrm>
                <a:off x="7594168" y="3496341"/>
                <a:ext cx="1090050" cy="550164"/>
              </a:xfrm>
              <a:prstGeom prst="roundRect">
                <a:avLst/>
              </a:prstGeom>
              <a:solidFill>
                <a:schemeClr val="bg1"/>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8" name="Picture 47">
                <a:extLst>
                  <a:ext uri="{A04F6216-B645-456C-942A-ADB1DBE05A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8CCDB37-0273-4299-AD23-CC81873E37A9}"/>
                  </a:ext>
                </a:extLst>
              </p:cNvPr>
              <p:cNvPicPr>
                <a:picLocks noChangeAspect="1"/>
              </p:cNvPicPr>
              <p:nvPr>
                <p:custDataLst>
                  <p:tags r:id="rId18"/>
                </p:custDataLst>
              </p:nvPr>
            </p:nvPicPr>
            <p:blipFill>
              <a:blip r:embed="rId47"/>
              <a:stretch>
                <a:fillRect/>
              </a:stretch>
            </p:blipFill>
            <p:spPr>
              <a:xfrm>
                <a:off x="7937068" y="3553491"/>
                <a:ext cx="401974" cy="435483"/>
              </a:xfrm>
              <a:prstGeom prst="rect">
                <a:avLst/>
              </a:prstGeom>
              <a:noFill/>
            </p:spPr>
          </p:pic>
        </p:grpSp>
      </p:grpSp>
    </p:spTree>
    <p:extLst>
      <p:ext uri="{5B82D041-B261-455F-8E84-ABA8F30A10A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Rectangle 1">
            <a:extLst>
              <a:ext uri="{379069F2-9053-4A07-840F-F0F632F6DAD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8FD25E-8EB5-463A-A80D-9815C58D0A3E}"/>
              </a:ext>
            </a:extLst>
          </p:cNvPr>
          <p:cNvSpPr/>
          <p:nvPr/>
        </p:nvSpPr>
        <p:spPr>
          <a:xfrm>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DBABD84A-FC87-4CD2-B508-3C7841C6A9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1F40AE7-2B5F-4F33-B556-1B866D40E6B2}"/>
              </a:ext>
            </a:extLst>
          </p:cNvPr>
          <p:cNvSpPr txBox="1">
            <a:spLocks noGrp="1"/>
          </p:cNvSpPr>
          <p:nvPr>
            <p:custDataLst>
              <p:tags r:id="rId1"/>
            </p:custDataLst>
          </p:nvPr>
        </p:nvSpPr>
        <p:spPr>
          <a:xfrm>
            <a:off x="374913" y="286359"/>
            <a:ext cx="7080113" cy="778097"/>
          </a:xfrm>
          <a:prstGeom prst="rect">
            <a:avLst/>
          </a:prstGeom>
          <a:ln>
            <a:noFill/>
          </a:ln>
        </p:spPr>
        <p:txBody>
          <a:bodyPr vert="horz" lIns="91440" tIns="45720" rIns="91440" bIns="45720" numCol="1" spcCol="0" rtlCol="0" anchor="t">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How </a:t>
            </a:r>
            <a:r>
              <a:rPr lang="en-US" sz="2400" b="1"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 can help organizations across sectors</a:t>
            </a:r>
          </a:p>
        </p:txBody>
      </p:sp>
      <p:sp>
        <p:nvSpPr>
          <p:cNvPr id="4" name="Rounded Rectangle 3">
            <a:extLst>
              <a:ext uri="{16261153-6882-41F6-AC42-CAFE936430B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DFFC47-7D9B-4CEC-BBF2-0B7E428055C4}"/>
              </a:ext>
            </a:extLst>
          </p:cNvPr>
          <p:cNvSpPr/>
          <p:nvPr/>
        </p:nvSpPr>
        <p:spPr>
          <a:xfrm>
            <a:off x="466725" y="1352550"/>
            <a:ext cx="2507560" cy="3253253"/>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E8121AD9-5FD1-4FD7-868E-1F5EF5E2F3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5A8A183-39F1-4479-9840-EEFDC19EF60D}"/>
              </a:ext>
            </a:extLst>
          </p:cNvPr>
          <p:cNvSpPr txBox="1"/>
          <p:nvPr/>
        </p:nvSpPr>
        <p:spPr>
          <a:xfrm>
            <a:off x="575614" y="1594485"/>
            <a:ext cx="1921525" cy="280846"/>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200" b="1" i="0" dirty="0">
                <a:solidFill>
                  <a:srgbClr val="0864F0"/>
                </a:solidFill>
                <a:latin typeface="Calibri" panose="020F0502020204030204" pitchFamily="34" charset="0"/>
                <a:ea typeface="Calibri" panose="020F0502020204030204" pitchFamily="34" charset="0"/>
                <a:cs typeface="Calibri" panose="020F0502020204030204" pitchFamily="34" charset="0"/>
              </a:rPr>
              <a:t>Government sector</a:t>
            </a:r>
          </a:p>
        </p:txBody>
      </p:sp>
      <p:sp>
        <p:nvSpPr>
          <p:cNvPr id="6" name="Rounded Rectangle 5">
            <a:extLst>
              <a:ext uri="{3815CBB2-EEBA-4CED-9112-8DC7FC3CF4D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DDE6CC8-CBD1-4D3E-B378-B112B0CD2095}"/>
              </a:ext>
            </a:extLst>
          </p:cNvPr>
          <p:cNvSpPr/>
          <p:nvPr/>
        </p:nvSpPr>
        <p:spPr>
          <a:xfrm>
            <a:off x="3314700" y="1352550"/>
            <a:ext cx="2507560" cy="3253253"/>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ounded Rectangle 6">
            <a:extLst>
              <a:ext uri="{8E1B472D-371C-4379-AEEE-13B9ABC1C6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2FCD78-6FA6-49CC-8199-7D5D54CD3C71}"/>
              </a:ext>
            </a:extLst>
          </p:cNvPr>
          <p:cNvSpPr/>
          <p:nvPr/>
        </p:nvSpPr>
        <p:spPr>
          <a:xfrm>
            <a:off x="6162674" y="1352550"/>
            <a:ext cx="2507560" cy="3253253"/>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62B4DFC7-8F06-474F-AA54-85CED52BFD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D76B581-4D0E-46E2-B89C-3C05DE620D6D}"/>
              </a:ext>
            </a:extLst>
          </p:cNvPr>
          <p:cNvSpPr txBox="1">
            <a:spLocks noGrp="1"/>
          </p:cNvSpPr>
          <p:nvPr>
            <p:custDataLst>
              <p:tags r:id="rId2"/>
            </p:custDataLst>
          </p:nvPr>
        </p:nvSpPr>
        <p:spPr>
          <a:xfrm>
            <a:off x="660425" y="2004060"/>
            <a:ext cx="2125741" cy="984885"/>
          </a:xfrm>
          <a:prstGeom prst="rect">
            <a:avLst/>
          </a:prstGeom>
          <a:ln>
            <a:noFill/>
          </a:ln>
        </p:spPr>
        <p:txBody>
          <a:bodyPr vert="horz" lIns="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Comply with the requirements of regulations like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FISMA</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and the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NIST</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Cybersecurity Framework</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Prevent credential-based attacks on the domain network using adaptive MFA and advanced password policies</a:t>
            </a:r>
          </a:p>
        </p:txBody>
      </p:sp>
      <p:sp>
        <p:nvSpPr>
          <p:cNvPr id="9" name="TextBox 8">
            <a:extLst>
              <a:ext uri="{BF9AFA25-E766-4D54-BED3-8BF9A680AE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B82437-897F-417A-AF37-E9B5DAA18E8C}"/>
              </a:ext>
            </a:extLst>
          </p:cNvPr>
          <p:cNvSpPr txBox="1"/>
          <p:nvPr/>
        </p:nvSpPr>
        <p:spPr>
          <a:xfrm>
            <a:off x="3423590" y="1585855"/>
            <a:ext cx="2271007" cy="280846"/>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200" b="1" i="0" dirty="0">
                <a:solidFill>
                  <a:srgbClr val="0864F0"/>
                </a:solidFill>
                <a:latin typeface="Calibri" panose="020F0502020204030204" pitchFamily="34" charset="0"/>
                <a:ea typeface="Calibri" panose="020F0502020204030204" pitchFamily="34" charset="0"/>
                <a:cs typeface="Calibri" panose="020F0502020204030204" pitchFamily="34" charset="0"/>
              </a:rPr>
              <a:t>IT sector</a:t>
            </a:r>
          </a:p>
        </p:txBody>
      </p:sp>
      <p:sp>
        <p:nvSpPr>
          <p:cNvPr id="10" name="TextBox 9">
            <a:extLst>
              <a:ext uri="{69F9F108-24AF-4BF6-933E-0862C50B34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12767D6-3E4B-4BB1-8D46-DFBEAEDB01FC}"/>
              </a:ext>
            </a:extLst>
          </p:cNvPr>
          <p:cNvSpPr txBox="1">
            <a:spLocks noGrp="1"/>
          </p:cNvSpPr>
          <p:nvPr>
            <p:custDataLst>
              <p:tags r:id="rId3"/>
            </p:custDataLst>
          </p:nvPr>
        </p:nvSpPr>
        <p:spPr>
          <a:xfrm>
            <a:off x="3491874" y="2004060"/>
            <a:ext cx="2177310" cy="1692771"/>
          </a:xfrm>
          <a:prstGeom prst="rect">
            <a:avLst/>
          </a:prstGeom>
          <a:ln>
            <a:noFill/>
          </a:ln>
        </p:spPr>
        <p:txBody>
          <a:bodyPr vert="horz" lIns="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Comply with the requirements and guidelines of the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GDPR</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NIS</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Directive</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Implement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SSO</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for enterprise applications secured by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passwordless</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authentication based on robust authenticators like biometrics </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Enable users to reset their domain passwords and unlock their domain accounts without depending on their IT help desk</a:t>
            </a:r>
          </a:p>
        </p:txBody>
      </p:sp>
      <p:sp>
        <p:nvSpPr>
          <p:cNvPr id="11" name="TextBox 10">
            <a:extLst>
              <a:ext uri="{D7EF1D0D-9824-42C1-A595-3D31F9A7407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AECA804-7733-427D-AEF3-D27B3360094C}"/>
              </a:ext>
            </a:extLst>
          </p:cNvPr>
          <p:cNvSpPr txBox="1"/>
          <p:nvPr/>
        </p:nvSpPr>
        <p:spPr>
          <a:xfrm>
            <a:off x="6277194" y="1594485"/>
            <a:ext cx="2462012" cy="280846"/>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200" b="1" i="0" dirty="0">
                <a:solidFill>
                  <a:srgbClr val="0864F0"/>
                </a:solidFill>
                <a:latin typeface="Calibri" panose="020F0502020204030204" pitchFamily="34" charset="0"/>
                <a:ea typeface="Calibri" panose="020F0502020204030204" pitchFamily="34" charset="0"/>
                <a:cs typeface="Calibri" panose="020F0502020204030204" pitchFamily="34" charset="0"/>
              </a:rPr>
              <a:t>Education sector</a:t>
            </a:r>
          </a:p>
        </p:txBody>
      </p:sp>
      <p:sp>
        <p:nvSpPr>
          <p:cNvPr id="12" name="TextBox 11">
            <a:extLst>
              <a:ext uri="{C02476DE-5B01-4D48-9627-2E065F5E68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00E0814-0B3B-486B-A83B-3CD033EC18C8}"/>
              </a:ext>
            </a:extLst>
          </p:cNvPr>
          <p:cNvSpPr txBox="1">
            <a:spLocks noGrp="1"/>
          </p:cNvSpPr>
          <p:nvPr>
            <p:custDataLst>
              <p:tags r:id="rId4"/>
            </p:custDataLst>
          </p:nvPr>
        </p:nvSpPr>
        <p:spPr>
          <a:xfrm>
            <a:off x="6345478" y="2004060"/>
            <a:ext cx="2070648" cy="1538883"/>
          </a:xfrm>
          <a:prstGeom prst="rect">
            <a:avLst/>
          </a:prstGeom>
          <a:ln>
            <a:noFill/>
          </a:ln>
        </p:spPr>
        <p:txBody>
          <a:bodyPr vert="horz" lIns="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Comply with the requirements and guidelines of regulations like the Family Educational Rights and Privacy Act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FERPA</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and the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NIST</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Cybersecurity Framework</a:t>
            </a:r>
          </a:p>
          <a:p>
            <a:pPr marL="190500" indent="-190500" algn="l" rtl="0">
              <a:lnSpc>
                <a:spcPct val="10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Empower students and staff to reset their passwords and unlock their accounts from anywhere and access multiple applications from a single console</a:t>
            </a:r>
          </a:p>
        </p:txBody>
      </p:sp>
    </p:spTree>
    <p:extLst>
      <p:ext uri="{DFE43398-D56B-4C3D-8E87-16AD293825C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Rectangle 1">
            <a:extLst>
              <a:ext uri="{8E1B32DB-99A2-45C1-AAA2-ACB978D9AC6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DCC6DE4-F508-47D6-BA27-644F4B7E2B13}"/>
              </a:ext>
            </a:extLst>
          </p:cNvPr>
          <p:cNvSpPr/>
          <p:nvPr/>
        </p:nvSpPr>
        <p:spPr>
          <a:xfrm>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67DD79E2-6A14-4754-AC39-407D0370419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98730D4-216F-4624-B590-70B5309DDBB2}"/>
              </a:ext>
            </a:extLst>
          </p:cNvPr>
          <p:cNvSpPr txBox="1">
            <a:spLocks noGrp="1"/>
          </p:cNvSpPr>
          <p:nvPr>
            <p:custDataLst>
              <p:tags r:id="rId1"/>
            </p:custDataLst>
          </p:nvPr>
        </p:nvSpPr>
        <p:spPr>
          <a:xfrm>
            <a:off x="374913" y="286359"/>
            <a:ext cx="7080113" cy="778097"/>
          </a:xfrm>
          <a:prstGeom prst="rect">
            <a:avLst/>
          </a:prstGeom>
          <a:ln>
            <a:noFill/>
          </a:ln>
        </p:spPr>
        <p:txBody>
          <a:bodyPr vert="horz" lIns="91440" tIns="45720" rIns="91440" bIns="45720" numCol="1" spcCol="0" rtlCol="0" anchor="t">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How </a:t>
            </a:r>
            <a:r>
              <a:rPr lang="en-US" sz="2400" b="1"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 can help organizations across sectors</a:t>
            </a:r>
          </a:p>
        </p:txBody>
      </p:sp>
      <p:sp>
        <p:nvSpPr>
          <p:cNvPr id="4" name="Rounded Rectangle 3">
            <a:extLst>
              <a:ext uri="{9D07FAD1-223E-43D3-B673-F6D43052E87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0CFF76-2B91-436A-B37E-0AE0B5B376E8}"/>
              </a:ext>
            </a:extLst>
          </p:cNvPr>
          <p:cNvSpPr/>
          <p:nvPr/>
        </p:nvSpPr>
        <p:spPr>
          <a:xfrm>
            <a:off x="1744160" y="1352550"/>
            <a:ext cx="2507560" cy="3016434"/>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6D6C5D4C-0856-42E3-A9F4-DE40002991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8CD527-88C9-4115-8D9E-80AD506CF0B3}"/>
              </a:ext>
            </a:extLst>
          </p:cNvPr>
          <p:cNvSpPr txBox="1"/>
          <p:nvPr/>
        </p:nvSpPr>
        <p:spPr>
          <a:xfrm>
            <a:off x="1850945" y="1638300"/>
            <a:ext cx="1905000" cy="280846"/>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200" b="1" i="0" dirty="0">
                <a:solidFill>
                  <a:srgbClr val="0864F0"/>
                </a:solidFill>
                <a:latin typeface="Calibri" panose="020F0502020204030204" pitchFamily="34" charset="0"/>
                <a:ea typeface="Calibri" panose="020F0502020204030204" pitchFamily="34" charset="0"/>
                <a:cs typeface="Calibri" panose="020F0502020204030204" pitchFamily="34" charset="0"/>
              </a:rPr>
              <a:t>Finance sector </a:t>
            </a:r>
          </a:p>
        </p:txBody>
      </p:sp>
      <p:sp>
        <p:nvSpPr>
          <p:cNvPr id="6" name="Rounded Rectangle 5">
            <a:extLst>
              <a:ext uri="{4426C9C3-A189-4478-B04B-99A61F7930D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E1BF1F-CF10-418C-9C98-93C4AE863426}"/>
              </a:ext>
            </a:extLst>
          </p:cNvPr>
          <p:cNvSpPr/>
          <p:nvPr/>
        </p:nvSpPr>
        <p:spPr>
          <a:xfrm>
            <a:off x="4747498" y="1352550"/>
            <a:ext cx="2507560" cy="3016434"/>
          </a:xfrm>
          <a:prstGeom prst="roundRect">
            <a:avLst>
              <a:gd name="adj" fmla="val 8386"/>
            </a:avLst>
          </a:prstGeom>
          <a:solidFill>
            <a:srgbClr val="F4F9FE"/>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DCE9E284-C99C-4F11-8A7F-274EAF052D8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CBCB2B-CD52-4A38-A3C4-308A68F1FEEA}"/>
              </a:ext>
            </a:extLst>
          </p:cNvPr>
          <p:cNvSpPr txBox="1">
            <a:spLocks noGrp="1"/>
          </p:cNvSpPr>
          <p:nvPr>
            <p:custDataLst>
              <p:tags r:id="rId2"/>
            </p:custDataLst>
          </p:nvPr>
        </p:nvSpPr>
        <p:spPr>
          <a:xfrm>
            <a:off x="1935070" y="1997116"/>
            <a:ext cx="2125741" cy="1792478"/>
          </a:xfrm>
          <a:prstGeom prst="rect">
            <a:avLst/>
          </a:prstGeom>
          <a:ln>
            <a:noFill/>
          </a:ln>
        </p:spPr>
        <p:txBody>
          <a:bodyPr vert="horz" lIns="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2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Comply with the requirements and guidelines of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SOX</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GLBA</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PCI</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DSS</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and the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NIST</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Cybersecurity Framework</a:t>
            </a:r>
          </a:p>
          <a:p>
            <a:pPr marL="190500" indent="-190500" algn="l" rtl="0">
              <a:lnSpc>
                <a:spcPct val="12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Provide seamless access to sensitive data using MFA, conditional access, and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SSO</a:t>
            </a:r>
          </a:p>
          <a:p>
            <a:pPr marL="190500" indent="-190500" algn="l" rtl="0">
              <a:lnSpc>
                <a:spcPct val="12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Enable employees to perform password resets while upholding stringent password policies</a:t>
            </a:r>
          </a:p>
        </p:txBody>
      </p:sp>
      <p:sp>
        <p:nvSpPr>
          <p:cNvPr id="8" name="TextBox 7">
            <a:extLst>
              <a:ext uri="{BB2A6830-9116-4128-A2CA-ABE4DB1AF73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2FB35B2-74E1-4B7D-8695-088FD37F0884}"/>
              </a:ext>
            </a:extLst>
          </p:cNvPr>
          <p:cNvSpPr txBox="1"/>
          <p:nvPr/>
        </p:nvSpPr>
        <p:spPr>
          <a:xfrm>
            <a:off x="4854587" y="1638300"/>
            <a:ext cx="2271007" cy="280846"/>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200" b="1" i="0" dirty="0">
                <a:solidFill>
                  <a:srgbClr val="0864F0"/>
                </a:solidFill>
                <a:latin typeface="Calibri" panose="020F0502020204030204" pitchFamily="34" charset="0"/>
                <a:ea typeface="Calibri" panose="020F0502020204030204" pitchFamily="34" charset="0"/>
                <a:cs typeface="Calibri" panose="020F0502020204030204" pitchFamily="34" charset="0"/>
              </a:rPr>
              <a:t>Healthcare sector </a:t>
            </a:r>
          </a:p>
        </p:txBody>
      </p:sp>
      <p:sp>
        <p:nvSpPr>
          <p:cNvPr id="9" name="TextBox 8">
            <a:extLst>
              <a:ext uri="{815EB774-8A19-446E-B028-B2241A4ABD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8CA0064-60DD-4144-BD0F-85E557784F00}"/>
              </a:ext>
            </a:extLst>
          </p:cNvPr>
          <p:cNvSpPr txBox="1">
            <a:spLocks noGrp="1"/>
          </p:cNvSpPr>
          <p:nvPr>
            <p:custDataLst>
              <p:tags r:id="rId3"/>
            </p:custDataLst>
          </p:nvPr>
        </p:nvSpPr>
        <p:spPr>
          <a:xfrm>
            <a:off x="4946647" y="1997116"/>
            <a:ext cx="2109273" cy="1626279"/>
          </a:xfrm>
          <a:prstGeom prst="rect">
            <a:avLst/>
          </a:prstGeom>
          <a:ln>
            <a:noFill/>
          </a:ln>
        </p:spPr>
        <p:txBody>
          <a:bodyPr vert="horz" lIns="0" tIns="0" rIns="91440" bIns="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2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Comply with the requirements and guidelines of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HIPAA</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and the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NIST</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Cybersecurity Framework</a:t>
            </a:r>
          </a:p>
          <a:p>
            <a:pPr marL="190500" indent="-190500" algn="l" rtl="0">
              <a:lnSpc>
                <a:spcPct val="12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Secure and streamline access to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ePHI</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using </a:t>
            </a:r>
            <a:r>
              <a:rPr lang="en-US" sz="900" b="0" dirty="0" err="1">
                <a:solidFill>
                  <a:schemeClr val="tx1"/>
                </a:solidFill>
                <a:latin typeface="Calibri" panose="020F0502020204030204" pitchFamily="34" charset="0"/>
                <a:ea typeface="Calibri" panose="020F0502020204030204" pitchFamily="34" charset="0"/>
                <a:cs typeface="Calibri" panose="020F0502020204030204" pitchFamily="34" charset="0"/>
              </a:rPr>
              <a:t>SSO</a:t>
            </a: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 MFA, and conditional access</a:t>
            </a:r>
          </a:p>
          <a:p>
            <a:pPr marL="190500" indent="-190500" algn="l" rtl="0">
              <a:lnSpc>
                <a:spcPct val="120000"/>
              </a:lnSpc>
              <a:spcBef>
                <a:spcPts val="1200"/>
              </a:spcBef>
              <a:spcAft>
                <a:spcPts val="0"/>
              </a:spcAft>
              <a:buClr>
                <a:srgbClr val="0864F0"/>
              </a:buClr>
              <a:buSzPct val="140000"/>
              <a:buFont typeface="Arial"/>
              <a:buChar char="•"/>
            </a:pPr>
            <a:r>
              <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rPr>
              <a:t>Allow healthcare professionals to perform password self-service and ensure up-to-date employee profiles</a:t>
            </a:r>
          </a:p>
        </p:txBody>
      </p:sp>
    </p:spTree>
    <p:extLst>
      <p:ext uri="{E370BA22-79B9-4276-BEFB-64338455182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Rectangle 1">
            <a:extLst>
              <a:ext uri="{2471604B-9384-4EA6-9CB4-A6EBC8A42E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E0A12C5-A8DC-48E5-A86F-9C8612289735}"/>
              </a:ext>
            </a:extLst>
          </p:cNvPr>
          <p:cNvSpPr/>
          <p:nvPr/>
        </p:nvSpPr>
        <p:spPr>
          <a:xfrm>
            <a:off x="-9124" y="400202"/>
            <a:ext cx="67551" cy="590911"/>
          </a:xfrm>
          <a:prstGeom prst="rect">
            <a:avLst/>
          </a:prstGeom>
          <a:solidFill>
            <a:srgbClr val="0864F0"/>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9BCC0305-3CC9-462C-9D08-A108FA49C19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C0C31F6-970D-4DC1-B49D-5D0DF00E3C65}"/>
              </a:ext>
            </a:extLst>
          </p:cNvPr>
          <p:cNvSpPr txBox="1">
            <a:spLocks noGrp="1"/>
          </p:cNvSpPr>
          <p:nvPr>
            <p:custDataLst>
              <p:tags r:id="rId1"/>
            </p:custDataLst>
          </p:nvPr>
        </p:nvSpPr>
        <p:spPr>
          <a:xfrm>
            <a:off x="374913" y="286359"/>
            <a:ext cx="7080113" cy="778097"/>
          </a:xfrm>
          <a:prstGeom prst="rect">
            <a:avLst/>
          </a:prstGeom>
          <a:ln>
            <a:noFill/>
          </a:ln>
        </p:spPr>
        <p:txBody>
          <a:bodyPr vert="horz" lIns="91440" tIns="45720" rIns="91440" bIns="45720" numCol="1" spcCol="0" rtlCol="0" anchor="t">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err="1">
                <a:solidFill>
                  <a:schemeClr val="tx1"/>
                </a:solidFill>
                <a:latin typeface="Calibri" panose="020F0502020204030204" pitchFamily="34" charset="0"/>
                <a:ea typeface="Calibri" panose="020F0502020204030204" pitchFamily="34" charset="0"/>
                <a:cs typeface="Calibri" panose="020F0502020204030204" pitchFamily="34" charset="0"/>
              </a:rPr>
              <a:t>TriMark</a:t>
            </a: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 deploys ADSelfService Plus to tackle</a:t>
            </a:r>
            <a:b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password problems</a:t>
            </a:r>
          </a:p>
        </p:txBody>
      </p:sp>
      <p:sp>
        <p:nvSpPr>
          <p:cNvPr id="4" name="TextBox 3">
            <a:extLst>
              <a:ext uri="{675A226C-9FFC-4A73-89CC-F80FAEB335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03B1AC6-7D64-4FA0-AD04-5AA32E2ECC76}"/>
              </a:ext>
            </a:extLst>
          </p:cNvPr>
          <p:cNvSpPr txBox="1"/>
          <p:nvPr/>
        </p:nvSpPr>
        <p:spPr>
          <a:xfrm>
            <a:off x="452418" y="1284036"/>
            <a:ext cx="3717883" cy="217367"/>
          </a:xfrm>
          <a:prstGeom prst="rect">
            <a:avLst/>
          </a:prstGeom>
        </p:spPr>
        <p:txBody>
          <a:bodyPr vert="horz" lIns="95250" tIns="0"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Industry: Food industry Location: USA</a:t>
            </a:r>
          </a:p>
        </p:txBody>
      </p:sp>
      <p:sp>
        <p:nvSpPr>
          <p:cNvPr id="5" name="Rounded Rectangle 4">
            <a:extLst>
              <a:ext uri="{3575013E-6DE4-425C-B799-7E002E66352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AFEB7CC-CFDC-4A57-B6CF-2BD5D7C9B672}"/>
              </a:ext>
            </a:extLst>
          </p:cNvPr>
          <p:cNvSpPr/>
          <p:nvPr/>
        </p:nvSpPr>
        <p:spPr>
          <a:xfrm>
            <a:off x="466725" y="1638300"/>
            <a:ext cx="7939620" cy="1642443"/>
          </a:xfrm>
          <a:prstGeom prst="roundRect">
            <a:avLst>
              <a:gd name="adj" fmla="val 8386"/>
            </a:avLst>
          </a:prstGeom>
          <a:solidFill>
            <a:srgbClr val="F4F9FE"/>
          </a:solidFill>
          <a:ln w="0"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7F2680CD-3408-4843-AD67-C4894F2BECB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5D483E-91E4-43EE-909B-6058E5F892FA}"/>
              </a:ext>
            </a:extLst>
          </p:cNvPr>
          <p:cNvSpPr txBox="1">
            <a:spLocks noGrp="1"/>
          </p:cNvSpPr>
          <p:nvPr>
            <p:custDataLst>
              <p:tags r:id="rId2"/>
            </p:custDataLst>
          </p:nvPr>
        </p:nvSpPr>
        <p:spPr>
          <a:xfrm>
            <a:off x="755027" y="1886893"/>
            <a:ext cx="5810830" cy="603361"/>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1100" b="0" i="0" dirty="0">
                <a:solidFill>
                  <a:schemeClr val="tx1"/>
                </a:solidFill>
                <a:latin typeface="Calibri" panose="020F0502020204030204" pitchFamily="34" charset="0"/>
                <a:ea typeface="Calibri" panose="020F0502020204030204" pitchFamily="34" charset="0"/>
                <a:cs typeface="Calibri" panose="020F0502020204030204" pitchFamily="34" charset="0"/>
              </a:rPr>
              <a:t>“When our employees needed a password reset while they were outside the organization, </a:t>
            </a:r>
            <a:r>
              <a:rPr lang="en-US" sz="11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1100" b="0" i="0" dirty="0">
                <a:solidFill>
                  <a:schemeClr val="tx1"/>
                </a:solidFill>
                <a:latin typeface="Calibri" panose="020F0502020204030204" pitchFamily="34" charset="0"/>
                <a:ea typeface="Calibri" panose="020F0502020204030204" pitchFamily="34" charset="0"/>
                <a:cs typeface="Calibri" panose="020F0502020204030204" pitchFamily="34" charset="0"/>
              </a:rPr>
              <a:t> Plus helped us by allowing them to reset their passwords remotely. It was beneficial for us,” </a:t>
            </a:r>
          </a:p>
        </p:txBody>
      </p:sp>
      <p:sp>
        <p:nvSpPr>
          <p:cNvPr id="7" name="TextBox 6">
            <a:extLst>
              <a:ext uri="{1FC2B95E-568F-483A-A8A0-CAD43F3FE35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78BBD94-0941-4A48-A166-9A03272A9953}"/>
              </a:ext>
            </a:extLst>
          </p:cNvPr>
          <p:cNvSpPr txBox="1"/>
          <p:nvPr/>
        </p:nvSpPr>
        <p:spPr>
          <a:xfrm>
            <a:off x="768210" y="2576303"/>
            <a:ext cx="2682211" cy="460914"/>
          </a:xfrm>
          <a:prstGeom prst="rect">
            <a:avLst/>
          </a:prstGeom>
        </p:spPr>
        <p:txBody>
          <a:bodyPr vert="horz" lIns="95250" tIns="47625" rIns="95250" bIns="47625" rtlCol="0" anchor="t">
            <a:spAutoFit/>
          </a:bodyPr>
          <a:lstStyle/>
          <a:p>
            <a:pPr>
              <a:lnSpc>
                <a:spcPct val="120000"/>
              </a:lnSpc>
              <a:defRPr lang="en-US" sz="1400" dirty="0"/>
            </a:pPr>
            <a:r>
              <a:rPr lang="en-US" sz="1000" b="1" dirty="0">
                <a:latin typeface="Calibri" panose="020F0502020204030204" pitchFamily="34" charset="0"/>
                <a:ea typeface="Calibri" panose="020F0502020204030204" pitchFamily="34" charset="0"/>
                <a:cs typeface="Calibri" panose="020F0502020204030204" pitchFamily="34" charset="0"/>
              </a:rPr>
              <a:t>Roger DeVivo, </a:t>
            </a:r>
          </a:p>
          <a:p>
            <a:pPr>
              <a:lnSpc>
                <a:spcPct val="120000"/>
              </a:lnSpc>
              <a:defRPr lang="en-US" sz="1400" dirty="0"/>
            </a:pPr>
            <a:r>
              <a:rPr lang="en-US" sz="1000" b="0" dirty="0">
                <a:latin typeface="Calibri" panose="020F0502020204030204" pitchFamily="34" charset="0"/>
                <a:ea typeface="Calibri" panose="020F0502020204030204" pitchFamily="34" charset="0"/>
                <a:cs typeface="Calibri" panose="020F0502020204030204" pitchFamily="34" charset="0"/>
              </a:rPr>
              <a:t>senior system administrator at </a:t>
            </a:r>
            <a:r>
              <a:rPr lang="en-US" sz="1000" b="0" dirty="0" err="1">
                <a:latin typeface="Calibri" panose="020F0502020204030204" pitchFamily="34" charset="0"/>
                <a:ea typeface="Calibri" panose="020F0502020204030204" pitchFamily="34" charset="0"/>
                <a:cs typeface="Calibri" panose="020F0502020204030204" pitchFamily="34" charset="0"/>
              </a:rPr>
              <a:t>TriMark</a:t>
            </a:r>
          </a:p>
        </p:txBody>
      </p:sp>
      <p:pic>
        <p:nvPicPr>
          <p:cNvPr id="8" name="Picture 7">
            <a:extLst>
              <a:ext uri="{82D59677-76B3-461A-9FBF-893B907548E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C19AC03-0D27-4576-9A54-D9B7BAD171C5}"/>
              </a:ext>
            </a:extLst>
          </p:cNvPr>
          <p:cNvPicPr>
            <a:picLocks noChangeAspect="1"/>
          </p:cNvPicPr>
          <p:nvPr>
            <p:custDataLst>
              <p:tags r:id="rId3"/>
            </p:custDataLst>
          </p:nvPr>
        </p:nvPicPr>
        <p:blipFill>
          <a:blip r:embed="rId6">
            <a:alphaModFix amt="6000"/>
          </a:blip>
          <a:stretch>
            <a:fillRect/>
          </a:stretch>
        </p:blipFill>
        <p:spPr>
          <a:xfrm>
            <a:off x="7190012" y="2028825"/>
            <a:ext cx="810491" cy="853954"/>
          </a:xfrm>
          <a:prstGeom prst="rect">
            <a:avLst/>
          </a:prstGeom>
          <a:noFill/>
        </p:spPr>
      </p:pic>
      <p:sp>
        <p:nvSpPr>
          <p:cNvPr id="9" name="TextBox 8">
            <a:extLst>
              <a:ext uri="{DE0E23CD-A0E2-470A-8D8C-045CD792A13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7A45E84-488F-40CA-987B-14F70091D0B0}"/>
              </a:ext>
            </a:extLst>
          </p:cNvPr>
          <p:cNvSpPr txBox="1"/>
          <p:nvPr/>
        </p:nvSpPr>
        <p:spPr>
          <a:xfrm>
            <a:off x="452418" y="3547148"/>
            <a:ext cx="1957740" cy="217367"/>
          </a:xfrm>
          <a:prstGeom prst="rect">
            <a:avLst/>
          </a:prstGeom>
        </p:spPr>
        <p:txBody>
          <a:bodyPr vert="horz" lIns="95250" tIns="0"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Business needs</a:t>
            </a:r>
          </a:p>
        </p:txBody>
      </p:sp>
      <p:sp>
        <p:nvSpPr>
          <p:cNvPr id="10" name="TextBox 9">
            <a:extLst>
              <a:ext uri="{D1161494-0300-43C0-8BAF-388E5DA87D5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DF55D06-42B4-40CA-ACC4-8A685685EBB7}"/>
              </a:ext>
            </a:extLst>
          </p:cNvPr>
          <p:cNvSpPr txBox="1">
            <a:spLocks noGrp="1"/>
          </p:cNvSpPr>
          <p:nvPr>
            <p:custDataLst>
              <p:tags r:id="rId4"/>
            </p:custDataLst>
          </p:nvPr>
        </p:nvSpPr>
        <p:spPr>
          <a:xfrm>
            <a:off x="452418" y="3850567"/>
            <a:ext cx="6726936" cy="646033"/>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190500" lvl="0" indent="-190500" algn="l" rtl="0">
              <a:lnSpc>
                <a:spcPct val="120000"/>
              </a:lnSpc>
              <a:spcBef>
                <a:spcPts val="1200"/>
              </a:spcBef>
              <a:spcAft>
                <a:spcPts val="0"/>
              </a:spcAft>
              <a:buClr>
                <a:srgbClr val="0864F0"/>
              </a:buClr>
              <a:buSzPct val="150000"/>
              <a:buFont typeface="Arial"/>
              <a:buChar char="•"/>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Allow users to self-update their AD profile information using a secure portal</a:t>
            </a:r>
          </a:p>
          <a:p>
            <a:pPr marL="190500" lvl="0" indent="-190500" algn="l" rtl="0">
              <a:lnSpc>
                <a:spcPct val="120000"/>
              </a:lnSpc>
              <a:spcBef>
                <a:spcPts val="1200"/>
              </a:spcBef>
              <a:spcAft>
                <a:spcPts val="0"/>
              </a:spcAft>
              <a:buClr>
                <a:srgbClr val="0864F0"/>
              </a:buClr>
              <a:buSzPct val="150000"/>
              <a:buFont typeface="Arial"/>
              <a:buChar char="•"/>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No trust was established between AD domains leading to password fatigue.They needed a solution</a:t>
            </a:r>
            <a:b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that could sync passwords across all of users' account </a:t>
            </a:r>
          </a:p>
        </p:txBody>
      </p:sp>
    </p:spTree>
    <p:extLst>
      <p:ext uri="{33C21373-C877-4F64-B54F-4139F5EF4425}">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TextBox 1">
            <a:extLst>
              <a:ext uri="{936156C0-B02A-49FE-987A-1E7C5E3B2D7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6B36BF6-BDB6-431B-B868-0BCAA2F5B97C}"/>
              </a:ext>
            </a:extLst>
          </p:cNvPr>
          <p:cNvSpPr txBox="1">
            <a:spLocks noGrp="1"/>
          </p:cNvSpPr>
          <p:nvPr>
            <p:custDataLst>
              <p:tags r:id="rId1"/>
            </p:custDataLst>
          </p:nvPr>
        </p:nvSpPr>
        <p:spPr>
          <a:xfrm>
            <a:off x="374913" y="286359"/>
            <a:ext cx="7080113" cy="949413"/>
          </a:xfrm>
          <a:prstGeom prst="rect">
            <a:avLst/>
          </a:prstGeom>
          <a:ln>
            <a:noFill/>
          </a:ln>
        </p:spPr>
        <p:txBody>
          <a:bodyPr vert="horz" lIns="91440" tIns="45720" rIns="91440" bIns="45720" numCol="1" spcCol="0" rtlCol="0" anchor="t">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How </a:t>
            </a:r>
            <a:r>
              <a:rPr lang="en-US" sz="2400" b="1"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 Plus helps </a:t>
            </a:r>
            <a:r>
              <a:rPr lang="en-US" sz="2400" b="1" i="0" dirty="0" err="1">
                <a:solidFill>
                  <a:schemeClr val="tx1"/>
                </a:solidFill>
                <a:latin typeface="Calibri" panose="020F0502020204030204" pitchFamily="34" charset="0"/>
                <a:ea typeface="Calibri" panose="020F0502020204030204" pitchFamily="34" charset="0"/>
                <a:cs typeface="Calibri" panose="020F0502020204030204" pitchFamily="34" charset="0"/>
              </a:rPr>
              <a:t>Trimark</a:t>
            </a: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3" name="Rounded Rectangle 2">
            <a:extLst>
              <a:ext uri="{E7FABE00-97B9-4FA1-9EFB-9EA20F1B470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8E95C0-6F05-416E-8E6B-895DCDE3B7BA}"/>
              </a:ext>
            </a:extLst>
          </p:cNvPr>
          <p:cNvSpPr/>
          <p:nvPr/>
        </p:nvSpPr>
        <p:spPr>
          <a:xfrm>
            <a:off x="466725" y="3305175"/>
            <a:ext cx="7085104" cy="924229"/>
          </a:xfrm>
          <a:prstGeom prst="roundRect">
            <a:avLst>
              <a:gd name="adj" fmla="val 8386"/>
            </a:avLst>
          </a:prstGeom>
          <a:solidFill>
            <a:srgbClr val="F4F9FE"/>
          </a:solidFill>
          <a:ln w="0"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8A85AB8E-6112-4A1D-AF7B-F1886EA42E4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4B0E235-4E5F-43B8-A1EF-B40D4A01B752}"/>
              </a:ext>
            </a:extLst>
          </p:cNvPr>
          <p:cNvSpPr txBox="1">
            <a:spLocks noGrp="1"/>
          </p:cNvSpPr>
          <p:nvPr>
            <p:custDataLst>
              <p:tags r:id="rId2"/>
            </p:custDataLst>
          </p:nvPr>
        </p:nvSpPr>
        <p:spPr>
          <a:xfrm>
            <a:off x="755027" y="3562350"/>
            <a:ext cx="5715886" cy="402240"/>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1100" b="1" i="0" dirty="0">
                <a:solidFill>
                  <a:schemeClr val="tx1"/>
                </a:solidFill>
                <a:latin typeface="Calibri" panose="020F0502020204030204" pitchFamily="34" charset="0"/>
                <a:ea typeface="Calibri" panose="020F0502020204030204" pitchFamily="34" charset="0"/>
                <a:cs typeface="Calibri" panose="020F0502020204030204" pitchFamily="34" charset="0"/>
              </a:rPr>
              <a:t>"The support team helped me pretty quickly every time I called in,</a:t>
            </a:r>
            <a:br>
              <a:rPr lang="en-US" sz="1100" b="1" i="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100" b="1" i="0" dirty="0">
                <a:solidFill>
                  <a:schemeClr val="tx1"/>
                </a:solidFill>
                <a:latin typeface="Calibri" panose="020F0502020204030204" pitchFamily="34" charset="0"/>
                <a:ea typeface="Calibri" panose="020F0502020204030204" pitchFamily="34" charset="0"/>
                <a:cs typeface="Calibri" panose="020F0502020204030204" pitchFamily="34" charset="0"/>
              </a:rPr>
              <a:t>and I’d say I’m happy with the support!"</a:t>
            </a:r>
          </a:p>
        </p:txBody>
      </p:sp>
      <p:pic>
        <p:nvPicPr>
          <p:cNvPr id="5" name="Picture 4">
            <a:extLst>
              <a:ext uri="{FDCCBD2E-CE16-430F-B71D-BDA94065A7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52C9C83-68D4-4F8C-B1C2-FFC916154986}"/>
              </a:ext>
            </a:extLst>
          </p:cNvPr>
          <p:cNvPicPr>
            <a:picLocks noChangeAspect="1"/>
          </p:cNvPicPr>
          <p:nvPr>
            <p:custDataLst>
              <p:tags r:id="rId3"/>
            </p:custDataLst>
          </p:nvPr>
        </p:nvPicPr>
        <p:blipFill>
          <a:blip r:embed="rId11">
            <a:alphaModFix amt="6000"/>
          </a:blip>
          <a:stretch>
            <a:fillRect/>
          </a:stretch>
        </p:blipFill>
        <p:spPr>
          <a:xfrm>
            <a:off x="6751796" y="3482749"/>
            <a:ext cx="602837" cy="635165"/>
          </a:xfrm>
          <a:prstGeom prst="rect">
            <a:avLst/>
          </a:prstGeom>
          <a:noFill/>
        </p:spPr>
      </p:pic>
      <p:sp>
        <p:nvSpPr>
          <p:cNvPr id="6" name="TextBox 5">
            <a:extLst>
              <a:ext uri="{7F815A0D-AE80-4E29-A1D5-9B5278A8303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304091-1840-4070-87A6-B88E32D9F3D9}"/>
              </a:ext>
            </a:extLst>
          </p:cNvPr>
          <p:cNvSpPr txBox="1">
            <a:spLocks noGrp="1"/>
          </p:cNvSpPr>
          <p:nvPr>
            <p:custDataLst>
              <p:tags r:id="rId4"/>
            </p:custDataLst>
          </p:nvPr>
        </p:nvSpPr>
        <p:spPr>
          <a:xfrm>
            <a:off x="452418" y="1842639"/>
            <a:ext cx="1921221" cy="653705"/>
          </a:xfrm>
          <a:prstGeom prst="rect">
            <a:avLst/>
          </a:prstGeom>
          <a:ln>
            <a:noFill/>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Plus helps remote employees reset their passwords, and then it locally updates the credentials in users' machines</a:t>
            </a:r>
          </a:p>
        </p:txBody>
      </p:sp>
      <p:sp>
        <p:nvSpPr>
          <p:cNvPr id="7" name="TextBox 6">
            <a:extLst>
              <a:ext uri="{AC706366-7D9C-46DC-8D68-3FED297B1AC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C2A8D8-4081-47B7-A0E6-90603E0A5245}"/>
              </a:ext>
            </a:extLst>
          </p:cNvPr>
          <p:cNvSpPr txBox="1">
            <a:spLocks noGrp="1"/>
          </p:cNvSpPr>
          <p:nvPr>
            <p:custDataLst>
              <p:tags r:id="rId5"/>
            </p:custDataLst>
          </p:nvPr>
        </p:nvSpPr>
        <p:spPr>
          <a:xfrm>
            <a:off x="3100006" y="1844697"/>
            <a:ext cx="2275379" cy="699872"/>
          </a:xfrm>
          <a:prstGeom prst="rect">
            <a:avLst/>
          </a:prstGeom>
          <a:ln>
            <a:noFill/>
          </a:ln>
        </p:spPr>
        <p:txBody>
          <a:bodyPr vert="horz" lIns="91440" tIns="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Plus' Password Sync feature allowed </a:t>
            </a: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TriMark</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to automatically sync all password changes between multiple Active Directory domains</a:t>
            </a:r>
          </a:p>
        </p:txBody>
      </p:sp>
      <p:sp>
        <p:nvSpPr>
          <p:cNvPr id="8" name="TextBox 7">
            <a:extLst>
              <a:ext uri="{09C06182-9C1F-4B87-A508-AFE0CE462B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731233-52F9-4FEC-871A-8CCC191F8D31}"/>
              </a:ext>
            </a:extLst>
          </p:cNvPr>
          <p:cNvSpPr txBox="1">
            <a:spLocks noGrp="1"/>
          </p:cNvSpPr>
          <p:nvPr>
            <p:custDataLst>
              <p:tags r:id="rId6"/>
            </p:custDataLst>
          </p:nvPr>
        </p:nvSpPr>
        <p:spPr>
          <a:xfrm>
            <a:off x="5763034" y="1844697"/>
            <a:ext cx="2314041" cy="868441"/>
          </a:xfrm>
          <a:prstGeom prst="rect">
            <a:avLst/>
          </a:prstGeom>
          <a:ln>
            <a:noFill/>
          </a:ln>
        </p:spPr>
        <p:txBody>
          <a:bodyPr vert="horz" lIns="91440" tIns="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Plus helped admins to schedule password expiration alerts via SMS, email, and push notifications so users change their soon-to-expire passwords, well in advance </a:t>
            </a:r>
          </a:p>
        </p:txBody>
      </p:sp>
      <p:sp>
        <p:nvSpPr>
          <p:cNvPr id="9" name="Rounded Rectangle 8">
            <a:extLst>
              <a:ext uri="{0CA1A9C2-9A9A-48EE-A780-01BA01FD870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A4324F5-1A60-4BE2-8FCE-1FEBF3AA43EF}"/>
              </a:ext>
            </a:extLst>
          </p:cNvPr>
          <p:cNvSpPr/>
          <p:nvPr/>
        </p:nvSpPr>
        <p:spPr>
          <a:xfrm>
            <a:off x="542925" y="12477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ounded Rectangle 9">
            <a:extLst>
              <a:ext uri="{17BF45FF-4521-4B0E-B2CF-2AB9BE707B5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C59C3FA-E384-44E2-A4DA-E2AA3F1DB796}"/>
              </a:ext>
            </a:extLst>
          </p:cNvPr>
          <p:cNvSpPr/>
          <p:nvPr/>
        </p:nvSpPr>
        <p:spPr>
          <a:xfrm>
            <a:off x="3209925" y="125730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a:extLst>
              <a:ext uri="{84FB0658-4205-4C26-96E0-9920A2CF277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11E236-4344-4087-BA15-C2080637F7E0}"/>
              </a:ext>
            </a:extLst>
          </p:cNvPr>
          <p:cNvSpPr/>
          <p:nvPr/>
        </p:nvSpPr>
        <p:spPr>
          <a:xfrm>
            <a:off x="5867400" y="125730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742DEB06-2C6E-460A-A0AF-9C5A487AE0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4E5AB4-AE9A-4C7C-8160-93CBFA212F23}"/>
              </a:ext>
            </a:extLst>
          </p:cNvPr>
          <p:cNvPicPr>
            <a:picLocks noChangeAspect="1"/>
          </p:cNvPicPr>
          <p:nvPr>
            <p:custDataLst>
              <p:tags r:id="rId7"/>
            </p:custDataLst>
          </p:nvPr>
        </p:nvPicPr>
        <p:blipFill>
          <a:blip r:embed="rId12"/>
          <a:stretch>
            <a:fillRect/>
          </a:stretch>
        </p:blipFill>
        <p:spPr>
          <a:xfrm>
            <a:off x="609600" y="1341565"/>
            <a:ext cx="291750" cy="211483"/>
          </a:xfrm>
          <a:prstGeom prst="rect">
            <a:avLst/>
          </a:prstGeom>
          <a:noFill/>
        </p:spPr>
      </p:pic>
      <p:pic>
        <p:nvPicPr>
          <p:cNvPr id="13" name="Picture 12">
            <a:extLst>
              <a:ext uri="{35CFCBDE-8496-4854-8371-38CB1DC5E72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7A996F-735B-444F-8475-71315ECAB05D}"/>
              </a:ext>
            </a:extLst>
          </p:cNvPr>
          <p:cNvPicPr>
            <a:picLocks noChangeAspect="1"/>
          </p:cNvPicPr>
          <p:nvPr>
            <p:custDataLst>
              <p:tags r:id="rId8"/>
            </p:custDataLst>
          </p:nvPr>
        </p:nvPicPr>
        <p:blipFill>
          <a:blip r:embed="rId13"/>
          <a:stretch>
            <a:fillRect/>
          </a:stretch>
        </p:blipFill>
        <p:spPr>
          <a:xfrm>
            <a:off x="3314700" y="1362075"/>
            <a:ext cx="229284" cy="228152"/>
          </a:xfrm>
          <a:prstGeom prst="rect">
            <a:avLst/>
          </a:prstGeom>
          <a:noFill/>
        </p:spPr>
      </p:pic>
      <p:pic>
        <p:nvPicPr>
          <p:cNvPr id="14" name="Picture 13">
            <a:extLst>
              <a:ext uri="{30C46DEB-B28B-4510-BE78-EA035AB8753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B158871-2456-4BB9-90FE-4340804A4734}"/>
              </a:ext>
            </a:extLst>
          </p:cNvPr>
          <p:cNvPicPr>
            <a:picLocks noChangeAspect="1"/>
          </p:cNvPicPr>
          <p:nvPr>
            <p:custDataLst>
              <p:tags r:id="rId9"/>
            </p:custDataLst>
          </p:nvPr>
        </p:nvPicPr>
        <p:blipFill>
          <a:blip r:embed="rId14"/>
          <a:stretch>
            <a:fillRect/>
          </a:stretch>
        </p:blipFill>
        <p:spPr>
          <a:xfrm>
            <a:off x="5972174" y="1330718"/>
            <a:ext cx="218027" cy="252955"/>
          </a:xfrm>
          <a:prstGeom prst="rect">
            <a:avLst/>
          </a:prstGeom>
          <a:noFill/>
        </p:spPr>
      </p:pic>
    </p:spTree>
    <p:extLst>
      <p:ext uri="{E1A79A93-A664-4F24-96C7-49B2E92124F0}">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3CD37A22-AC93-4E48-B2EA-9628030DA46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89CA2D-52E7-4B9D-8BB9-F91D88B985B4}"/>
              </a:ext>
            </a:extLst>
          </p:cNvPr>
          <p:cNvSpPr/>
          <p:nvPr/>
        </p:nvSpPr>
        <p:spPr>
          <a:xfrm>
            <a:off x="7535398" y="4549178"/>
            <a:ext cx="1542869" cy="469820"/>
          </a:xfrm>
          <a:prstGeom prst="rect">
            <a:avLst/>
          </a:prstGeom>
          <a:solidFill>
            <a:schemeClr val="bg1"/>
          </a:solidFill>
          <a:ln w="0">
            <a:noFill/>
            <a:round/>
          </a:ln>
          <a:effectLst/>
        </p:spPr>
        <p:style>
          <a:lnRef idx="2">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solidFill>
                <a:schemeClr val="bg1"/>
              </a:solidFill>
              <a:latin typeface="+mj-lt"/>
            </a:endParaRPr>
          </a:p>
        </p:txBody>
      </p:sp>
      <p:sp>
        <p:nvSpPr>
          <p:cNvPr id="3" name="TextBox 2">
            <a:extLst>
              <a:ext uri="{9D88D254-3910-4649-8B4E-C99D30021B8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9DF933A-9CA9-474D-B9DE-90890419E24E}"/>
              </a:ext>
            </a:extLst>
          </p:cNvPr>
          <p:cNvSpPr txBox="1">
            <a:spLocks noGrp="1"/>
          </p:cNvSpPr>
          <p:nvPr>
            <p:custDataLst>
              <p:tags r:id="rId1"/>
            </p:custDataLst>
          </p:nvPr>
        </p:nvSpPr>
        <p:spPr>
          <a:xfrm>
            <a:off x="374913" y="286359"/>
            <a:ext cx="7080113" cy="476516"/>
          </a:xfrm>
          <a:prstGeom prst="rect">
            <a:avLst/>
          </a:prstGeom>
          <a:ln>
            <a:noFill/>
          </a:ln>
        </p:spPr>
        <p:txBody>
          <a:bodyPr vert="horz" lIns="91440" tIns="45720" rIns="91440" bIns="45720" numCol="1" spcCol="0" rtlCol="0" anchor="t">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chemeClr val="tx1"/>
                </a:solidFill>
                <a:latin typeface="Calibri" panose="020F0502020204030204" pitchFamily="34" charset="0"/>
                <a:ea typeface="Calibri" panose="020F0502020204030204" pitchFamily="34" charset="0"/>
                <a:cs typeface="Calibri" panose="020F0502020204030204" pitchFamily="34" charset="0"/>
              </a:rPr>
              <a:t>Licensing, pricing, and feature support</a:t>
            </a:r>
          </a:p>
        </p:txBody>
      </p:sp>
      <p:graphicFrame>
        <p:nvGraphicFramePr>
          <p:cNvPr id="4" name="Table 3">
            <a:extLst>
              <a:ext uri="{D0194BD0-8A15-4530-A393-B5913DFE87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C8577E-B8B0-4C1D-B61C-E0AEF744D1DE}"/>
              </a:ext>
            </a:extLst>
          </p:cNvPr>
          <p:cNvGraphicFramePr/>
          <p:nvPr>
            <p:extLst>
              <p:ext uri="{D42A27DB-BD31-4B8C-83A1-F6EECF244321}">
                <p14:modId xmlns:p14="http://schemas.microsoft.com/office/powerpoint/2010/main" val="2793848826"/>
              </p:ext>
            </p:extLst>
          </p:nvPr>
        </p:nvGraphicFramePr>
        <p:xfrm>
          <a:off x="269080" y="762876"/>
          <a:ext cx="8606923" cy="4158196"/>
        </p:xfrm>
        <a:graphic>
          <a:graphicData uri="http://schemas.openxmlformats.org/drawingml/2006/table">
            <a:tbl>
              <a:tblPr firstRow="1">
                <a:tableStyleId>{D8EDA259-4B18-41A1-839A-840D18DE1F4F}</a:tableStyleId>
              </a:tblPr>
              <a:tblGrid>
                <a:gridCol w="942318">
                  <a:extLst>
                    <a:ext uri="{9D8B030D-6E8A-4147-A177-3AD203B41FA5}">
                      <a16:colId xmlns:a16="http://schemas.microsoft.com/office/drawing/2014/main" val="20000"/>
                    </a:ext>
                  </a:extLst>
                </a:gridCol>
                <a:gridCol w="1438132">
                  <a:extLst>
                    <a:ext uri="{9D8B030D-6E8A-4147-A177-3AD203B41FA5}">
                      <a16:colId xmlns:a16="http://schemas.microsoft.com/office/drawing/2014/main" val="20001"/>
                    </a:ext>
                  </a:extLst>
                </a:gridCol>
                <a:gridCol w="1260681">
                  <a:extLst>
                    <a:ext uri="{9D8B030D-6E8A-4147-A177-3AD203B41FA5}">
                      <a16:colId xmlns:a16="http://schemas.microsoft.com/office/drawing/2014/main" val="20002"/>
                    </a:ext>
                  </a:extLst>
                </a:gridCol>
                <a:gridCol w="2565435">
                  <a:extLst>
                    <a:ext uri="{9D8B030D-6E8A-4147-A177-3AD203B41FA5}">
                      <a16:colId xmlns:a16="http://schemas.microsoft.com/office/drawing/2014/main" val="20003"/>
                    </a:ext>
                  </a:extLst>
                </a:gridCol>
                <a:gridCol w="2400357">
                  <a:extLst>
                    <a:ext uri="{9D8B030D-6E8A-4147-A177-3AD203B41FA5}">
                      <a16:colId xmlns:a16="http://schemas.microsoft.com/office/drawing/2014/main" val="20004"/>
                    </a:ext>
                  </a:extLst>
                </a:gridCol>
              </a:tblGrid>
              <a:tr h="232372">
                <a:tc>
                  <a:txBody>
                    <a:bodyPr/>
                    <a:lstStyle/>
                    <a:p>
                      <a:pPr algn="l"/>
                      <a:r>
                        <a:rPr lang="en-US" sz="900" b="1" dirty="0">
                          <a:solidFill>
                            <a:schemeClr val="lt1"/>
                          </a:solidFill>
                          <a:latin typeface="Calibri" panose="020F0502020204030204" pitchFamily="34" charset="0"/>
                          <a:ea typeface="Calibri" panose="020F0502020204030204" pitchFamily="34" charset="0"/>
                          <a:cs typeface="Calibri" panose="020F0502020204030204" pitchFamily="34" charset="0"/>
                        </a:rPr>
                        <a:t>Detail</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0864F0"/>
                    </a:solidFill>
                  </a:tcPr>
                </a:tc>
                <a:tc>
                  <a:txBody>
                    <a:bodyPr/>
                    <a:lstStyle/>
                    <a:p>
                      <a:pPr algn="l"/>
                      <a:r>
                        <a:rPr lang="en-US" sz="900" b="1" dirty="0">
                          <a:solidFill>
                            <a:schemeClr val="lt1"/>
                          </a:solidFill>
                          <a:latin typeface="Calibri" panose="020F0502020204030204" pitchFamily="34" charset="0"/>
                          <a:ea typeface="Calibri" panose="020F0502020204030204" pitchFamily="34" charset="0"/>
                          <a:cs typeface="Calibri" panose="020F0502020204030204" pitchFamily="34" charset="0"/>
                        </a:rPr>
                        <a:t>Evaluation edition</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0864F0"/>
                    </a:solidFill>
                  </a:tcPr>
                </a:tc>
                <a:tc>
                  <a:txBody>
                    <a:bodyPr/>
                    <a:lstStyle/>
                    <a:p>
                      <a:pPr algn="l"/>
                      <a:r>
                        <a:rPr lang="en-US" sz="900" b="1" dirty="0">
                          <a:solidFill>
                            <a:schemeClr val="lt1"/>
                          </a:solidFill>
                          <a:latin typeface="Calibri" panose="020F0502020204030204" pitchFamily="34" charset="0"/>
                          <a:ea typeface="Calibri" panose="020F0502020204030204" pitchFamily="34" charset="0"/>
                          <a:cs typeface="Calibri" panose="020F0502020204030204" pitchFamily="34" charset="0"/>
                        </a:rPr>
                        <a:t>  Free edition</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0864F0"/>
                    </a:solidFill>
                  </a:tcPr>
                </a:tc>
                <a:tc>
                  <a:txBody>
                    <a:bodyPr/>
                    <a:lstStyle/>
                    <a:p>
                      <a:pPr algn="l"/>
                      <a:r>
                        <a:rPr lang="en-US" sz="900" b="1" dirty="0">
                          <a:solidFill>
                            <a:schemeClr val="lt1"/>
                          </a:solidFill>
                          <a:latin typeface="Calibri" panose="020F0502020204030204" pitchFamily="34" charset="0"/>
                          <a:ea typeface="Calibri" panose="020F0502020204030204" pitchFamily="34" charset="0"/>
                          <a:cs typeface="Calibri" panose="020F0502020204030204" pitchFamily="34" charset="0"/>
                        </a:rPr>
                        <a:t>Standard edition</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0864F0"/>
                    </a:solidFill>
                  </a:tcPr>
                </a:tc>
                <a:tc>
                  <a:txBody>
                    <a:bodyPr/>
                    <a:lstStyle/>
                    <a:p>
                      <a:pPr algn="l"/>
                      <a:r>
                        <a:rPr lang="en-US" sz="900" b="1" dirty="0">
                          <a:solidFill>
                            <a:schemeClr val="lt1"/>
                          </a:solidFill>
                          <a:latin typeface="Calibri" panose="020F0502020204030204" pitchFamily="34" charset="0"/>
                          <a:ea typeface="Calibri" panose="020F0502020204030204" pitchFamily="34" charset="0"/>
                          <a:cs typeface="Calibri" panose="020F0502020204030204" pitchFamily="34" charset="0"/>
                        </a:rPr>
                        <a:t>Professional edition</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0864F0"/>
                    </a:solidFill>
                  </a:tcPr>
                </a:tc>
                <a:extLst>
                  <a:ext uri="{0D108BD9-81ED-4DB2-BD59-A6C34878D82A}">
                    <a16:rowId xmlns:a16="http://schemas.microsoft.com/office/drawing/2014/main" val="10000"/>
                  </a:ext>
                </a:extLst>
              </a:tr>
              <a:tr h="177447">
                <a:tc>
                  <a:txBody>
                    <a:bodyPr/>
                    <a:lstStyle/>
                    <a:p>
                      <a:pPr algn="l"/>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Expiration</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ECF3FF"/>
                    </a:solidFill>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Expires in 30 days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No expiration</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As per license terms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As per license terms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extLst>
                  <a:ext uri="{0D108BD9-81ED-4DB2-BD59-A6C34878D82A}">
                    <a16:rowId xmlns:a16="http://schemas.microsoft.com/office/drawing/2014/main" val="10001"/>
                  </a:ext>
                </a:extLst>
              </a:tr>
              <a:tr h="304415">
                <a:tc>
                  <a:txBody>
                    <a:bodyPr/>
                    <a:lstStyle/>
                    <a:p>
                      <a:pPr algn="l"/>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Number of domains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ECF3FF"/>
                    </a:solidFill>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Unlimited domains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Unlimited domains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As per license terms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dk1"/>
                          </a:solidFill>
                          <a:latin typeface="Calibri" panose="020F0502020204030204" pitchFamily="34" charset="0"/>
                          <a:ea typeface="Calibri" panose="020F0502020204030204" pitchFamily="34" charset="0"/>
                          <a:cs typeface="Calibri" panose="020F0502020204030204" pitchFamily="34" charset="0"/>
                        </a:rPr>
                        <a:t>As per license terms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extLst>
                  <a:ext uri="{0D108BD9-81ED-4DB2-BD59-A6C34878D82A}">
                    <a16:rowId xmlns:a16="http://schemas.microsoft.com/office/drawing/2014/main" val="10002"/>
                  </a:ext>
                </a:extLst>
              </a:tr>
              <a:tr h="177447">
                <a:tc>
                  <a:txBody>
                    <a:bodyPr/>
                    <a:lstStyle/>
                    <a:p>
                      <a:pPr algn="l"/>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Number of domain users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ECF3FF"/>
                    </a:solidFill>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Unlimited domains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50 users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As per license terms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dk1"/>
                          </a:solidFill>
                          <a:latin typeface="Calibri" panose="020F0502020204030204" pitchFamily="34" charset="0"/>
                          <a:ea typeface="Calibri" panose="020F0502020204030204" pitchFamily="34" charset="0"/>
                          <a:cs typeface="Calibri" panose="020F0502020204030204" pitchFamily="34" charset="0"/>
                        </a:rPr>
                        <a:t>As per license terms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extLst>
                  <a:ext uri="{0D108BD9-81ED-4DB2-BD59-A6C34878D82A}">
                    <a16:rowId xmlns:a16="http://schemas.microsoft.com/office/drawing/2014/main" val="10003"/>
                  </a:ext>
                </a:extLst>
              </a:tr>
              <a:tr h="177447">
                <a:tc>
                  <a:txBody>
                    <a:bodyPr/>
                    <a:lstStyle/>
                    <a:p>
                      <a:pPr algn="l"/>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24-5 support</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ECF3FF"/>
                    </a:solidFill>
                  </a:tcPr>
                </a:tc>
                <a:tc>
                  <a:txBody>
                    <a:bodyPr/>
                    <a:lstStyle/>
                    <a:p>
                      <a:pPr marL="0" indent="0" algn="l" rtl="0">
                        <a:lnSpc>
                          <a:spcPct val="100000"/>
                        </a:lnSpc>
                        <a:spcBef>
                          <a:spcPts val="0"/>
                        </a:spcBef>
                        <a:spcAft>
                          <a:spcPts val="0"/>
                        </a:spcAft>
                        <a:buClr>
                          <a:srgbClr val="0864F0"/>
                        </a:buClr>
                        <a:buSzPct val="140000"/>
                        <a:buFont typeface="Arial"/>
                        <a:buNone/>
                      </a:pPr>
                      <a:r>
                        <a:rPr lang="en-US" sz="800" b="0" i="0" dirty="0">
                          <a:solidFill>
                            <a:schemeClr val="tx1"/>
                          </a:solidFill>
                          <a:latin typeface="Calibri" panose="020F0502020204030204" pitchFamily="34" charset="0"/>
                          <a:ea typeface="Calibri" panose="020F0502020204030204" pitchFamily="34" charset="0"/>
                          <a:cs typeface="Calibri" panose="020F0502020204030204" pitchFamily="34" charset="0"/>
                        </a:rPr>
                        <a:t>Available</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i="0" dirty="0">
                          <a:solidFill>
                            <a:schemeClr val="tx1"/>
                          </a:solidFill>
                          <a:latin typeface="Calibri" panose="020F0502020204030204" pitchFamily="34" charset="0"/>
                          <a:ea typeface="Calibri" panose="020F0502020204030204" pitchFamily="34" charset="0"/>
                          <a:cs typeface="Calibri" panose="020F0502020204030204" pitchFamily="34" charset="0"/>
                        </a:rPr>
                        <a:t>Available</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Available</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dk1"/>
                          </a:solidFill>
                          <a:latin typeface="Calibri" panose="020F0502020204030204" pitchFamily="34" charset="0"/>
                          <a:ea typeface="Calibri" panose="020F0502020204030204" pitchFamily="34" charset="0"/>
                          <a:cs typeface="Calibri" panose="020F0502020204030204" pitchFamily="34" charset="0"/>
                        </a:rPr>
                        <a:t>Available</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extLst>
                  <a:ext uri="{0D108BD9-81ED-4DB2-BD59-A6C34878D82A}">
                    <a16:rowId xmlns:a16="http://schemas.microsoft.com/office/drawing/2014/main" val="10004"/>
                  </a:ext>
                </a:extLst>
              </a:tr>
              <a:tr h="191238">
                <a:tc>
                  <a:txBody>
                    <a:bodyPr/>
                    <a:lstStyle/>
                    <a:p>
                      <a:pPr algn="l"/>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Pricing</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ECF3FF"/>
                    </a:solidFill>
                  </a:tcPr>
                </a:tc>
                <a:tc>
                  <a:txBody>
                    <a:bodyPr/>
                    <a:lstStyle/>
                    <a:p>
                      <a:pPr algn="l" rtl="0">
                        <a:lnSpc>
                          <a:spcPct val="100000"/>
                        </a:lnSpc>
                        <a:spcBef>
                          <a:spcPts val="0"/>
                        </a:spcBef>
                        <a:spcAft>
                          <a:spcPts val="0"/>
                        </a:spcAft>
                      </a:pPr>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Free</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Free</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Starts at </a:t>
                      </a:r>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$595</a:t>
                      </a: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 for </a:t>
                      </a:r>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500 users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dk1"/>
                          </a:solidFill>
                          <a:latin typeface="Calibri" panose="020F0502020204030204" pitchFamily="34" charset="0"/>
                          <a:ea typeface="Calibri" panose="020F0502020204030204" pitchFamily="34" charset="0"/>
                          <a:cs typeface="Calibri" panose="020F0502020204030204" pitchFamily="34" charset="0"/>
                        </a:rPr>
                        <a:t>Starts at </a:t>
                      </a:r>
                      <a:r>
                        <a:rPr lang="en-US" sz="800" b="1" dirty="0">
                          <a:solidFill>
                            <a:schemeClr val="dk1"/>
                          </a:solidFill>
                          <a:latin typeface="Calibri" panose="020F0502020204030204" pitchFamily="34" charset="0"/>
                          <a:ea typeface="Calibri" panose="020F0502020204030204" pitchFamily="34" charset="0"/>
                          <a:cs typeface="Calibri" panose="020F0502020204030204" pitchFamily="34" charset="0"/>
                        </a:rPr>
                        <a:t>$1195</a:t>
                      </a:r>
                      <a:r>
                        <a:rPr lang="en-US" sz="800" b="0" dirty="0">
                          <a:solidFill>
                            <a:schemeClr val="dk1"/>
                          </a:solidFill>
                          <a:latin typeface="Calibri" panose="020F0502020204030204" pitchFamily="34" charset="0"/>
                          <a:ea typeface="Calibri" panose="020F0502020204030204" pitchFamily="34" charset="0"/>
                          <a:cs typeface="Calibri" panose="020F0502020204030204" pitchFamily="34" charset="0"/>
                        </a:rPr>
                        <a:t> for </a:t>
                      </a:r>
                      <a:r>
                        <a:rPr lang="en-US" sz="800" b="1" dirty="0">
                          <a:solidFill>
                            <a:schemeClr val="dk1"/>
                          </a:solidFill>
                          <a:latin typeface="Calibri" panose="020F0502020204030204" pitchFamily="34" charset="0"/>
                          <a:ea typeface="Calibri" panose="020F0502020204030204" pitchFamily="34" charset="0"/>
                          <a:cs typeface="Calibri" panose="020F0502020204030204" pitchFamily="34" charset="0"/>
                        </a:rPr>
                        <a:t>500 users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extLst>
                  <a:ext uri="{0D108BD9-81ED-4DB2-BD59-A6C34878D82A}">
                    <a16:rowId xmlns:a16="http://schemas.microsoft.com/office/drawing/2014/main" val="10005"/>
                  </a:ext>
                </a:extLst>
              </a:tr>
              <a:tr h="311607">
                <a:tc>
                  <a:txBody>
                    <a:bodyPr/>
                    <a:lstStyle/>
                    <a:p>
                      <a:pPr algn="l" rtl="0">
                        <a:lnSpc>
                          <a:spcPct val="100000"/>
                        </a:lnSpc>
                        <a:spcBef>
                          <a:spcPts val="0"/>
                        </a:spcBef>
                        <a:spcAft>
                          <a:spcPts val="0"/>
                        </a:spcAft>
                      </a:pPr>
                      <a:r>
                        <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rPr>
                        <a:t>Features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ECF3FF"/>
                    </a:solidFill>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Fully-functional Professional Edition, along with Endpoint MFA add-on. Converts to Free Edition after evaluation period.</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All features offered in Standard Edition.</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rowSpan="2">
                  <a:txBody>
                    <a:bodyPr/>
                    <a:lstStyle/>
                    <a:p>
                      <a:pPr marL="0" indent="0" algn="l" rtl="0">
                        <a:lnSpc>
                          <a:spcPct val="90000"/>
                        </a:lnSpc>
                        <a:spcBef>
                          <a:spcPts val="0"/>
                        </a:spcBef>
                        <a:spcAft>
                          <a:spcPts val="0"/>
                        </a:spcAft>
                        <a:buFont typeface="Arial"/>
                        <a:buNone/>
                      </a:pP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Web-based self-service password reset and</a:t>
                      </a:r>
                      <a:b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account unlock</a:t>
                      </a:r>
                      <a:b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MFA for self-service password resets/account unlocks and cloud application logins</a:t>
                      </a:r>
                      <a:b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Password expiry </a:t>
                      </a:r>
                      <a:r>
                        <a:rPr lang="en-US" sz="800" b="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notifier</a:t>
                      </a: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r>
                      <a:b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Password policy enforcer</a:t>
                      </a:r>
                      <a:b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Real-time password synchronizer</a:t>
                      </a:r>
                      <a:b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Password reset using </a:t>
                      </a:r>
                      <a:r>
                        <a:rPr lang="en-US" sz="800" b="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800" b="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Plus'</a:t>
                      </a: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iOS or Android app, or via mobile browser</a:t>
                      </a:r>
                    </a:p>
                    <a:p>
                      <a:pPr marL="95250" indent="-95250" algn="l" rtl="0">
                        <a:lnSpc>
                          <a:spcPct val="90000"/>
                        </a:lnSpc>
                        <a:spcBef>
                          <a:spcPts val="0"/>
                        </a:spcBef>
                        <a:spcAft>
                          <a:spcPts val="0"/>
                        </a:spcAft>
                        <a:buFont typeface="Arial"/>
                        <a:buChar char="•"/>
                      </a:pP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Self-service directory update, employee search, organization chart, and self-service group management</a:t>
                      </a:r>
                      <a:b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Passwordless</a:t>
                      </a:r>
                      <a: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authentication for cloud applications </a:t>
                      </a:r>
                      <a:br>
                        <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rowSpan="2">
                  <a:txBody>
                    <a:bodyPr/>
                    <a:lstStyle/>
                    <a:p>
                      <a:pPr algn="l" rtl="0">
                        <a:lnSpc>
                          <a:spcPct val="100000"/>
                        </a:lnSpc>
                        <a:spcBef>
                          <a:spcPts val="0"/>
                        </a:spcBef>
                        <a:spcAft>
                          <a:spcPts val="0"/>
                        </a:spcAft>
                      </a:pPr>
                      <a:endParaRPr dirty="0">
                        <a:latin typeface="Calibri" panose="020F0502020204030204" pitchFamily="34" charset="0"/>
                        <a:ea typeface="Calibri" panose="020F0502020204030204" pitchFamily="34" charset="0"/>
                        <a:cs typeface="Calibri" panose="020F0502020204030204" pitchFamily="34" charset="0"/>
                      </a:endParaRPr>
                    </a:p>
                    <a:p>
                      <a:pPr algn="l" rtl="0">
                        <a:lnSpc>
                          <a:spcPct val="90000"/>
                        </a:lnSpc>
                        <a:spcBef>
                          <a:spcPts val="0"/>
                        </a:spcBef>
                        <a:spcAft>
                          <a:spcPts val="0"/>
                        </a:spcAft>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All features offered in Standard edition</a:t>
                      </a:r>
                    </a:p>
                    <a:p>
                      <a:pPr algn="l" rtl="0">
                        <a:lnSpc>
                          <a:spcPct val="90000"/>
                        </a:lnSpc>
                        <a:spcBef>
                          <a:spcPts val="0"/>
                        </a:spcBef>
                        <a:spcAft>
                          <a:spcPts val="0"/>
                        </a:spcAft>
                      </a:pPr>
                      <a:endPar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Password reset from Windows, macOS, and Linux logon screens</a:t>
                      </a:r>
                      <a:b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Conditional access </a:t>
                      </a:r>
                      <a:b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Cached credentials update for remote password reset</a:t>
                      </a:r>
                      <a:b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95250" indent="-95250" algn="l" rtl="0">
                        <a:lnSpc>
                          <a:spcPct val="90000"/>
                        </a:lnSpc>
                        <a:spcBef>
                          <a:spcPts val="0"/>
                        </a:spcBef>
                        <a:spcAft>
                          <a:spcPts val="0"/>
                        </a:spcAft>
                        <a:buFont typeface="Arial"/>
                        <a:buChar char="•"/>
                      </a:pPr>
                      <a:r>
                        <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rPr>
                        <a:t>Password policy enforcement in Windows Change Password page and </a:t>
                      </a:r>
                      <a:r>
                        <a:rPr lang="en-US" sz="800" b="0" dirty="0" err="1">
                          <a:solidFill>
                            <a:schemeClr val="tx1"/>
                          </a:solidFill>
                          <a:latin typeface="Calibri" panose="020F0502020204030204" pitchFamily="34" charset="0"/>
                          <a:ea typeface="Calibri" panose="020F0502020204030204" pitchFamily="34" charset="0"/>
                          <a:cs typeface="Calibri" panose="020F0502020204030204" pitchFamily="34" charset="0"/>
                        </a:rPr>
                        <a:t>ADUC</a:t>
                      </a:r>
                    </a:p>
                    <a:p>
                      <a:pPr marL="0" indent="0" algn="l" rtl="0">
                        <a:lnSpc>
                          <a:spcPct val="100000"/>
                        </a:lnSpc>
                        <a:spcBef>
                          <a:spcPts val="0"/>
                        </a:spcBef>
                        <a:spcAft>
                          <a:spcPts val="0"/>
                        </a:spcAft>
                        <a:buFont typeface="Arial"/>
                        <a:buNone/>
                      </a:pPr>
                      <a:endParaRPr lang="en-US" sz="8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extLst>
                  <a:ext uri="{0D108BD9-81ED-4DB2-BD59-A6C34878D82A}">
                    <a16:rowId xmlns:a16="http://schemas.microsoft.com/office/drawing/2014/main" val="10006"/>
                  </a:ext>
                </a:extLst>
              </a:tr>
              <a:tr h="1676354">
                <a:tc>
                  <a:txBody>
                    <a:bodyPr/>
                    <a:lstStyle/>
                    <a:p>
                      <a:pPr algn="l" rtl="0">
                        <a:lnSpc>
                          <a:spcPct val="100000"/>
                        </a:lnSpc>
                        <a:spcBef>
                          <a:spcPts val="0"/>
                        </a:spcBef>
                        <a:spcAft>
                          <a:spcPts val="0"/>
                        </a:spcAft>
                      </a:pPr>
                      <a:endParaRPr lang="en-US" sz="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ECF3FF"/>
                    </a:solidFill>
                  </a:tcPr>
                </a:tc>
                <a:tc>
                  <a:txBody>
                    <a:bodyPr/>
                    <a:lstStyle/>
                    <a:p>
                      <a:pPr algn="l" rtl="0">
                        <a:lnSpc>
                          <a:spcPct val="100000"/>
                        </a:lnSpc>
                        <a:spcBef>
                          <a:spcPts val="0"/>
                        </a:spcBef>
                        <a:spcAft>
                          <a:spcPts val="0"/>
                        </a:spcAft>
                      </a:pPr>
                      <a:endPar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endParaRPr lang="en-US" sz="9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vMerge="1">
                  <a:txBody>
                    <a:bodyPr/>
                    <a:lstStyle/>
                    <a:p>
                      <a:endParaRPr lang="en-US"/>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vMerge="1">
                  <a:txBody>
                    <a:bodyPr/>
                    <a:lstStyle/>
                    <a:p>
                      <a:pPr algn="l" rtl="0">
                        <a:lnSpc>
                          <a:spcPct val="100000"/>
                        </a:lnSpc>
                        <a:spcBef>
                          <a:spcPts val="0"/>
                        </a:spcBef>
                        <a:spcAft>
                          <a:spcPts val="0"/>
                        </a:spcAft>
                      </a:pPr>
                      <a:endParaRPr lang="en-US" sz="900" b="0" dirty="0">
                        <a:solidFill>
                          <a:schemeClr val="tx1"/>
                        </a:solidFill>
                        <a:latin typeface="Calibri"/>
                      </a:endParaRP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17544647"/>
      </p:ext>
      <p:ext uri="{EC5CF08E-1C0F-4FD9-AB49-9931FA26D906}">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TextBox 1">
            <a:extLst>
              <a:ext uri="{5FAE830D-565B-4BF0-BD69-6314F6075E2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87C3C2-572D-44BA-B6FC-7796A2391C0F}"/>
              </a:ext>
            </a:extLst>
          </p:cNvPr>
          <p:cNvSpPr txBox="1">
            <a:spLocks noGrp="1"/>
          </p:cNvSpPr>
          <p:nvPr>
            <p:custDataLst>
              <p:tags r:id="rId1"/>
            </p:custDataLst>
          </p:nvPr>
        </p:nvSpPr>
        <p:spPr>
          <a:xfrm>
            <a:off x="374913" y="286359"/>
            <a:ext cx="7080113" cy="476516"/>
          </a:xfrm>
          <a:prstGeom prst="rect">
            <a:avLst/>
          </a:prstGeom>
          <a:ln>
            <a:noFill/>
          </a:ln>
        </p:spPr>
        <p:txBody>
          <a:bodyPr vert="horz" lIns="91440" tIns="45720" rIns="91440" bIns="45720" numCol="1" spcCol="0" rtlCol="0" anchor="t">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err="1">
                <a:solidFill>
                  <a:schemeClr val="tx1"/>
                </a:solidFill>
                <a:latin typeface="Calibri" panose="020F0502020204030204" pitchFamily="34" charset="0"/>
                <a:ea typeface="Calibri" panose="020F0502020204030204" pitchFamily="34" charset="0"/>
                <a:cs typeface="Calibri" panose="020F0502020204030204" pitchFamily="34" charset="0"/>
              </a:rPr>
              <a:t>Add-ons</a:t>
            </a:r>
          </a:p>
        </p:txBody>
      </p:sp>
      <p:graphicFrame>
        <p:nvGraphicFramePr>
          <p:cNvPr id="3" name="Table 2">
            <a:extLst>
              <a:ext uri="{00BAA4E0-3FBE-40DD-BD36-3071C3E9D8C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F67568C-C2AC-4A9B-9479-829B859CBCA1}"/>
              </a:ext>
            </a:extLst>
          </p:cNvPr>
          <p:cNvGraphicFramePr/>
          <p:nvPr>
            <p:extLst>
              <p:ext uri="{D42A27DB-BD31-4B8C-83A1-F6EECF244321}">
                <p14:modId xmlns:p14="http://schemas.microsoft.com/office/powerpoint/2010/main" val="4083112929"/>
              </p:ext>
            </p:extLst>
          </p:nvPr>
        </p:nvGraphicFramePr>
        <p:xfrm>
          <a:off x="438845" y="1018012"/>
          <a:ext cx="8223810" cy="2218684"/>
        </p:xfrm>
        <a:graphic>
          <a:graphicData uri="http://schemas.openxmlformats.org/drawingml/2006/table">
            <a:tbl>
              <a:tblPr firstRow="1">
                <a:tableStyleId>{D8EDA259-4B18-41A1-839A-840D18DE1F4F}</a:tableStyleId>
              </a:tblPr>
              <a:tblGrid>
                <a:gridCol w="2741270">
                  <a:extLst>
                    <a:ext uri="{9D8B030D-6E8A-4147-A177-3AD203B41FA5}">
                      <a16:colId xmlns:a16="http://schemas.microsoft.com/office/drawing/2014/main" val="20000"/>
                    </a:ext>
                  </a:extLst>
                </a:gridCol>
                <a:gridCol w="2741270">
                  <a:extLst>
                    <a:ext uri="{9D8B030D-6E8A-4147-A177-3AD203B41FA5}">
                      <a16:colId xmlns:a16="http://schemas.microsoft.com/office/drawing/2014/main" val="20001"/>
                    </a:ext>
                  </a:extLst>
                </a:gridCol>
                <a:gridCol w="2741270">
                  <a:extLst>
                    <a:ext uri="{9D8B030D-6E8A-4147-A177-3AD203B41FA5}">
                      <a16:colId xmlns:a16="http://schemas.microsoft.com/office/drawing/2014/main" val="20002"/>
                    </a:ext>
                  </a:extLst>
                </a:gridCol>
              </a:tblGrid>
              <a:tr h="667731">
                <a:tc>
                  <a:txBody>
                    <a:bodyPr/>
                    <a:lstStyle/>
                    <a:p>
                      <a:pPr algn="l"/>
                      <a:r>
                        <a:rPr lang="en-US" sz="1000" b="1" dirty="0">
                          <a:solidFill>
                            <a:schemeClr val="lt1"/>
                          </a:solidFill>
                          <a:latin typeface="Open Sans"/>
                        </a:rPr>
                        <a:t>Add-on name</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0864F0"/>
                    </a:solidFill>
                  </a:tcPr>
                </a:tc>
                <a:tc>
                  <a:txBody>
                    <a:bodyPr/>
                    <a:lstStyle/>
                    <a:p>
                      <a:pPr algn="l"/>
                      <a:r>
                        <a:rPr lang="en-US" sz="1000" b="1" dirty="0">
                          <a:solidFill>
                            <a:schemeClr val="lt1"/>
                          </a:solidFill>
                          <a:latin typeface="Open Sans"/>
                        </a:rPr>
                        <a:t>Description</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0864F0"/>
                    </a:solidFill>
                  </a:tcPr>
                </a:tc>
                <a:tc>
                  <a:txBody>
                    <a:bodyPr/>
                    <a:lstStyle/>
                    <a:p>
                      <a:pPr algn="l"/>
                      <a:r>
                        <a:rPr lang="en-US" sz="1000" b="1" dirty="0">
                          <a:solidFill>
                            <a:schemeClr val="lt1"/>
                          </a:solidFill>
                          <a:latin typeface="Open Sans"/>
                        </a:rPr>
                        <a:t>Pricing</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0864F0"/>
                    </a:solidFill>
                  </a:tcPr>
                </a:tc>
                <a:extLst>
                  <a:ext uri="{0D108BD9-81ED-4DB2-BD59-A6C34878D82A}">
                    <a16:rowId xmlns:a16="http://schemas.microsoft.com/office/drawing/2014/main" val="10000"/>
                  </a:ext>
                </a:extLst>
              </a:tr>
              <a:tr h="546811">
                <a:tc>
                  <a:txBody>
                    <a:bodyPr/>
                    <a:lstStyle/>
                    <a:p>
                      <a:pPr algn="l"/>
                      <a:r>
                        <a:rPr lang="en-US" sz="900" b="1" dirty="0">
                          <a:solidFill>
                            <a:schemeClr val="tx1"/>
                          </a:solidFill>
                          <a:latin typeface="Open Sans"/>
                        </a:rPr>
                        <a:t>Failover and Secure Gateway Services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ECF3FF"/>
                    </a:solidFill>
                  </a:tcPr>
                </a:tc>
                <a:tc>
                  <a:txBody>
                    <a:bodyPr/>
                    <a:lstStyle/>
                    <a:p>
                      <a:pPr algn="l" rtl="0">
                        <a:lnSpc>
                          <a:spcPct val="100000"/>
                        </a:lnSpc>
                        <a:spcBef>
                          <a:spcPts val="0"/>
                        </a:spcBef>
                        <a:spcAft>
                          <a:spcPts val="0"/>
                        </a:spcAft>
                      </a:pPr>
                      <a:r>
                        <a:rPr lang="en-US" sz="900" b="0" dirty="0">
                          <a:solidFill>
                            <a:schemeClr val="tx1"/>
                          </a:solidFill>
                          <a:latin typeface="Open Sans"/>
                        </a:rPr>
                        <a:t>Includes high availability, load balancing) and reverse proxy</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900" b="0" dirty="0">
                          <a:solidFill>
                            <a:schemeClr val="tx1"/>
                          </a:solidFill>
                          <a:latin typeface="Open Sans"/>
                        </a:rPr>
                        <a:t> </a:t>
                      </a:r>
                      <a:r>
                        <a:rPr lang="en-US" sz="900" b="1" dirty="0">
                          <a:solidFill>
                            <a:schemeClr val="tx1"/>
                          </a:solidFill>
                          <a:latin typeface="Open Sans"/>
                        </a:rPr>
                        <a:t>$395 </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extLst>
                  <a:ext uri="{0D108BD9-81ED-4DB2-BD59-A6C34878D82A}">
                    <a16:rowId xmlns:a16="http://schemas.microsoft.com/office/drawing/2014/main" val="10001"/>
                  </a:ext>
                </a:extLst>
              </a:tr>
              <a:tr h="1004142">
                <a:tc>
                  <a:txBody>
                    <a:bodyPr/>
                    <a:lstStyle/>
                    <a:p>
                      <a:pPr algn="l" rtl="0">
                        <a:lnSpc>
                          <a:spcPct val="100000"/>
                        </a:lnSpc>
                        <a:spcBef>
                          <a:spcPts val="0"/>
                        </a:spcBef>
                        <a:spcAft>
                          <a:spcPts val="0"/>
                        </a:spcAft>
                      </a:pPr>
                      <a:r>
                        <a:rPr lang="en-US" sz="900" b="1" dirty="0">
                          <a:solidFill>
                            <a:schemeClr val="tx1"/>
                          </a:solidFill>
                          <a:latin typeface="Open Sans"/>
                        </a:rPr>
                        <a:t>Endpoint MFA</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solidFill>
                      <a:srgbClr val="ECF3FF"/>
                    </a:solidFill>
                  </a:tcPr>
                </a:tc>
                <a:tc>
                  <a:txBody>
                    <a:bodyPr/>
                    <a:lstStyle/>
                    <a:p>
                      <a:pPr algn="l" rtl="0">
                        <a:lnSpc>
                          <a:spcPct val="100000"/>
                        </a:lnSpc>
                        <a:spcBef>
                          <a:spcPts val="0"/>
                        </a:spcBef>
                        <a:spcAft>
                          <a:spcPts val="0"/>
                        </a:spcAft>
                      </a:pPr>
                      <a:r>
                        <a:rPr lang="en-US" sz="900" b="0" dirty="0">
                          <a:solidFill>
                            <a:schemeClr val="tx1"/>
                          </a:solidFill>
                          <a:latin typeface="Open Sans"/>
                        </a:rPr>
                        <a:t>Includes MFA support for machines (Windows, Linux, macOS); VPN and other network endpoints using RADIUS; and OWA and</a:t>
                      </a:r>
                    </a:p>
                    <a:p>
                      <a:pPr algn="l" rtl="0">
                        <a:lnSpc>
                          <a:spcPct val="100000"/>
                        </a:lnSpc>
                        <a:spcBef>
                          <a:spcPts val="0"/>
                        </a:spcBef>
                        <a:spcAft>
                          <a:spcPts val="0"/>
                        </a:spcAft>
                      </a:pPr>
                      <a:r>
                        <a:rPr lang="en-US" sz="900" b="0" dirty="0">
                          <a:solidFill>
                            <a:schemeClr val="tx1"/>
                          </a:solidFill>
                          <a:latin typeface="Open Sans"/>
                        </a:rPr>
                        <a:t>other IIS web applications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tc>
                  <a:txBody>
                    <a:bodyPr/>
                    <a:lstStyle/>
                    <a:p>
                      <a:pPr algn="l" rtl="0">
                        <a:lnSpc>
                          <a:spcPct val="100000"/>
                        </a:lnSpc>
                        <a:spcBef>
                          <a:spcPts val="0"/>
                        </a:spcBef>
                        <a:spcAft>
                          <a:spcPts val="0"/>
                        </a:spcAft>
                      </a:pPr>
                      <a:r>
                        <a:rPr lang="en-US" sz="900" b="0" dirty="0">
                          <a:solidFill>
                            <a:schemeClr val="tx1"/>
                          </a:solidFill>
                          <a:latin typeface="Open Sans"/>
                        </a:rPr>
                        <a:t>Starts at </a:t>
                      </a:r>
                      <a:r>
                        <a:rPr lang="en-US" sz="900" b="1" dirty="0">
                          <a:solidFill>
                            <a:schemeClr val="tx1"/>
                          </a:solidFill>
                          <a:latin typeface="Open Sans"/>
                        </a:rPr>
                        <a:t>$495</a:t>
                      </a:r>
                      <a:r>
                        <a:rPr lang="en-US" sz="900" b="0" dirty="0">
                          <a:solidFill>
                            <a:schemeClr val="tx1"/>
                          </a:solidFill>
                          <a:latin typeface="Open Sans"/>
                        </a:rPr>
                        <a:t> for </a:t>
                      </a:r>
                      <a:r>
                        <a:rPr lang="en-US" sz="900" b="1" dirty="0">
                          <a:solidFill>
                            <a:schemeClr val="tx1"/>
                          </a:solidFill>
                          <a:latin typeface="Open Sans"/>
                        </a:rPr>
                        <a:t>500</a:t>
                      </a:r>
                      <a:r>
                        <a:rPr lang="en-US" sz="900" b="0" dirty="0">
                          <a:solidFill>
                            <a:schemeClr val="tx1"/>
                          </a:solidFill>
                          <a:latin typeface="Open Sans"/>
                        </a:rPr>
                        <a:t> users</a:t>
                      </a:r>
                    </a:p>
                  </a:txBody>
                  <a:tcPr>
                    <a:lnL w="9525" cap="flat" cmpd="sng" algn="ctr">
                      <a:solidFill>
                        <a:schemeClr val="tx2">
                          <a:lumMod val="10000"/>
                          <a:lumOff val="90000"/>
                        </a:schemeClr>
                      </a:solidFill>
                      <a:prstDash val="solid"/>
                      <a:round/>
                      <a:headEnd/>
                      <a:tailEnd/>
                    </a:lnL>
                    <a:lnR w="9525" cap="flat" cmpd="sng" algn="ctr">
                      <a:solidFill>
                        <a:schemeClr val="tx2">
                          <a:lumMod val="10000"/>
                          <a:lumOff val="90000"/>
                        </a:schemeClr>
                      </a:solidFill>
                      <a:prstDash val="solid"/>
                      <a:round/>
                      <a:headEnd/>
                      <a:tailEnd/>
                    </a:lnR>
                    <a:lnT w="9525" cap="flat" cmpd="sng" algn="ctr">
                      <a:solidFill>
                        <a:schemeClr val="tx2">
                          <a:lumMod val="10000"/>
                          <a:lumOff val="90000"/>
                        </a:schemeClr>
                      </a:solidFill>
                      <a:prstDash val="solid"/>
                      <a:round/>
                      <a:headEnd/>
                      <a:tailEnd/>
                    </a:lnT>
                    <a:lnB w="9525" cap="flat" cmpd="sng" algn="ctr">
                      <a:solidFill>
                        <a:schemeClr val="tx2">
                          <a:lumMod val="10000"/>
                          <a:lumOff val="90000"/>
                        </a:schemeClr>
                      </a:solidFill>
                      <a:prstDash val="solid"/>
                      <a:round/>
                      <a:headEnd/>
                      <a:tailEnd/>
                    </a:lnB>
                  </a:tcPr>
                </a:tc>
                <a:extLst>
                  <a:ext uri="{0D108BD9-81ED-4DB2-BD59-A6C34878D82A}">
                    <a16:rowId xmlns:a16="http://schemas.microsoft.com/office/drawing/2014/main" val="10002"/>
                  </a:ext>
                </a:extLst>
              </a:tr>
            </a:tbl>
          </a:graphicData>
        </a:graphic>
      </p:graphicFrame>
    </p:spTree>
    <p:extLst>
      <p:ext uri="{1ABCD467-DE63-481D-90D5-BC63AA95016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Rectangle 1">
            <a:extLst>
              <a:ext uri="{542D65AB-0BC4-422E-B219-CA12F31C3A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6976DB6-D044-42B4-8562-ABA20D5FD4E8}"/>
              </a:ext>
            </a:extLst>
          </p:cNvPr>
          <p:cNvSpPr/>
          <p:nvPr/>
        </p:nvSpPr>
        <p:spPr>
          <a:xfrm>
            <a:off x="-12506" y="-6429"/>
            <a:ext cx="2349627" cy="5151929"/>
          </a:xfrm>
          <a:prstGeom prst="rect">
            <a:avLst/>
          </a:prstGeom>
          <a:solidFill>
            <a:srgbClr val="0864F0"/>
          </a:solidFill>
          <a:ln w="9525" cap="flat">
            <a:no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Title 7">
            <a:extLst>
              <a:ext uri="{6BFD0B17-CA10-47AB-AEC8-B39F776249E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883E412-EA74-4A8E-AAF2-F67935119F75}"/>
              </a:ext>
            </a:extLst>
          </p:cNvPr>
          <p:cNvSpPr>
            <a:spLocks noGrp="1"/>
          </p:cNvSpPr>
          <p:nvPr>
            <p:ph type="title"/>
          </p:nvPr>
        </p:nvSpPr>
        <p:spPr>
          <a:xfrm>
            <a:off x="2939967" y="2063581"/>
            <a:ext cx="5365833" cy="1310335"/>
          </a:xfrm>
          <a:prstGeom prst="rect">
            <a:avLst/>
          </a:prstGeom>
        </p:spPr>
        <p:txBody>
          <a:bodyPr vert="horz" rtlCol="0"/>
          <a:lstStyle/>
          <a:p>
            <a:r>
              <a:rPr lang="en-US" sz="2000" b="0" dirty="0" err="1">
                <a:latin typeface="Calibri" panose="020F0502020204030204" pitchFamily="34" charset="0"/>
                <a:ea typeface="Calibri" panose="020F0502020204030204" pitchFamily="34" charset="0"/>
                <a:cs typeface="Calibri" panose="020F0502020204030204" pitchFamily="34" charset="0"/>
              </a:rPr>
              <a:t>ManageEngine</a:t>
            </a:r>
            <a:r>
              <a:rPr lang="en-US" sz="2000" b="0" dirty="0">
                <a:latin typeface="Calibri" panose="020F0502020204030204" pitchFamily="34" charset="0"/>
                <a:ea typeface="Calibri" panose="020F0502020204030204" pitchFamily="34" charset="0"/>
                <a:cs typeface="Calibri" panose="020F0502020204030204" pitchFamily="34" charset="0"/>
              </a:rPr>
              <a:t> ADSelfService Plus is an identity security solution with multi-factor authentication, single sign-on, and self-service password management capabilities</a:t>
            </a:r>
          </a:p>
        </p:txBody>
      </p:sp>
      <p:pic>
        <p:nvPicPr>
          <p:cNvPr id="4" name="Picture 3">
            <a:extLst>
              <a:ext uri="{D3F5E505-2092-4F27-A905-ADA91A60770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EBFB902-24BC-4216-A581-EC863CC87D6F}"/>
              </a:ext>
            </a:extLst>
          </p:cNvPr>
          <p:cNvPicPr>
            <a:picLocks noChangeAspect="1"/>
          </p:cNvPicPr>
          <p:nvPr/>
        </p:nvPicPr>
        <p:blipFill>
          <a:blip r:embed="rId2"/>
          <a:stretch>
            <a:fillRect/>
          </a:stretch>
        </p:blipFill>
        <p:spPr>
          <a:xfrm>
            <a:off x="633506" y="1084268"/>
            <a:ext cx="1356398" cy="2509132"/>
          </a:xfrm>
          <a:prstGeom prst="rect">
            <a:avLst/>
          </a:prstGeom>
          <a:noFill/>
        </p:spPr>
      </p:pic>
      <p:sp>
        <p:nvSpPr>
          <p:cNvPr id="5" name="TextBox 4">
            <a:extLst>
              <a:ext uri="{0570CD5E-5224-412D-B583-F941BD8F931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F1F5087-79A6-41AC-A2BB-AFE8D85D89AB}"/>
              </a:ext>
            </a:extLst>
          </p:cNvPr>
          <p:cNvSpPr txBox="1"/>
          <p:nvPr/>
        </p:nvSpPr>
        <p:spPr>
          <a:xfrm>
            <a:off x="2928232" y="1492920"/>
            <a:ext cx="5906652" cy="465512"/>
          </a:xfrm>
          <a:prstGeom prst="rect">
            <a:avLst/>
          </a:prstGeom>
        </p:spPr>
        <p:txBody>
          <a:bodyPr vert="horz" lIns="95250" tIns="47625" rIns="95250" bIns="47625" rtlCol="0" anchor="t">
            <a:spAutoFit/>
          </a:bodyPr>
          <a:lstStyle/>
          <a:p>
            <a:pPr>
              <a:defRPr lang="en-US" sz="1400" dirty="0"/>
            </a:pP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56B07DBA-1E1D-43D8-886F-CEA9DF5A703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D4A3369-E986-4E29-AB7C-953B8DEB6BE6}"/>
              </a:ext>
            </a:extLst>
          </p:cNvPr>
          <p:cNvSpPr txBox="1"/>
          <p:nvPr/>
        </p:nvSpPr>
        <p:spPr>
          <a:xfrm>
            <a:off x="2939967" y="1049740"/>
            <a:ext cx="4832433" cy="756551"/>
          </a:xfrm>
          <a:prstGeom prst="rect">
            <a:avLst/>
          </a:prstGeom>
        </p:spPr>
        <p:txBody>
          <a:bodyPr vert="horz" lIns="95250" tIns="47625" rIns="95250" bIns="47625" rtlCol="0">
            <a:noAutofit/>
          </a:bodyPr>
          <a:lstStyle/>
          <a:p>
            <a:pPr algn="l" rtl="0">
              <a:lnSpc>
                <a:spcPct val="100000"/>
              </a:lnSpc>
              <a:spcBef>
                <a:spcPts val="0"/>
              </a:spcBef>
              <a:spcAft>
                <a:spcPts val="0"/>
              </a:spcAft>
              <a:buNone/>
              <a:defRPr lang="en-US" sz="1400" dirty="0">
                <a:solidFill>
                  <a:schemeClr val="tx1"/>
                </a:solidFill>
                <a:latin typeface="Open Sans"/>
              </a:defRPr>
            </a:pPr>
            <a:r>
              <a:rPr lang="en-US" sz="2400" b="1" i="0" dirty="0">
                <a:solidFill>
                  <a:srgbClr val="0864F0"/>
                </a:solidFill>
                <a:latin typeface="Calibri" panose="020F0502020204030204" pitchFamily="34" charset="0"/>
                <a:ea typeface="Calibri" panose="020F0502020204030204" pitchFamily="34" charset="0"/>
                <a:cs typeface="Calibri" panose="020F0502020204030204" pitchFamily="34" charset="0"/>
              </a:rPr>
              <a:t>An all-encompassing identity security solution</a:t>
            </a:r>
          </a:p>
        </p:txBody>
      </p:sp>
      <p:sp>
        <p:nvSpPr>
          <p:cNvPr id="7" name="TextBox 6">
            <a:extLst>
              <a:ext uri="{D62F587E-C92A-4D14-8FA2-B0B4D4E255B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BA54824-DA95-4597-BE98-A56AF192C40D}"/>
              </a:ext>
            </a:extLst>
          </p:cNvPr>
          <p:cNvSpPr txBox="1"/>
          <p:nvPr/>
        </p:nvSpPr>
        <p:spPr>
          <a:xfrm>
            <a:off x="1415096" y="4505837"/>
            <a:ext cx="1905000" cy="311624"/>
          </a:xfrm>
          <a:prstGeom prst="rect">
            <a:avLst/>
          </a:prstGeom>
        </p:spPr>
        <p:txBody>
          <a:bodyPr vert="horz" lIns="95250" tIns="47625" rIns="95250" bIns="47625" rtlCol="0" anchor="t">
            <a:spAutoFit/>
          </a:bodyPr>
          <a:lstStyle/>
          <a:p>
            <a:pPr>
              <a:defRPr lang="en-US" sz="1400" dirty="0"/>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252431BB-A5C2-41F8-9DFD-8FB6CB1CF8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271B53A-9871-4039-B62D-DDFB32EDAB06}"/>
              </a:ext>
            </a:extLst>
          </p:cNvPr>
          <p:cNvSpPr txBox="1"/>
          <p:nvPr/>
        </p:nvSpPr>
        <p:spPr>
          <a:xfrm>
            <a:off x="551602" y="1200150"/>
            <a:ext cx="1905000" cy="311624"/>
          </a:xfrm>
          <a:prstGeom prst="rect">
            <a:avLst/>
          </a:prstGeom>
        </p:spPr>
        <p:txBody>
          <a:bodyPr vert="horz" lIns="95250" tIns="47625" rIns="95250" bIns="47625" rtlCol="0" anchor="t">
            <a:spAutoFit/>
          </a:bodyPr>
          <a:lstStyle/>
          <a:p>
            <a:pPr>
              <a:defRPr lang="en-US" sz="1400" dirty="0"/>
            </a:pP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CE1D8502-9E5D-4B44-ADEB-A2B2558086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06BE2A-BFDB-4006-A515-6A188461AC23}"/>
              </a:ext>
            </a:extLst>
          </p:cNvPr>
          <p:cNvPicPr>
            <a:picLocks noChangeAspect="1"/>
          </p:cNvPicPr>
          <p:nvPr/>
        </p:nvPicPr>
        <p:blipFill rotWithShape="1">
          <a:blip r:embed="rId3">
            <a:alphaModFix amt="66999"/>
          </a:blip>
          <a:srcRect r="85931" b="61399"/>
          <a:stretch/>
        </p:blipFill>
        <p:spPr>
          <a:xfrm>
            <a:off x="-9525" y="2624993"/>
            <a:ext cx="2371725" cy="2537557"/>
          </a:xfrm>
          <a:prstGeom prst="rect">
            <a:avLst/>
          </a:prstGeom>
          <a:noFill/>
        </p:spPr>
      </p:pic>
    </p:spTree>
    <p:extLst>
      <p:ext uri="{DE0FE66D-60DF-4E91-8F62-0F092772DC3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Rectangle 1">
            <a:extLst>
              <a:ext uri="{A99588F2-3756-4CB2-980A-52373B9F245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F99D9E-5EB1-43ED-ADC5-24031CB57B36}"/>
              </a:ext>
            </a:extLst>
          </p:cNvPr>
          <p:cNvSpPr>
            <a:spLocks noSelect="1"/>
          </p:cNvSpPr>
          <p:nvPr>
            <p:custDataLst>
              <p:tags r:id="rId1"/>
            </p:custDataLst>
          </p:nvPr>
        </p:nvSpPr>
        <p:spPr>
          <a:xfrm>
            <a:off x="-5086" y="-914"/>
            <a:ext cx="9149086" cy="5151377"/>
          </a:xfrm>
          <a:prstGeom prst="rect">
            <a:avLst/>
          </a:prstGeom>
          <a:solidFill>
            <a:srgbClr val="0864F0"/>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a:endParaRPr>
          </a:p>
        </p:txBody>
      </p:sp>
      <p:pic>
        <p:nvPicPr>
          <p:cNvPr id="3" name="Picture 2">
            <a:extLst>
              <a:ext uri="{BF03B6BF-8670-4DCB-952E-B70F061AC5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5672F40-C3CE-44B8-B24C-7644B55D4552}"/>
              </a:ext>
            </a:extLst>
          </p:cNvPr>
          <p:cNvPicPr>
            <a:picLocks noSelect="1" noChangeAspect="1"/>
          </p:cNvPicPr>
          <p:nvPr>
            <p:custDataLst>
              <p:tags r:id="rId2"/>
            </p:custDataLst>
          </p:nvPr>
        </p:nvPicPr>
        <p:blipFill>
          <a:blip r:embed="rId20">
            <a:alphaModFix amt="38000"/>
          </a:blip>
          <a:srcRect l="12750" t="39680" r="-290"/>
          <a:stretch>
            <a:fillRect/>
          </a:stretch>
        </p:blipFill>
        <p:spPr>
          <a:xfrm rot="10800000">
            <a:off x="-34937" y="2636433"/>
            <a:ext cx="9322565" cy="2505093"/>
          </a:xfrm>
          <a:prstGeom prst="rect">
            <a:avLst/>
          </a:prstGeom>
          <a:noFill/>
        </p:spPr>
      </p:pic>
      <p:sp>
        <p:nvSpPr>
          <p:cNvPr id="4" name="TextBox 3">
            <a:extLst>
              <a:ext uri="{6CC6D878-AD48-4EC7-A761-84B67A82C2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7C406A8-9C30-4FA5-9635-1AB63468C1C9}"/>
              </a:ext>
            </a:extLst>
          </p:cNvPr>
          <p:cNvSpPr txBox="1">
            <a:spLocks noGrp="1"/>
          </p:cNvSpPr>
          <p:nvPr>
            <p:custDataLst>
              <p:tags r:id="rId3"/>
            </p:custDataLst>
          </p:nvPr>
        </p:nvSpPr>
        <p:spPr>
          <a:xfrm>
            <a:off x="869070" y="524960"/>
            <a:ext cx="3582075" cy="769441"/>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4400" b="1" i="0" dirty="0">
                <a:solidFill>
                  <a:schemeClr val="bg1"/>
                </a:solidFill>
                <a:latin typeface="Calibri" panose="020F0502020204030204" pitchFamily="34" charset="0"/>
                <a:ea typeface="Calibri" panose="020F0502020204030204" pitchFamily="34" charset="0"/>
                <a:cs typeface="Calibri" panose="020F0502020204030204" pitchFamily="34" charset="0"/>
              </a:rPr>
              <a:t>Contact us</a:t>
            </a:r>
          </a:p>
        </p:txBody>
      </p:sp>
      <p:sp>
        <p:nvSpPr>
          <p:cNvPr id="5" name="TextBox 4">
            <a:extLst>
              <a:ext uri="{9074A0DA-2BA3-4F38-B4DD-01ACF678FE3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6867E1F-B286-4F1C-B94B-DE3E6986F472}"/>
              </a:ext>
            </a:extLst>
          </p:cNvPr>
          <p:cNvSpPr txBox="1">
            <a:spLocks noGrp="1"/>
          </p:cNvSpPr>
          <p:nvPr>
            <p:custDataLst>
              <p:tags r:id="rId4"/>
            </p:custDataLst>
          </p:nvPr>
        </p:nvSpPr>
        <p:spPr>
          <a:xfrm>
            <a:off x="908684" y="1847850"/>
            <a:ext cx="1529715" cy="276999"/>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1200" b="0" i="0" dirty="0">
                <a:solidFill>
                  <a:schemeClr val="bg1"/>
                </a:solidFill>
                <a:latin typeface="Calibri" panose="020F0502020204030204" pitchFamily="34" charset="0"/>
                <a:ea typeface="Calibri" panose="020F0502020204030204" pitchFamily="34" charset="0"/>
                <a:cs typeface="Calibri" panose="020F0502020204030204" pitchFamily="34" charset="0"/>
              </a:rPr>
              <a:t>Contact Number</a:t>
            </a:r>
          </a:p>
        </p:txBody>
      </p:sp>
      <p:sp>
        <p:nvSpPr>
          <p:cNvPr id="6" name="TextBox 5">
            <a:extLst>
              <a:ext uri="{74B8232D-028F-498A-8B74-96D33B8250C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1672C17-0CDD-4FAE-894A-76CDEE1F0B94}"/>
              </a:ext>
            </a:extLst>
          </p:cNvPr>
          <p:cNvSpPr txBox="1">
            <a:spLocks noGrp="1"/>
          </p:cNvSpPr>
          <p:nvPr>
            <p:custDataLst>
              <p:tags r:id="rId5"/>
            </p:custDataLst>
          </p:nvPr>
        </p:nvSpPr>
        <p:spPr>
          <a:xfrm>
            <a:off x="908684" y="2124075"/>
            <a:ext cx="1827999" cy="307777"/>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1400" b="1" i="0" dirty="0">
                <a:solidFill>
                  <a:srgbClr val="FFD278"/>
                </a:solidFill>
                <a:latin typeface="Calibri" panose="020F0502020204030204" pitchFamily="34" charset="0"/>
                <a:ea typeface="Calibri" panose="020F0502020204030204" pitchFamily="34" charset="0"/>
                <a:cs typeface="Calibri" panose="020F0502020204030204" pitchFamily="34" charset="0"/>
              </a:rPr>
              <a:t>+1-408-916-9890</a:t>
            </a:r>
          </a:p>
        </p:txBody>
      </p:sp>
      <p:sp>
        <p:nvSpPr>
          <p:cNvPr id="7" name="TextBox 6">
            <a:extLst>
              <a:ext uri="{ECA4A54D-B8C8-4334-B76A-DE1CD49E362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DDB1B6-E7BC-458A-8D77-F3D63AA971D5}"/>
              </a:ext>
            </a:extLst>
          </p:cNvPr>
          <p:cNvSpPr txBox="1">
            <a:spLocks noGrp="1"/>
          </p:cNvSpPr>
          <p:nvPr>
            <p:custDataLst>
              <p:tags r:id="rId6"/>
            </p:custDataLst>
          </p:nvPr>
        </p:nvSpPr>
        <p:spPr>
          <a:xfrm>
            <a:off x="3495675" y="2124075"/>
            <a:ext cx="3239347" cy="307777"/>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1400" b="1" dirty="0">
                <a:solidFill>
                  <a:srgbClr val="FFD278"/>
                </a:solidFill>
                <a:latin typeface="Calibri" panose="020F0502020204030204" pitchFamily="34" charset="0"/>
                <a:ea typeface="Calibri" panose="020F0502020204030204" pitchFamily="34" charset="0"/>
                <a:cs typeface="Calibri" panose="020F0502020204030204" pitchFamily="34" charset="0"/>
              </a:rPr>
              <a:t>support@</a:t>
            </a:r>
            <a:r>
              <a:rPr lang="en-US" sz="1400" b="1" dirty="0" err="1">
                <a:solidFill>
                  <a:srgbClr val="FFD278"/>
                </a:solidFill>
                <a:latin typeface="Calibri" panose="020F0502020204030204" pitchFamily="34" charset="0"/>
                <a:ea typeface="Calibri" panose="020F0502020204030204" pitchFamily="34" charset="0"/>
                <a:cs typeface="Calibri" panose="020F0502020204030204" pitchFamily="34" charset="0"/>
              </a:rPr>
              <a:t>adselfserviceplus</a:t>
            </a:r>
            <a:r>
              <a:rPr lang="en-US" sz="1400" b="1" dirty="0">
                <a:solidFill>
                  <a:srgbClr val="FFD278"/>
                </a:solidFill>
                <a:latin typeface="Calibri" panose="020F0502020204030204" pitchFamily="34" charset="0"/>
                <a:ea typeface="Calibri" panose="020F0502020204030204" pitchFamily="34" charset="0"/>
                <a:cs typeface="Calibri" panose="020F0502020204030204" pitchFamily="34" charset="0"/>
              </a:rPr>
              <a:t>.com</a:t>
            </a:r>
          </a:p>
        </p:txBody>
      </p:sp>
      <p:sp>
        <p:nvSpPr>
          <p:cNvPr id="8" name="TextBox 7">
            <a:extLst>
              <a:ext uri="{E235A9C1-E570-4D7E-B18E-EDF1FFCFD0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776B509-4BF6-498C-8E43-10F0942A071E}"/>
              </a:ext>
            </a:extLst>
          </p:cNvPr>
          <p:cNvSpPr txBox="1">
            <a:spLocks noGrp="1"/>
          </p:cNvSpPr>
          <p:nvPr>
            <p:custDataLst>
              <p:tags r:id="rId7"/>
            </p:custDataLst>
          </p:nvPr>
        </p:nvSpPr>
        <p:spPr>
          <a:xfrm>
            <a:off x="3495675" y="1847850"/>
            <a:ext cx="1668094" cy="276999"/>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1200" b="0" i="0" dirty="0">
                <a:solidFill>
                  <a:schemeClr val="bg1"/>
                </a:solidFill>
                <a:latin typeface="Calibri" panose="020F0502020204030204" pitchFamily="34" charset="0"/>
                <a:ea typeface="Calibri" panose="020F0502020204030204" pitchFamily="34" charset="0"/>
                <a:cs typeface="Calibri" panose="020F0502020204030204" pitchFamily="34" charset="0"/>
              </a:rPr>
              <a:t>Support Email</a:t>
            </a:r>
          </a:p>
        </p:txBody>
      </p:sp>
      <p:sp>
        <p:nvSpPr>
          <p:cNvPr id="9" name="TextBox 8">
            <a:extLst>
              <a:ext uri="{EE4CBEF6-D418-4AEE-BA26-C727C1F3DA1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C804D7-7BC6-44D0-9713-5C7F77936955}"/>
              </a:ext>
            </a:extLst>
          </p:cNvPr>
          <p:cNvSpPr txBox="1">
            <a:spLocks noGrp="1"/>
          </p:cNvSpPr>
          <p:nvPr>
            <p:custDataLst>
              <p:tags r:id="rId8"/>
            </p:custDataLst>
          </p:nvPr>
        </p:nvSpPr>
        <p:spPr>
          <a:xfrm>
            <a:off x="901065" y="2981325"/>
            <a:ext cx="1270634" cy="276999"/>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1200" b="0" i="0" dirty="0">
                <a:solidFill>
                  <a:schemeClr val="bg1"/>
                </a:solidFill>
                <a:latin typeface="Calibri" panose="020F0502020204030204" pitchFamily="34" charset="0"/>
                <a:ea typeface="Calibri" panose="020F0502020204030204" pitchFamily="34" charset="0"/>
                <a:cs typeface="Calibri" panose="020F0502020204030204" pitchFamily="34" charset="0"/>
              </a:rPr>
              <a:t>Live chat</a:t>
            </a:r>
          </a:p>
        </p:txBody>
      </p:sp>
      <p:sp>
        <p:nvSpPr>
          <p:cNvPr id="10" name="TextBox 9">
            <a:extLst>
              <a:ext uri="{763A0E9F-B1D1-4939-A089-56A08F3302A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24CCD8-EAB9-42F4-BD9A-622E9700E138}"/>
              </a:ext>
            </a:extLst>
          </p:cNvPr>
          <p:cNvSpPr txBox="1">
            <a:spLocks noGrp="1"/>
          </p:cNvSpPr>
          <p:nvPr>
            <p:custDataLst>
              <p:tags r:id="rId9"/>
            </p:custDataLst>
          </p:nvPr>
        </p:nvSpPr>
        <p:spPr>
          <a:xfrm>
            <a:off x="901065" y="3257550"/>
            <a:ext cx="2480917" cy="307777"/>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1400" b="1" i="0" dirty="0">
                <a:solidFill>
                  <a:srgbClr val="FFD278"/>
                </a:solidFill>
                <a:latin typeface="Calibri" panose="020F0502020204030204" pitchFamily="34" charset="0"/>
                <a:ea typeface="Calibri" panose="020F0502020204030204" pitchFamily="34" charset="0"/>
                <a:cs typeface="Calibri" panose="020F0502020204030204" pitchFamily="34" charset="0"/>
              </a:rPr>
              <a:t>For instant responses.</a:t>
            </a:r>
          </a:p>
        </p:txBody>
      </p:sp>
      <p:sp>
        <p:nvSpPr>
          <p:cNvPr id="11" name="TextBox 10">
            <a:extLst>
              <a:ext uri="{D144E6BD-9128-469E-AA55-7A0696D335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A469A1A-C8FB-4BF2-9CED-960D6A060594}"/>
              </a:ext>
            </a:extLst>
          </p:cNvPr>
          <p:cNvSpPr txBox="1">
            <a:spLocks noGrp="1"/>
          </p:cNvSpPr>
          <p:nvPr>
            <p:custDataLst>
              <p:tags r:id="rId10"/>
            </p:custDataLst>
          </p:nvPr>
        </p:nvSpPr>
        <p:spPr>
          <a:xfrm>
            <a:off x="3495675" y="3257550"/>
            <a:ext cx="3239347" cy="307777"/>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1400" dirty="0">
                <a:solidFill>
                  <a:srgbClr val="FFD278"/>
                </a:solidFill>
                <a:latin typeface="Calibri" panose="020F0502020204030204" pitchFamily="34" charset="0"/>
                <a:ea typeface="Calibri" panose="020F0502020204030204" pitchFamily="34" charset="0"/>
                <a:cs typeface="Calibri" panose="020F0502020204030204" pitchFamily="34" charset="0"/>
              </a:rPr>
              <a:t>www.</a:t>
            </a:r>
            <a:r>
              <a:rPr lang="en-US" sz="1400" dirty="0" err="1">
                <a:solidFill>
                  <a:srgbClr val="FFD278"/>
                </a:solidFill>
                <a:latin typeface="Calibri" panose="020F0502020204030204" pitchFamily="34" charset="0"/>
                <a:ea typeface="Calibri" panose="020F0502020204030204" pitchFamily="34" charset="0"/>
                <a:cs typeface="Calibri" panose="020F0502020204030204" pitchFamily="34" charset="0"/>
              </a:rPr>
              <a:t>adselfserviceplus</a:t>
            </a:r>
            <a:r>
              <a:rPr lang="en-US" sz="1400" dirty="0">
                <a:solidFill>
                  <a:srgbClr val="FFD278"/>
                </a:solidFill>
                <a:latin typeface="Calibri" panose="020F0502020204030204" pitchFamily="34" charset="0"/>
                <a:ea typeface="Calibri" panose="020F0502020204030204" pitchFamily="34" charset="0"/>
                <a:cs typeface="Calibri" panose="020F0502020204030204" pitchFamily="34" charset="0"/>
              </a:rPr>
              <a:t>.com</a:t>
            </a:r>
            <a:r>
              <a:rPr lang="en-US" sz="1400" b="1" dirty="0">
                <a:solidFill>
                  <a:srgbClr val="FFD278"/>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TextBox 11">
            <a:extLst>
              <a:ext uri="{17CBF2AD-48BA-438E-9E19-DC9C2A5EA4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17C9C3-892A-4C75-BD7B-AE4616B672AE}"/>
              </a:ext>
            </a:extLst>
          </p:cNvPr>
          <p:cNvSpPr txBox="1">
            <a:spLocks noGrp="1"/>
          </p:cNvSpPr>
          <p:nvPr>
            <p:custDataLst>
              <p:tags r:id="rId11"/>
            </p:custDataLst>
          </p:nvPr>
        </p:nvSpPr>
        <p:spPr>
          <a:xfrm>
            <a:off x="3495675" y="2981325"/>
            <a:ext cx="1668094" cy="276999"/>
          </a:xfrm>
          <a:prstGeom prst="rect">
            <a:avLst/>
          </a:prstGeom>
          <a:ln>
            <a:noFill/>
          </a:ln>
        </p:spPr>
        <p:txBody>
          <a:bodyPr vert="horz" lIns="91440" tIns="45720" rIns="91440" bIns="4572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1200" b="0" i="0" dirty="0">
                <a:solidFill>
                  <a:schemeClr val="bg1"/>
                </a:solidFill>
                <a:latin typeface="Calibri" panose="020F0502020204030204" pitchFamily="34" charset="0"/>
                <a:ea typeface="Calibri" panose="020F0502020204030204" pitchFamily="34" charset="0"/>
                <a:cs typeface="Calibri" panose="020F0502020204030204" pitchFamily="34" charset="0"/>
              </a:rPr>
              <a:t>Visit our website</a:t>
            </a:r>
          </a:p>
        </p:txBody>
      </p:sp>
      <p:sp>
        <p:nvSpPr>
          <p:cNvPr id="13" name="Rectangle 12">
            <a:extLst>
              <a:ext uri="{3D382912-DF8A-4596-906B-8968181C3FB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F183CBB-C255-4747-862E-2635EFC9FEF4}"/>
              </a:ext>
            </a:extLst>
          </p:cNvPr>
          <p:cNvSpPr/>
          <p:nvPr/>
        </p:nvSpPr>
        <p:spPr>
          <a:xfrm>
            <a:off x="-5086" y="5114571"/>
            <a:ext cx="9149086" cy="38147"/>
          </a:xfrm>
          <a:prstGeom prst="rect">
            <a:avLst/>
          </a:prstGeom>
          <a:solidFill>
            <a:srgbClr val="FFD278"/>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a:extLst>
              <a:ext uri="{77926708-72A8-4E36-A2B1-D16C152222F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DE389A7-76CB-4E82-B02E-B874B1960283}"/>
              </a:ext>
            </a:extLst>
          </p:cNvPr>
          <p:cNvSpPr/>
          <p:nvPr/>
        </p:nvSpPr>
        <p:spPr>
          <a:xfrm>
            <a:off x="962025" y="4067175"/>
            <a:ext cx="1613535" cy="388629"/>
          </a:xfrm>
          <a:prstGeom prst="roundRect">
            <a:avLst>
              <a:gd name="adj" fmla="val 0"/>
            </a:avLst>
          </a:prstGeom>
          <a:solidFill>
            <a:schemeClr val="accent3">
              <a:lumMod val="75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93465FF2-65A5-47A2-9395-06FA41F43A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4CB3A9-EF2A-4A13-AE00-890ED3347437}"/>
              </a:ext>
            </a:extLst>
          </p:cNvPr>
          <p:cNvSpPr txBox="1">
            <a:spLocks noGrp="1"/>
          </p:cNvSpPr>
          <p:nvPr>
            <p:custDataLst>
              <p:tags r:id="rId12"/>
            </p:custDataLst>
          </p:nvPr>
        </p:nvSpPr>
        <p:spPr>
          <a:xfrm>
            <a:off x="1114425" y="4181475"/>
            <a:ext cx="1310638" cy="153888"/>
          </a:xfrm>
          <a:prstGeom prst="rect">
            <a:avLst/>
          </a:prstGeom>
          <a:ln>
            <a:noFill/>
          </a:ln>
        </p:spPr>
        <p:txBody>
          <a:bodyPr vert="horz" lIns="0" tIns="0" rIns="0" bIns="0" numCol="1" spcCol="0" rtlCol="0" anchor="t">
            <a:sp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ctr" rtl="0">
              <a:lnSpc>
                <a:spcPct val="100000"/>
              </a:lnSpc>
              <a:spcBef>
                <a:spcPct val="0"/>
              </a:spcBef>
              <a:spcAft>
                <a:spcPts val="0"/>
              </a:spcAft>
              <a:buNone/>
            </a:pPr>
            <a:r>
              <a:rPr lang="en-US" sz="1000" i="0" dirty="0">
                <a:solidFill>
                  <a:schemeClr val="bg1"/>
                </a:solidFill>
                <a:latin typeface="Calibri" panose="020F0502020204030204" pitchFamily="34" charset="0"/>
                <a:ea typeface="Calibri" panose="020F0502020204030204" pitchFamily="34" charset="0"/>
                <a:cs typeface="Calibri" panose="020F0502020204030204" pitchFamily="34" charset="0"/>
              </a:rPr>
              <a:t>DOWNLOAD NOW</a:t>
            </a:r>
          </a:p>
        </p:txBody>
      </p:sp>
      <p:pic>
        <p:nvPicPr>
          <p:cNvPr id="16" name="Picture 15">
            <a:extLst>
              <a:ext uri="{C371FEAB-34DB-4DA9-ABC3-7D884F4DAEE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4C6E26-FBEB-46FF-8937-3848047DF8C8}"/>
              </a:ext>
            </a:extLst>
          </p:cNvPr>
          <p:cNvPicPr>
            <a:picLocks noChangeAspect="1"/>
          </p:cNvPicPr>
          <p:nvPr>
            <p:custDataLst>
              <p:tags r:id="rId13"/>
            </p:custDataLst>
          </p:nvPr>
        </p:nvPicPr>
        <p:blipFill>
          <a:blip r:embed="rId21"/>
          <a:stretch>
            <a:fillRect/>
          </a:stretch>
        </p:blipFill>
        <p:spPr>
          <a:xfrm flipH="1">
            <a:off x="6930436" y="2110786"/>
            <a:ext cx="1623060" cy="3002404"/>
          </a:xfrm>
          <a:prstGeom prst="rect">
            <a:avLst/>
          </a:prstGeom>
          <a:noFill/>
        </p:spPr>
      </p:pic>
      <p:pic>
        <p:nvPicPr>
          <p:cNvPr id="17" name="Picture 16">
            <a:extLst>
              <a:ext uri="{5BAA2CC1-2354-4777-AB02-A55E83356C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0EE70FE-A551-44CC-8A97-E18A1ECB6F3A}"/>
              </a:ext>
            </a:extLst>
          </p:cNvPr>
          <p:cNvPicPr>
            <a:picLocks noChangeAspect="1"/>
          </p:cNvPicPr>
          <p:nvPr>
            <p:custDataLst>
              <p:tags r:id="rId14"/>
            </p:custDataLst>
          </p:nvPr>
        </p:nvPicPr>
        <p:blipFill>
          <a:blip r:embed="rId22"/>
          <a:stretch>
            <a:fillRect/>
          </a:stretch>
        </p:blipFill>
        <p:spPr>
          <a:xfrm>
            <a:off x="6984682" y="4404788"/>
            <a:ext cx="681037" cy="704420"/>
          </a:xfrm>
          <a:prstGeom prst="rect">
            <a:avLst/>
          </a:prstGeom>
          <a:noFill/>
        </p:spPr>
      </p:pic>
      <p:pic>
        <p:nvPicPr>
          <p:cNvPr id="18" name="Picture 17">
            <a:extLst>
              <a:ext uri="{65B98FA5-99E4-4E56-9C6D-A5A5758F45F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96C657-51D6-43EE-8832-CD670D7F0168}"/>
              </a:ext>
            </a:extLst>
          </p:cNvPr>
          <p:cNvPicPr>
            <a:picLocks noChangeAspect="1"/>
          </p:cNvPicPr>
          <p:nvPr>
            <p:custDataLst>
              <p:tags r:id="rId15"/>
            </p:custDataLst>
          </p:nvPr>
        </p:nvPicPr>
        <p:blipFill>
          <a:blip r:embed="rId23"/>
          <a:stretch>
            <a:fillRect/>
          </a:stretch>
        </p:blipFill>
        <p:spPr>
          <a:xfrm>
            <a:off x="3590925" y="1672952"/>
            <a:ext cx="179070" cy="149771"/>
          </a:xfrm>
          <a:prstGeom prst="rect">
            <a:avLst/>
          </a:prstGeom>
          <a:noFill/>
        </p:spPr>
      </p:pic>
      <p:pic>
        <p:nvPicPr>
          <p:cNvPr id="19" name="Picture 18">
            <a:extLst>
              <a:ext uri="{FCDDC347-A2A8-483A-96B7-7077FC2F1B9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DB09F65-FE62-4D6D-ABB2-1DB0B1981A60}"/>
              </a:ext>
            </a:extLst>
          </p:cNvPr>
          <p:cNvPicPr>
            <a:picLocks noChangeAspect="1"/>
          </p:cNvPicPr>
          <p:nvPr>
            <p:custDataLst>
              <p:tags r:id="rId16"/>
            </p:custDataLst>
          </p:nvPr>
        </p:nvPicPr>
        <p:blipFill>
          <a:blip r:embed="rId24"/>
          <a:stretch>
            <a:fillRect/>
          </a:stretch>
        </p:blipFill>
        <p:spPr>
          <a:xfrm>
            <a:off x="3590925" y="2724140"/>
            <a:ext cx="195872" cy="195872"/>
          </a:xfrm>
          <a:prstGeom prst="rect">
            <a:avLst/>
          </a:prstGeom>
          <a:noFill/>
        </p:spPr>
      </p:pic>
      <p:pic>
        <p:nvPicPr>
          <p:cNvPr id="20" name="Picture 19">
            <a:extLst>
              <a:ext uri="{DA38EE8D-A4B0-4077-ADC0-C13C86755D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982DF5-708D-4362-AB63-1472B10CE6A8}"/>
              </a:ext>
            </a:extLst>
          </p:cNvPr>
          <p:cNvPicPr>
            <a:picLocks noChangeAspect="1"/>
          </p:cNvPicPr>
          <p:nvPr>
            <p:custDataLst>
              <p:tags r:id="rId17"/>
            </p:custDataLst>
          </p:nvPr>
        </p:nvPicPr>
        <p:blipFill>
          <a:blip r:embed="rId25"/>
          <a:stretch>
            <a:fillRect/>
          </a:stretch>
        </p:blipFill>
        <p:spPr>
          <a:xfrm>
            <a:off x="1038225" y="2791415"/>
            <a:ext cx="181937" cy="181937"/>
          </a:xfrm>
          <a:prstGeom prst="rect">
            <a:avLst/>
          </a:prstGeom>
          <a:noFill/>
        </p:spPr>
      </p:pic>
      <p:pic>
        <p:nvPicPr>
          <p:cNvPr id="21" name="Picture 20">
            <a:extLst>
              <a:ext uri="{7FC55290-EA80-495E-84C0-8EFFF22A268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82253C7-1A0E-4D43-85E1-F3C74D9A20A1}"/>
              </a:ext>
            </a:extLst>
          </p:cNvPr>
          <p:cNvPicPr>
            <a:picLocks noChangeAspect="1"/>
          </p:cNvPicPr>
          <p:nvPr>
            <p:custDataLst>
              <p:tags r:id="rId18"/>
            </p:custDataLst>
          </p:nvPr>
        </p:nvPicPr>
        <p:blipFill>
          <a:blip r:embed="rId26"/>
          <a:stretch>
            <a:fillRect/>
          </a:stretch>
        </p:blipFill>
        <p:spPr>
          <a:xfrm>
            <a:off x="1038225" y="1635442"/>
            <a:ext cx="187290" cy="187290"/>
          </a:xfrm>
          <a:prstGeom prst="rect">
            <a:avLst/>
          </a:prstGeom>
          <a:noFill/>
        </p:spPr>
      </p:pic>
    </p:spTree>
    <p:extLst>
      <p:ext uri="{D78FB892-CFF6-4629-8C7A-94DB5240EE7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7">
            <a:extLst>
              <a:ext uri="{434AEC03-3E47-4EB2-95A2-6B93D9F4DD0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3E75BD1-B864-4D80-A22E-4CF4A9F51830}"/>
              </a:ext>
            </a:extLst>
          </p:cNvPr>
          <p:cNvSpPr>
            <a:spLocks noGrp="1"/>
          </p:cNvSpPr>
          <p:nvPr>
            <p:ph type="title"/>
          </p:nvPr>
        </p:nvSpPr>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Solutions offered by </a:t>
            </a:r>
            <a:r>
              <a:rPr lang="en-US" sz="2400" b="1" dirty="0" err="1">
                <a:latin typeface="Calibri" panose="020F0502020204030204" pitchFamily="34" charset="0"/>
                <a:ea typeface="Calibri" panose="020F0502020204030204" pitchFamily="34" charset="0"/>
                <a:cs typeface="Calibri" panose="020F0502020204030204" pitchFamily="34" charset="0"/>
              </a:rPr>
              <a:t>ADSelfService</a:t>
            </a:r>
            <a:r>
              <a:rPr lang="en-US" sz="2400" b="1" dirty="0">
                <a:latin typeface="Calibri" panose="020F0502020204030204" pitchFamily="34" charset="0"/>
                <a:ea typeface="Calibri" panose="020F0502020204030204" pitchFamily="34" charset="0"/>
                <a:cs typeface="Calibri" panose="020F0502020204030204" pitchFamily="34" charset="0"/>
              </a:rPr>
              <a:t> Plus</a:t>
            </a:r>
          </a:p>
        </p:txBody>
      </p:sp>
      <p:sp>
        <p:nvSpPr>
          <p:cNvPr id="3" name="Content Placeholder 2">
            <a:extLst>
              <a:ext uri="{64A06DE5-A994-47EE-9C15-1FD7CE89AFD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5FCCD7-2A38-4E1E-8ECC-9F0F7E9048E5}"/>
              </a:ext>
            </a:extLst>
          </p:cNvPr>
          <p:cNvSpPr>
            <a:spLocks noGrp="1"/>
          </p:cNvSpPr>
          <p:nvPr>
            <p:ph idx="1"/>
          </p:nvPr>
        </p:nvSpPr>
        <p:spPr>
          <a:xfrm>
            <a:off x="452418" y="2095500"/>
            <a:ext cx="1962207" cy="304699"/>
          </a:xfrm>
        </p:spPr>
        <p:txBody>
          <a:bodyPr vert="horz" rtlCol="0">
            <a:spAutoFit/>
          </a:bodyPr>
          <a:lstStyle/>
          <a:p>
            <a:pPr marL="0" indent="0">
              <a:lnSpc>
                <a:spcPct val="110000"/>
              </a:lnSpc>
              <a:buNone/>
            </a:pPr>
            <a:r>
              <a:rPr lang="en-US" sz="900" b="0" dirty="0">
                <a:latin typeface="Calibri" panose="020F0502020204030204" pitchFamily="34" charset="0"/>
                <a:ea typeface="Calibri" panose="020F0502020204030204" pitchFamily="34" charset="0"/>
                <a:cs typeface="Calibri" panose="020F0502020204030204" pitchFamily="34" charset="0"/>
              </a:rPr>
              <a:t>Secure local and remote access to endpoints and applications</a:t>
            </a:r>
          </a:p>
        </p:txBody>
      </p:sp>
      <p:sp>
        <p:nvSpPr>
          <p:cNvPr id="4" name="TextBox 3">
            <a:extLst>
              <a:ext uri="{E802D6BA-66A3-4614-AEF0-E40C63750FB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638A0E-E06D-4285-9499-DFC14DADD2D0}"/>
              </a:ext>
            </a:extLst>
          </p:cNvPr>
          <p:cNvSpPr txBox="1"/>
          <p:nvPr/>
        </p:nvSpPr>
        <p:spPr>
          <a:xfrm>
            <a:off x="452418" y="1790700"/>
            <a:ext cx="1905000"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Adaptive MFA</a:t>
            </a:r>
          </a:p>
        </p:txBody>
      </p:sp>
      <p:sp>
        <p:nvSpPr>
          <p:cNvPr id="5" name="TextBox 4">
            <a:extLst>
              <a:ext uri="{4131101E-2A3B-47F3-9F21-4E7724CFE07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A5C9EE6-16EC-457F-B03D-39AA632ED488}"/>
              </a:ext>
            </a:extLst>
          </p:cNvPr>
          <p:cNvSpPr txBox="1"/>
          <p:nvPr/>
        </p:nvSpPr>
        <p:spPr>
          <a:xfrm>
            <a:off x="2981325" y="1790700"/>
            <a:ext cx="1905000" cy="265457"/>
          </a:xfrm>
          <a:prstGeom prst="rect">
            <a:avLst/>
          </a:prstGeom>
        </p:spPr>
        <p:txBody>
          <a:bodyPr vert="horz" lIns="95250" tIns="47625" rIns="95250" bIns="47625" rtlCol="0" anchor="t">
            <a:spAutoFit/>
          </a:bodyPr>
          <a:lstStyle/>
          <a:p>
            <a:pPr>
              <a:defRPr lang="en-US" sz="1400" dirty="0"/>
            </a:pPr>
            <a:r>
              <a:rPr lang="en-US" sz="1100" b="1" i="0" dirty="0" err="1">
                <a:solidFill>
                  <a:srgbClr val="0864F0"/>
                </a:solidFill>
                <a:latin typeface="Calibri" panose="020F0502020204030204" pitchFamily="34" charset="0"/>
                <a:ea typeface="Calibri" panose="020F0502020204030204" pitchFamily="34" charset="0"/>
                <a:cs typeface="Calibri" panose="020F0502020204030204" pitchFamily="34" charset="0"/>
              </a:rPr>
              <a:t>SSO</a:t>
            </a: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 for applications</a:t>
            </a:r>
          </a:p>
        </p:txBody>
      </p:sp>
      <p:sp>
        <p:nvSpPr>
          <p:cNvPr id="6" name="TextBox 5">
            <a:extLst>
              <a:ext uri="{0F133877-C073-432C-B65C-982509F7DE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6239155-728B-46AE-90ED-FC3B9C0D60E5}"/>
              </a:ext>
            </a:extLst>
          </p:cNvPr>
          <p:cNvSpPr txBox="1"/>
          <p:nvPr/>
        </p:nvSpPr>
        <p:spPr>
          <a:xfrm>
            <a:off x="5334000" y="1790700"/>
            <a:ext cx="2327386" cy="434734"/>
          </a:xfrm>
          <a:prstGeom prst="rect">
            <a:avLst/>
          </a:prstGeom>
        </p:spPr>
        <p:txBody>
          <a:bodyPr vert="horz" lIns="95250" tIns="47625" rIns="95250" bIns="47625" rtlCol="0" anchor="t">
            <a:spAutoFit/>
          </a:bodyPr>
          <a:lstStyle/>
          <a:p>
            <a:pPr algn="l">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Self-service password management and security</a:t>
            </a:r>
          </a:p>
        </p:txBody>
      </p:sp>
      <p:sp>
        <p:nvSpPr>
          <p:cNvPr id="7" name="TextBox 6">
            <a:extLst>
              <a:ext uri="{5062C201-3322-4034-BBD0-7EA8BCC06CF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C6F5B60-6156-4CD1-8F54-82C4D861C909}"/>
              </a:ext>
            </a:extLst>
          </p:cNvPr>
          <p:cNvSpPr txBox="1">
            <a:spLocks noGrp="1"/>
          </p:cNvSpPr>
          <p:nvPr/>
        </p:nvSpPr>
        <p:spPr>
          <a:xfrm>
            <a:off x="5334000" y="2168337"/>
            <a:ext cx="2394604" cy="445379"/>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1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Enable self-service password management and fortify passwords</a:t>
            </a:r>
          </a:p>
        </p:txBody>
      </p:sp>
      <p:sp>
        <p:nvSpPr>
          <p:cNvPr id="8" name="TextBox 7">
            <a:extLst>
              <a:ext uri="{A0861323-A615-4C81-90C1-8808C7C458A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A933B4-77C3-44DB-A7FB-D686A9ED8FEF}"/>
              </a:ext>
            </a:extLst>
          </p:cNvPr>
          <p:cNvSpPr txBox="1"/>
          <p:nvPr/>
        </p:nvSpPr>
        <p:spPr>
          <a:xfrm>
            <a:off x="452418" y="3457575"/>
            <a:ext cx="2529972"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Remote work enablement</a:t>
            </a:r>
          </a:p>
        </p:txBody>
      </p:sp>
      <p:sp>
        <p:nvSpPr>
          <p:cNvPr id="9" name="TextBox 8">
            <a:extLst>
              <a:ext uri="{40B28520-6524-49A0-B780-9E178A27E15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41257EC-3270-4314-A018-F6D9B18812C3}"/>
              </a:ext>
            </a:extLst>
          </p:cNvPr>
          <p:cNvSpPr txBox="1">
            <a:spLocks noGrp="1"/>
          </p:cNvSpPr>
          <p:nvPr/>
        </p:nvSpPr>
        <p:spPr>
          <a:xfrm>
            <a:off x="452418" y="3638550"/>
            <a:ext cx="1962207" cy="445379"/>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1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Streamline and secure remote access to enterprise resources</a:t>
            </a:r>
          </a:p>
        </p:txBody>
      </p:sp>
      <p:sp>
        <p:nvSpPr>
          <p:cNvPr id="10" name="TextBox 9">
            <a:extLst>
              <a:ext uri="{9CA28328-0C3C-44B2-83E8-2F3C0594F0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948DFF8-400B-49E3-9DF4-42B7BD99D2B0}"/>
              </a:ext>
            </a:extLst>
          </p:cNvPr>
          <p:cNvSpPr txBox="1"/>
          <p:nvPr/>
        </p:nvSpPr>
        <p:spPr>
          <a:xfrm>
            <a:off x="2981325" y="3457575"/>
            <a:ext cx="2529972"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Workforce self-service</a:t>
            </a:r>
          </a:p>
        </p:txBody>
      </p:sp>
      <p:sp>
        <p:nvSpPr>
          <p:cNvPr id="11" name="TextBox 10">
            <a:extLst>
              <a:ext uri="{881B13C3-CACC-4557-BB28-FCA8992B66C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D7676D2-A163-4C21-B896-7DFA56EF899E}"/>
              </a:ext>
            </a:extLst>
          </p:cNvPr>
          <p:cNvSpPr txBox="1">
            <a:spLocks noGrp="1"/>
          </p:cNvSpPr>
          <p:nvPr/>
        </p:nvSpPr>
        <p:spPr>
          <a:xfrm>
            <a:off x="2981325" y="3638550"/>
            <a:ext cx="2564644" cy="445379"/>
          </a:xfrm>
          <a:prstGeom prst="rect">
            <a:avLst/>
          </a:prstGeom>
          <a:ln>
            <a:noFill/>
          </a:ln>
        </p:spPr>
        <p:txBody>
          <a:bodyPr vert="horz" lIns="91440" tIns="9360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1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Provide a self-service portal for group management and AD attributes update</a:t>
            </a:r>
          </a:p>
        </p:txBody>
      </p:sp>
      <p:sp>
        <p:nvSpPr>
          <p:cNvPr id="12" name="TextBox 11">
            <a:extLst>
              <a:ext uri="{64699568-5D7A-4B41-955B-D35D8D84709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FA4B40B-CE79-4188-BDFA-FCCFC9F257A7}"/>
              </a:ext>
            </a:extLst>
          </p:cNvPr>
          <p:cNvSpPr txBox="1">
            <a:spLocks noGrp="1"/>
          </p:cNvSpPr>
          <p:nvPr/>
        </p:nvSpPr>
        <p:spPr>
          <a:xfrm>
            <a:off x="2999678" y="2095500"/>
            <a:ext cx="1962207" cy="304699"/>
          </a:xfrm>
          <a:prstGeom prst="rect">
            <a:avLst/>
          </a:prstGeom>
          <a:ln w="0">
            <a:noFill/>
            <a:round/>
          </a:ln>
        </p:spPr>
        <p:txBody>
          <a:bodyPr vert="horz" lIns="91440" tIns="0" rIns="91440" bIns="0" numCol="1" spcCol="0" rtlCol="0" anchor="t">
            <a:spAutoFit/>
          </a:bodyPr>
          <a:lstStyle>
            <a:lvl1pPr marL="342900" lvl="0" indent="-342900" algn="l" rtl="0">
              <a:lnSpc>
                <a:spcPct val="12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2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2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2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2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1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Establish secure, one-click access to all enterprise applications</a:t>
            </a:r>
          </a:p>
        </p:txBody>
      </p:sp>
      <p:sp>
        <p:nvSpPr>
          <p:cNvPr id="13" name="Rounded Rectangle 12">
            <a:extLst>
              <a:ext uri="{683CBB45-4650-4244-ABD1-D9144B0AB2F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DDEFA6-F633-4C57-9330-85BDB9CEE764}"/>
              </a:ext>
            </a:extLst>
          </p:cNvPr>
          <p:cNvSpPr/>
          <p:nvPr/>
        </p:nvSpPr>
        <p:spPr>
          <a:xfrm>
            <a:off x="542925" y="12858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6C93F9CD-A81C-4BD6-BE39-A01DAF387DA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692BEEB-B435-47F6-90D3-B3AB1DFC2C4E}"/>
              </a:ext>
            </a:extLst>
          </p:cNvPr>
          <p:cNvPicPr>
            <a:picLocks noChangeAspect="1"/>
          </p:cNvPicPr>
          <p:nvPr/>
        </p:nvPicPr>
        <p:blipFill>
          <a:blip r:embed="rId2"/>
          <a:stretch>
            <a:fillRect/>
          </a:stretch>
        </p:blipFill>
        <p:spPr>
          <a:xfrm>
            <a:off x="609600" y="1381125"/>
            <a:ext cx="295093" cy="237648"/>
          </a:xfrm>
          <a:prstGeom prst="rect">
            <a:avLst/>
          </a:prstGeom>
          <a:noFill/>
        </p:spPr>
      </p:pic>
      <p:sp>
        <p:nvSpPr>
          <p:cNvPr id="15" name="Rounded Rectangle 14">
            <a:extLst>
              <a:ext uri="{E93A1060-60D8-4216-8757-3B2D573006D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0D591A-90F0-4784-ABFF-E6F033D1F987}"/>
              </a:ext>
            </a:extLst>
          </p:cNvPr>
          <p:cNvSpPr/>
          <p:nvPr/>
        </p:nvSpPr>
        <p:spPr>
          <a:xfrm>
            <a:off x="3076575" y="12858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a:extLst>
              <a:ext uri="{1B854DC2-AA99-4E24-AFEB-B7D41F6662B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7B2590D-4271-4D02-9F11-863B1E72D8FB}"/>
              </a:ext>
            </a:extLst>
          </p:cNvPr>
          <p:cNvPicPr>
            <a:picLocks noChangeAspect="1"/>
          </p:cNvPicPr>
          <p:nvPr/>
        </p:nvPicPr>
        <p:blipFill>
          <a:blip r:embed="rId3"/>
          <a:stretch>
            <a:fillRect/>
          </a:stretch>
        </p:blipFill>
        <p:spPr>
          <a:xfrm>
            <a:off x="3143250" y="1371600"/>
            <a:ext cx="306495" cy="263928"/>
          </a:xfrm>
          <a:prstGeom prst="rect">
            <a:avLst/>
          </a:prstGeom>
          <a:noFill/>
        </p:spPr>
      </p:pic>
      <p:sp>
        <p:nvSpPr>
          <p:cNvPr id="17" name="Rounded Rectangle 16">
            <a:extLst>
              <a:ext uri="{EACA2C86-6535-4E65-A46C-3A2EF2FE977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91D183-6AEC-40D3-AC5F-2B25E2FA3624}"/>
              </a:ext>
            </a:extLst>
          </p:cNvPr>
          <p:cNvSpPr/>
          <p:nvPr/>
        </p:nvSpPr>
        <p:spPr>
          <a:xfrm>
            <a:off x="5438775" y="1285875"/>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A7D0F910-66E8-4285-8F53-11087907E6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7A87DD3-B650-4188-9E69-FFFB3E8676BA}"/>
              </a:ext>
            </a:extLst>
          </p:cNvPr>
          <p:cNvPicPr>
            <a:picLocks noChangeAspect="1"/>
          </p:cNvPicPr>
          <p:nvPr/>
        </p:nvPicPr>
        <p:blipFill>
          <a:blip r:embed="rId4"/>
          <a:stretch>
            <a:fillRect/>
          </a:stretch>
        </p:blipFill>
        <p:spPr>
          <a:xfrm>
            <a:off x="5514975" y="1381125"/>
            <a:ext cx="288502" cy="242944"/>
          </a:xfrm>
          <a:prstGeom prst="rect">
            <a:avLst/>
          </a:prstGeom>
          <a:noFill/>
        </p:spPr>
      </p:pic>
      <p:sp>
        <p:nvSpPr>
          <p:cNvPr id="19" name="Rounded Rectangle 18">
            <a:extLst>
              <a:ext uri="{F2D34D0D-BC67-4D1C-921E-1D2FBBA14A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69FD219-767A-45D8-B832-CEBFAFEAE2AC}"/>
              </a:ext>
            </a:extLst>
          </p:cNvPr>
          <p:cNvSpPr/>
          <p:nvPr/>
        </p:nvSpPr>
        <p:spPr>
          <a:xfrm>
            <a:off x="542925" y="293370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27E94AF2-6AD6-462B-9982-D8A871BA48A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675D18-053F-4536-80EF-191EE9258144}"/>
              </a:ext>
            </a:extLst>
          </p:cNvPr>
          <p:cNvPicPr>
            <a:picLocks noChangeAspect="1"/>
          </p:cNvPicPr>
          <p:nvPr/>
        </p:nvPicPr>
        <p:blipFill>
          <a:blip r:embed="rId5"/>
          <a:stretch>
            <a:fillRect/>
          </a:stretch>
        </p:blipFill>
        <p:spPr>
          <a:xfrm>
            <a:off x="628650" y="3000375"/>
            <a:ext cx="262318" cy="303723"/>
          </a:xfrm>
          <a:prstGeom prst="rect">
            <a:avLst/>
          </a:prstGeom>
          <a:noFill/>
        </p:spPr>
      </p:pic>
      <p:sp>
        <p:nvSpPr>
          <p:cNvPr id="21" name="Rounded Rectangle 20">
            <a:extLst>
              <a:ext uri="{833F7D32-3B5C-4AAC-B54D-3FAACF64CE1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F9A1E5-8CB4-4D49-812D-A032D2A006F3}"/>
              </a:ext>
            </a:extLst>
          </p:cNvPr>
          <p:cNvSpPr/>
          <p:nvPr/>
        </p:nvSpPr>
        <p:spPr>
          <a:xfrm>
            <a:off x="3076575" y="2933700"/>
            <a:ext cx="432368" cy="4323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a:extLst>
              <a:ext uri="{EB8568D9-FFE5-4D4C-B8D5-2BC624FBFF8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E8FDC65-1EBF-4D96-AB00-DCEBD8022570}"/>
              </a:ext>
            </a:extLst>
          </p:cNvPr>
          <p:cNvPicPr>
            <a:picLocks noChangeAspect="1"/>
          </p:cNvPicPr>
          <p:nvPr/>
        </p:nvPicPr>
        <p:blipFill>
          <a:blip r:embed="rId6"/>
          <a:stretch>
            <a:fillRect/>
          </a:stretch>
        </p:blipFill>
        <p:spPr>
          <a:xfrm>
            <a:off x="3114675" y="3009900"/>
            <a:ext cx="355854" cy="280054"/>
          </a:xfrm>
          <a:prstGeom prst="rect">
            <a:avLst/>
          </a:prstGeom>
          <a:noFill/>
        </p:spPr>
      </p:pic>
    </p:spTree>
    <p:extLst>
      <p:ext uri="{68452C5B-1C4E-4C10-B82D-ABEF73980FE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7">
            <a:extLst>
              <a:ext uri="{ADBA9C67-952C-4F00-9674-0F99EA56F2F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25959E8-80F5-49D6-9847-263EF2765F7C}"/>
              </a:ext>
            </a:extLst>
          </p:cNvPr>
          <p:cNvSpPr>
            <a:spLocks noGrp="1"/>
          </p:cNvSpPr>
          <p:nvPr>
            <p:ph type="title"/>
          </p:nvPr>
        </p:nvSpPr>
        <p:spPr>
          <a:xfrm>
            <a:off x="3011052" y="2214139"/>
            <a:ext cx="5146976" cy="707886"/>
          </a:xfrm>
        </p:spPr>
        <p:txBody>
          <a:bodyPr vert="horz" rtlCol="0" anchor="ctr"/>
          <a:lstStyle/>
          <a:p>
            <a:r>
              <a:rPr lang="en-US" sz="2000" b="0" dirty="0">
                <a:latin typeface="Calibri" panose="020F0502020204030204" pitchFamily="34" charset="0"/>
                <a:ea typeface="Calibri" panose="020F0502020204030204" pitchFamily="34" charset="0"/>
                <a:cs typeface="Calibri" panose="020F0502020204030204" pitchFamily="34" charset="0"/>
              </a:rPr>
              <a:t>Implement adaptive MFA and evade credential misuse–the main culprit for data breaches    </a:t>
            </a:r>
          </a:p>
        </p:txBody>
      </p:sp>
      <p:pic>
        <p:nvPicPr>
          <p:cNvPr id="3" name="Picture 2">
            <a:extLst>
              <a:ext uri="{CE1D8502-9E5D-4B44-ADEB-A2B2558086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F06BE2A-BFDB-4006-A515-6A188461AC23}"/>
              </a:ext>
            </a:extLst>
          </p:cNvPr>
          <p:cNvPicPr>
            <a:picLocks noChangeAspect="1"/>
          </p:cNvPicPr>
          <p:nvPr/>
        </p:nvPicPr>
        <p:blipFill>
          <a:blip r:embed="rId2">
            <a:alphaModFix amt="66999"/>
          </a:blip>
          <a:srcRect r="83720"/>
          <a:stretch>
            <a:fillRect/>
          </a:stretch>
        </p:blipFill>
        <p:spPr>
          <a:xfrm>
            <a:off x="-9525" y="2624993"/>
            <a:ext cx="2744533" cy="6573926"/>
          </a:xfrm>
          <a:prstGeom prst="rect">
            <a:avLst/>
          </a:prstGeom>
          <a:noFill/>
        </p:spPr>
      </p:pic>
      <p:pic>
        <p:nvPicPr>
          <p:cNvPr id="4" name="Picture 3">
            <a:extLst>
              <a:ext uri="{E9064670-B3CA-4C74-B224-6FE8DB2E0C0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7FB60E8-7702-471B-BAE1-6FBE7CCB59E6}"/>
              </a:ext>
            </a:extLst>
          </p:cNvPr>
          <p:cNvPicPr>
            <a:picLocks noChangeAspect="1"/>
          </p:cNvPicPr>
          <p:nvPr/>
        </p:nvPicPr>
        <p:blipFill>
          <a:blip r:embed="rId3"/>
          <a:stretch>
            <a:fillRect/>
          </a:stretch>
        </p:blipFill>
        <p:spPr>
          <a:xfrm>
            <a:off x="371475" y="1837705"/>
            <a:ext cx="1977847" cy="1318564"/>
          </a:xfrm>
          <a:prstGeom prst="rect">
            <a:avLst/>
          </a:prstGeom>
          <a:noFill/>
        </p:spPr>
      </p:pic>
      <p:sp>
        <p:nvSpPr>
          <p:cNvPr id="5" name="TextBox 4">
            <a:extLst>
              <a:ext uri="{5363C0CB-BE7E-48E0-90EC-95479D7E0D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87A636C-8AB2-4303-B527-CE40A3FB048D}"/>
              </a:ext>
            </a:extLst>
          </p:cNvPr>
          <p:cNvSpPr txBox="1">
            <a:spLocks noGrp="1"/>
          </p:cNvSpPr>
          <p:nvPr/>
        </p:nvSpPr>
        <p:spPr>
          <a:xfrm>
            <a:off x="3009900" y="1460639"/>
            <a:ext cx="3408302" cy="532885"/>
          </a:xfrm>
          <a:prstGeom prst="rect">
            <a:avLst/>
          </a:prstGeom>
          <a:ln w="0">
            <a:noFill/>
            <a:round/>
          </a:ln>
        </p:spPr>
        <p:txBody>
          <a:bodyPr vert="horz" lIns="91440" tIns="45720" rIns="91440" bIns="45720" numCol="1" spcCol="0" rtlCol="0" anchor="ctr">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rgbClr val="0864F0"/>
                </a:solidFill>
                <a:latin typeface="Calibri" panose="020F0502020204030204" pitchFamily="34" charset="0"/>
                <a:ea typeface="Calibri" panose="020F0502020204030204" pitchFamily="34" charset="0"/>
                <a:cs typeface="Calibri" panose="020F0502020204030204" pitchFamily="34" charset="0"/>
              </a:rPr>
              <a:t>Adaptive MFA</a:t>
            </a:r>
          </a:p>
        </p:txBody>
      </p:sp>
    </p:spTree>
    <p:extLst>
      <p:ext uri="{65791931-8F5C-4674-814A-182BB2AC59F2}">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Rounded Rectangle 1">
            <a:extLst>
              <a:ext uri="{E0BEE57A-F9A6-49A5-9EE7-AB3086AD9B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4B6021-15FF-47D4-85C8-E4BCEFD8FBC3}"/>
              </a:ext>
            </a:extLst>
          </p:cNvPr>
          <p:cNvSpPr/>
          <p:nvPr/>
        </p:nvSpPr>
        <p:spPr>
          <a:xfrm>
            <a:off x="2022300" y="2800350"/>
            <a:ext cx="2191293" cy="1533334"/>
          </a:xfrm>
          <a:prstGeom prst="roundRect">
            <a:avLst>
              <a:gd name="adj" fmla="val 8386"/>
            </a:avLst>
          </a:prstGeom>
          <a:solidFill>
            <a:srgbClr val="0866F5"/>
          </a:solidFill>
          <a:ln w="9525" cap="flat">
            <a:solidFill>
              <a:srgbClr val="00B0F0"/>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1100" dirty="0">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ounded Rectangle 2">
            <a:extLst>
              <a:ext uri="{08A6E5AA-7A63-4D61-9EDE-D4736A5C6A1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6F08C24-363E-457B-BE67-9FEB66E6536B}"/>
              </a:ext>
            </a:extLst>
          </p:cNvPr>
          <p:cNvSpPr/>
          <p:nvPr/>
        </p:nvSpPr>
        <p:spPr>
          <a:xfrm>
            <a:off x="6257343" y="1295141"/>
            <a:ext cx="2245185" cy="975054"/>
          </a:xfrm>
          <a:prstGeom prst="roundRect">
            <a:avLst>
              <a:gd name="adj" fmla="val 8386"/>
            </a:avLst>
          </a:prstGeom>
          <a:solidFill>
            <a:srgbClr val="0866F5"/>
          </a:solidFill>
          <a:ln w="9525" cap="flat">
            <a:solidFill>
              <a:srgbClr val="00B0F0"/>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a:extLst>
              <a:ext uri="{27BEDC64-19EE-4A4C-96A5-9D15039DD51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A44DE6-6991-4FB9-BC52-5DAEF36468F9}"/>
              </a:ext>
            </a:extLst>
          </p:cNvPr>
          <p:cNvSpPr/>
          <p:nvPr/>
        </p:nvSpPr>
        <p:spPr>
          <a:xfrm>
            <a:off x="3509581" y="1295266"/>
            <a:ext cx="2117941" cy="974798"/>
          </a:xfrm>
          <a:prstGeom prst="roundRect">
            <a:avLst>
              <a:gd name="adj" fmla="val 8386"/>
            </a:avLst>
          </a:prstGeom>
          <a:solidFill>
            <a:srgbClr val="0866F5"/>
          </a:solidFill>
          <a:ln w="9525" cap="flat">
            <a:solidFill>
              <a:srgbClr val="00B0F0"/>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itle 7">
            <a:extLst>
              <a:ext uri="{775B59D2-4C06-45B5-AAF9-0B33F3EDB92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AB64A21-4D1B-4619-900D-DE23E3969D9C}"/>
              </a:ext>
            </a:extLst>
          </p:cNvPr>
          <p:cNvSpPr>
            <a:spLocks noGrp="1"/>
          </p:cNvSpPr>
          <p:nvPr>
            <p:ph type="title"/>
          </p:nvPr>
        </p:nvSpPr>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Why is generic MFA not enough?</a:t>
            </a:r>
          </a:p>
        </p:txBody>
      </p:sp>
      <p:sp>
        <p:nvSpPr>
          <p:cNvPr id="6" name="TextBox 5">
            <a:extLst>
              <a:ext uri="{0C12EA7A-EAF0-4DC2-8757-FDE0A2ED76B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E7E3733-8D4C-47F3-8DD5-CE2F5701C18A}"/>
              </a:ext>
            </a:extLst>
          </p:cNvPr>
          <p:cNvSpPr txBox="1"/>
          <p:nvPr/>
        </p:nvSpPr>
        <p:spPr>
          <a:xfrm>
            <a:off x="2130542" y="2907801"/>
            <a:ext cx="1974799" cy="1111843"/>
          </a:xfrm>
          <a:prstGeom prst="rect">
            <a:avLst/>
          </a:prstGeom>
        </p:spPr>
        <p:txBody>
          <a:bodyPr vert="horz" lIns="95250" tIns="47625" rIns="95250" bIns="47625" rtlCol="0" anchor="t">
            <a:spAutoFit/>
          </a:bodyPr>
          <a:lstStyle/>
          <a:p>
            <a:pPr algn="l">
              <a:defRPr lang="en-US" sz="1400" dirty="0"/>
            </a:pPr>
            <a:r>
              <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rPr>
              <a:t>Connection to the MFA server can sometimes be severed, taking the user offline. In such cases, bypassing MFA or blocking access are both unwise options</a:t>
            </a:r>
          </a:p>
        </p:txBody>
      </p:sp>
      <p:sp>
        <p:nvSpPr>
          <p:cNvPr id="7" name="TextBox 6">
            <a:extLst>
              <a:ext uri="{E95DBA2D-6742-4536-9527-5830818B193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09C278A-503E-43D0-854B-9BA742D14869}"/>
              </a:ext>
            </a:extLst>
          </p:cNvPr>
          <p:cNvSpPr txBox="1"/>
          <p:nvPr/>
        </p:nvSpPr>
        <p:spPr>
          <a:xfrm>
            <a:off x="6339735" y="1382399"/>
            <a:ext cx="2166718" cy="773289"/>
          </a:xfrm>
          <a:prstGeom prst="rect">
            <a:avLst/>
          </a:prstGeom>
        </p:spPr>
        <p:txBody>
          <a:bodyPr vert="horz" lIns="95250" tIns="47625" rIns="95250" bIns="47625" rtlCol="0" anchor="t">
            <a:spAutoFit/>
          </a:bodyPr>
          <a:lstStyle/>
          <a:p>
            <a:pPr>
              <a:defRPr lang="en-US" sz="1400" dirty="0"/>
            </a:pPr>
            <a:r>
              <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rPr>
              <a:t>With multiple endpoints to protect, using different solutions for different endpoints becomes tiring</a:t>
            </a:r>
          </a:p>
        </p:txBody>
      </p:sp>
      <p:sp>
        <p:nvSpPr>
          <p:cNvPr id="8" name="TextBox 7">
            <a:extLst>
              <a:ext uri="{9C116DA9-5C3A-4509-9F05-1B83DF9B967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4B33957-472A-4341-BDA2-2D7BCF9E4109}"/>
              </a:ext>
            </a:extLst>
          </p:cNvPr>
          <p:cNvSpPr txBox="1"/>
          <p:nvPr/>
        </p:nvSpPr>
        <p:spPr>
          <a:xfrm>
            <a:off x="974759" y="1283503"/>
            <a:ext cx="1905000" cy="1161764"/>
          </a:xfrm>
          <a:prstGeom prst="rect">
            <a:avLst/>
          </a:prstGeom>
        </p:spPr>
        <p:txBody>
          <a:bodyPr vert="horz" lIns="95250" tIns="47625" rIns="95250" bIns="47625" rtlCol="0">
            <a:noAutofit/>
          </a:bodyPr>
          <a:lstStyle/>
          <a:p>
            <a:pPr>
              <a:defRPr lang="en-US" sz="1400" dirty="0"/>
            </a:pPr>
            <a:endParaRPr lang="en-US" sz="1100" b="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ounded Rectangle 8">
            <a:extLst>
              <a:ext uri="{4BF94949-D258-48C2-96A7-5053C8D19E8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2FB4501-EB7A-4F5D-AD88-62E4C2E87CBE}"/>
              </a:ext>
            </a:extLst>
          </p:cNvPr>
          <p:cNvSpPr/>
          <p:nvPr/>
        </p:nvSpPr>
        <p:spPr>
          <a:xfrm>
            <a:off x="671207" y="1290207"/>
            <a:ext cx="2191293" cy="979988"/>
          </a:xfrm>
          <a:prstGeom prst="roundRect">
            <a:avLst>
              <a:gd name="adj" fmla="val 8386"/>
            </a:avLst>
          </a:prstGeom>
          <a:solidFill>
            <a:srgbClr val="0866F5"/>
          </a:solidFill>
          <a:ln w="9525" cap="flat">
            <a:solidFill>
              <a:srgbClr val="00B0F0"/>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EBE78D9C-CE8A-49AB-AA84-87211E28337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EE9EBFF-B85C-4287-81F2-4CAA657E6B4B}"/>
              </a:ext>
            </a:extLst>
          </p:cNvPr>
          <p:cNvSpPr txBox="1"/>
          <p:nvPr/>
        </p:nvSpPr>
        <p:spPr>
          <a:xfrm>
            <a:off x="814358" y="1386611"/>
            <a:ext cx="1905000" cy="765657"/>
          </a:xfrm>
          <a:prstGeom prst="rect">
            <a:avLst/>
          </a:prstGeom>
        </p:spPr>
        <p:txBody>
          <a:bodyPr vert="horz" lIns="95250" tIns="47625" rIns="95250" bIns="47625" rtlCol="0">
            <a:noAutofit/>
          </a:bodyPr>
          <a:lstStyle/>
          <a:p>
            <a:pPr algn="l" rtl="0">
              <a:lnSpc>
                <a:spcPct val="100000"/>
              </a:lnSpc>
              <a:spcBef>
                <a:spcPts val="0"/>
              </a:spcBef>
              <a:spcAft>
                <a:spcPts val="0"/>
              </a:spcAft>
              <a:defRPr lang="en-US" sz="1400" dirty="0">
                <a:solidFill>
                  <a:schemeClr val="tx1"/>
                </a:solidFill>
                <a:latin typeface="Open Sans"/>
              </a:defRPr>
            </a:pPr>
            <a:r>
              <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rPr>
              <a:t>IT compliance laws now mandate or recommend the use of context-based MFA</a:t>
            </a:r>
          </a:p>
        </p:txBody>
      </p:sp>
      <p:sp>
        <p:nvSpPr>
          <p:cNvPr id="11" name="Rounded Rectangle 10">
            <a:extLst>
              <a:ext uri="{50FBB152-B197-4F1C-BB03-8B4304BD659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2EA79D9-7422-4A86-9C6D-E1450E1D017C}"/>
              </a:ext>
            </a:extLst>
          </p:cNvPr>
          <p:cNvSpPr/>
          <p:nvPr/>
        </p:nvSpPr>
        <p:spPr>
          <a:xfrm>
            <a:off x="4897136" y="2784195"/>
            <a:ext cx="2191293" cy="1549488"/>
          </a:xfrm>
          <a:prstGeom prst="roundRect">
            <a:avLst>
              <a:gd name="adj" fmla="val 8386"/>
            </a:avLst>
          </a:prstGeom>
          <a:solidFill>
            <a:srgbClr val="0866F5"/>
          </a:solidFill>
          <a:ln w="9525" cap="flat">
            <a:solidFill>
              <a:srgbClr val="00B0F0"/>
            </a:solid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rgbClr val="ECF3FF"/>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A651D92F-D3A3-45AD-B770-C222FC450CE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F5A793B-0998-4607-AE80-68040D07EFE3}"/>
              </a:ext>
            </a:extLst>
          </p:cNvPr>
          <p:cNvSpPr txBox="1"/>
          <p:nvPr/>
        </p:nvSpPr>
        <p:spPr>
          <a:xfrm>
            <a:off x="3616052" y="1382658"/>
            <a:ext cx="1905000" cy="887539"/>
          </a:xfrm>
          <a:prstGeom prst="rect">
            <a:avLst/>
          </a:prstGeom>
          <a:ln w="28575" cap="flat">
            <a:noFill/>
            <a:prstDash val="solid"/>
            <a:round/>
          </a:ln>
        </p:spPr>
        <p:txBody>
          <a:bodyPr vert="horz" lIns="95250" tIns="47625" rIns="95250" bIns="47625" rtlCol="0">
            <a:noAutofit/>
          </a:bodyPr>
          <a:lstStyle/>
          <a:p>
            <a:pPr algn="l" rtl="0">
              <a:lnSpc>
                <a:spcPct val="100000"/>
              </a:lnSpc>
              <a:spcBef>
                <a:spcPts val="0"/>
              </a:spcBef>
              <a:spcAft>
                <a:spcPts val="0"/>
              </a:spcAft>
              <a:defRPr lang="en-US" sz="1400" dirty="0">
                <a:solidFill>
                  <a:schemeClr val="tx1"/>
                </a:solidFill>
                <a:latin typeface="Open Sans"/>
              </a:defRPr>
            </a:pPr>
            <a:r>
              <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rPr>
              <a:t>Regulations like </a:t>
            </a:r>
            <a:r>
              <a:rPr lang="en-US" sz="1100" b="0" dirty="0" err="1">
                <a:solidFill>
                  <a:schemeClr val="bg1"/>
                </a:solidFill>
                <a:latin typeface="Calibri" panose="020F0502020204030204" pitchFamily="34" charset="0"/>
                <a:ea typeface="Calibri" panose="020F0502020204030204" pitchFamily="34" charset="0"/>
                <a:cs typeface="Calibri" panose="020F0502020204030204" pitchFamily="34" charset="0"/>
              </a:rPr>
              <a:t>NIST</a:t>
            </a:r>
            <a:r>
              <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rPr>
              <a:t> mandate additional rules on privileged account protection</a:t>
            </a:r>
          </a:p>
        </p:txBody>
      </p:sp>
      <p:sp>
        <p:nvSpPr>
          <p:cNvPr id="13" name="TextBox 12">
            <a:extLst>
              <a:ext uri="{F4F9ECF0-1D68-4494-838C-E5BF2D84185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D1DC457-8757-444A-AEF8-33835B4A6192}"/>
              </a:ext>
            </a:extLst>
          </p:cNvPr>
          <p:cNvSpPr txBox="1"/>
          <p:nvPr/>
        </p:nvSpPr>
        <p:spPr>
          <a:xfrm>
            <a:off x="4970850" y="2898895"/>
            <a:ext cx="2083049" cy="1328766"/>
          </a:xfrm>
          <a:prstGeom prst="rect">
            <a:avLst/>
          </a:prstGeom>
        </p:spPr>
        <p:txBody>
          <a:bodyPr vert="horz" lIns="95250" tIns="47625" rIns="95250" bIns="47625" rtlCol="0">
            <a:noAutofit/>
          </a:bodyPr>
          <a:lstStyle/>
          <a:p>
            <a:pPr>
              <a:defRPr lang="en-US" sz="1400" dirty="0"/>
            </a:pPr>
            <a:r>
              <a:rPr lang="en-US" sz="1100" b="0" dirty="0">
                <a:solidFill>
                  <a:schemeClr val="bg1"/>
                </a:solidFill>
                <a:latin typeface="Calibri" panose="020F0502020204030204" pitchFamily="34" charset="0"/>
                <a:ea typeface="Calibri" panose="020F0502020204030204" pitchFamily="34" charset="0"/>
                <a:cs typeface="Calibri" panose="020F0502020204030204" pitchFamily="34" charset="0"/>
              </a:rPr>
              <a:t>Enabling MFA using the native options in applications and systems can create friction, since different systems support different ways and modes of authentication. </a:t>
            </a:r>
          </a:p>
        </p:txBody>
      </p:sp>
    </p:spTree>
    <p:extLst>
      <p:ext uri="{97F3531B-ABA8-452D-AB46-46366F73D73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grpSp>
        <p:nvGrpSpPr>
          <p:cNvPr id="2" name="Group 1">
            <a:extLst>
              <a:ext uri="{BE0C0AE1-97D9-43BA-AE44-76E198CD9BD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2F786E5-B304-41F5-B929-74312028E209}"/>
              </a:ext>
            </a:extLst>
          </p:cNvPr>
          <p:cNvGrpSpPr>
            <a:grpSpLocks noChangeAspect="1"/>
          </p:cNvGrpSpPr>
          <p:nvPr/>
        </p:nvGrpSpPr>
        <p:grpSpPr>
          <a:xfrm>
            <a:off x="4858979" y="2962275"/>
            <a:ext cx="703621" cy="658644"/>
            <a:chOff x="4741154" y="2849270"/>
            <a:chExt cx="703621" cy="658644"/>
          </a:xfrm>
        </p:grpSpPr>
        <p:sp>
          <p:nvSpPr>
            <p:cNvPr id="3" name="Rounded Rectangle 2">
              <a:extLst>
                <a:ext uri="{5F62CCE7-5C59-47BE-84F2-1AC2B83D9F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18AC7A2-11FD-4385-89EB-0E30D8A22032}"/>
                </a:ext>
              </a:extLst>
            </p:cNvPr>
            <p:cNvSpPr/>
            <p:nvPr/>
          </p:nvSpPr>
          <p:spPr>
            <a:xfrm>
              <a:off x="4741154" y="2849270"/>
              <a:ext cx="703621" cy="658644"/>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74303013-250C-4B6D-800A-E6BD8E1535C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3FB0E53-F0B5-47B7-89B1-CF08018C0585}"/>
                </a:ext>
              </a:extLst>
            </p:cNvPr>
            <p:cNvPicPr>
              <a:picLocks noChangeAspect="1"/>
            </p:cNvPicPr>
            <p:nvPr/>
          </p:nvPicPr>
          <p:blipFill>
            <a:blip r:embed="rId2"/>
            <a:stretch>
              <a:fillRect/>
            </a:stretch>
          </p:blipFill>
          <p:spPr>
            <a:xfrm>
              <a:off x="4865017" y="3003251"/>
              <a:ext cx="455895" cy="350691"/>
            </a:xfrm>
            <a:prstGeom prst="rect">
              <a:avLst/>
            </a:prstGeom>
            <a:noFill/>
          </p:spPr>
        </p:pic>
      </p:grpSp>
      <p:sp>
        <p:nvSpPr>
          <p:cNvPr id="5" name="Title 7">
            <a:extLst>
              <a:ext uri="{432838D6-44F2-453A-A8C7-3BC06968A57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0366845-4561-467B-A014-92243BF78D44}"/>
              </a:ext>
            </a:extLst>
          </p:cNvPr>
          <p:cNvSpPr>
            <a:spLocks noGrp="1"/>
          </p:cNvSpPr>
          <p:nvPr>
            <p:ph type="title"/>
          </p:nvPr>
        </p:nvSpPr>
        <p:spPr>
          <a:xfrm>
            <a:off x="374913" y="248259"/>
            <a:ext cx="7620000" cy="532885"/>
          </a:xfrm>
        </p:spPr>
        <p:txBody>
          <a:bodyPr vert="horz" rtlCol="0"/>
          <a:lstStyle/>
          <a:p>
            <a:r>
              <a:rPr lang="en-US" sz="2400" b="1" dirty="0">
                <a:latin typeface="Calibri" panose="020F0502020204030204" pitchFamily="34" charset="0"/>
                <a:ea typeface="Calibri" panose="020F0502020204030204" pitchFamily="34" charset="0"/>
                <a:cs typeface="Calibri" panose="020F0502020204030204" pitchFamily="34" charset="0"/>
              </a:rPr>
              <a:t>Adaptive MFA</a:t>
            </a:r>
          </a:p>
        </p:txBody>
      </p:sp>
      <p:sp>
        <p:nvSpPr>
          <p:cNvPr id="6" name="Content Placeholder 2">
            <a:extLst>
              <a:ext uri="{61A7A15E-F2CA-4C7C-8EBD-742C867794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496D32-51D2-4E0D-A44B-BFC9FA8969B9}"/>
              </a:ext>
            </a:extLst>
          </p:cNvPr>
          <p:cNvSpPr>
            <a:spLocks noGrp="1"/>
          </p:cNvSpPr>
          <p:nvPr>
            <p:ph idx="1"/>
          </p:nvPr>
        </p:nvSpPr>
        <p:spPr>
          <a:xfrm>
            <a:off x="424376" y="2019300"/>
            <a:ext cx="3680202" cy="498598"/>
          </a:xfrm>
        </p:spPr>
        <p:txBody>
          <a:bodyPr vert="horz" tIns="0" rtlCol="0">
            <a:spAutoFit/>
          </a:bodyPr>
          <a:lstStyle/>
          <a:p>
            <a:pPr marL="0" indent="0">
              <a:lnSpc>
                <a:spcPct val="120000"/>
              </a:lnSpc>
              <a:buNone/>
            </a:pPr>
            <a:r>
              <a:rPr lang="en-US" sz="900" b="0" dirty="0">
                <a:latin typeface="Calibri" panose="020F0502020204030204" pitchFamily="34" charset="0"/>
                <a:ea typeface="Calibri" panose="020F0502020204030204" pitchFamily="34" charset="0"/>
                <a:cs typeface="Calibri" panose="020F0502020204030204" pitchFamily="34" charset="0"/>
              </a:rPr>
              <a:t>Secure access to the enterprise network with advanced MFA for access to machines (Windows, Linux, </a:t>
            </a:r>
            <a:r>
              <a:rPr lang="en-US" sz="900" b="0" dirty="0" err="1">
                <a:latin typeface="Calibri" panose="020F0502020204030204" pitchFamily="34" charset="0"/>
                <a:ea typeface="Calibri" panose="020F0502020204030204" pitchFamily="34" charset="0"/>
                <a:cs typeface="Calibri" panose="020F0502020204030204" pitchFamily="34" charset="0"/>
              </a:rPr>
              <a:t>macOS</a:t>
            </a:r>
            <a:r>
              <a:rPr lang="en-US" sz="900" b="0" dirty="0">
                <a:latin typeface="Calibri" panose="020F0502020204030204" pitchFamily="34" charset="0"/>
                <a:ea typeface="Calibri" panose="020F0502020204030204" pitchFamily="34" charset="0"/>
                <a:cs typeface="Calibri" panose="020F0502020204030204" pitchFamily="34" charset="0"/>
              </a:rPr>
              <a:t>); </a:t>
            </a:r>
            <a:r>
              <a:rPr lang="en-US" sz="900" b="0" dirty="0" err="1">
                <a:latin typeface="Calibri" panose="020F0502020204030204" pitchFamily="34" charset="0"/>
                <a:ea typeface="Calibri" panose="020F0502020204030204" pitchFamily="34" charset="0"/>
                <a:cs typeface="Calibri" panose="020F0502020204030204" pitchFamily="34" charset="0"/>
              </a:rPr>
              <a:t>VPN</a:t>
            </a:r>
            <a:r>
              <a:rPr lang="en-US" sz="900" b="0" dirty="0">
                <a:latin typeface="Calibri" panose="020F0502020204030204" pitchFamily="34" charset="0"/>
                <a:ea typeface="Calibri" panose="020F0502020204030204" pitchFamily="34" charset="0"/>
                <a:cs typeface="Calibri" panose="020F0502020204030204" pitchFamily="34" charset="0"/>
              </a:rPr>
              <a:t> and other network endpoints using RADIUS; and </a:t>
            </a:r>
            <a:r>
              <a:rPr lang="en-US" sz="900" b="0" dirty="0" err="1">
                <a:latin typeface="Calibri" panose="020F0502020204030204" pitchFamily="34" charset="0"/>
                <a:ea typeface="Calibri" panose="020F0502020204030204" pitchFamily="34" charset="0"/>
                <a:cs typeface="Calibri" panose="020F0502020204030204" pitchFamily="34" charset="0"/>
              </a:rPr>
              <a:t>OWA</a:t>
            </a:r>
            <a:r>
              <a:rPr lang="en-US" sz="900" b="0" dirty="0">
                <a:latin typeface="Calibri" panose="020F0502020204030204" pitchFamily="34" charset="0"/>
                <a:ea typeface="Calibri" panose="020F0502020204030204" pitchFamily="34" charset="0"/>
                <a:cs typeface="Calibri" panose="020F0502020204030204" pitchFamily="34" charset="0"/>
              </a:rPr>
              <a:t> and other </a:t>
            </a:r>
            <a:r>
              <a:rPr lang="en-US" sz="900" b="0" dirty="0" err="1">
                <a:latin typeface="Calibri" panose="020F0502020204030204" pitchFamily="34" charset="0"/>
                <a:ea typeface="Calibri" panose="020F0502020204030204" pitchFamily="34" charset="0"/>
                <a:cs typeface="Calibri" panose="020F0502020204030204" pitchFamily="34" charset="0"/>
              </a:rPr>
              <a:t>IIS</a:t>
            </a:r>
            <a:r>
              <a:rPr lang="en-US" sz="900" b="0" dirty="0">
                <a:latin typeface="Calibri" panose="020F0502020204030204" pitchFamily="34" charset="0"/>
                <a:ea typeface="Calibri" panose="020F0502020204030204" pitchFamily="34" charset="0"/>
                <a:cs typeface="Calibri" panose="020F0502020204030204" pitchFamily="34" charset="0"/>
              </a:rPr>
              <a:t> web applications</a:t>
            </a:r>
          </a:p>
        </p:txBody>
      </p:sp>
      <p:sp>
        <p:nvSpPr>
          <p:cNvPr id="7" name="TextBox 6">
            <a:extLst>
              <a:ext uri="{FB87DFF9-2153-492B-AEE5-3C1D8B1D85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48DAB54-BC1D-4EDC-A838-6B139E2BD0B8}"/>
              </a:ext>
            </a:extLst>
          </p:cNvPr>
          <p:cNvSpPr txBox="1"/>
          <p:nvPr/>
        </p:nvSpPr>
        <p:spPr>
          <a:xfrm>
            <a:off x="424376" y="1724025"/>
            <a:ext cx="1905000" cy="265457"/>
          </a:xfrm>
          <a:prstGeom prst="rect">
            <a:avLst/>
          </a:prstGeom>
        </p:spPr>
        <p:txBody>
          <a:bodyPr vert="horz" lIns="95250" tIns="47625" rIns="95250" bIns="47625" rtlCol="0" anchor="t">
            <a:spAutoFit/>
          </a:bodyPr>
          <a:lstStyle/>
          <a:p>
            <a:pPr algn="l" rtl="0">
              <a:lnSpc>
                <a:spcPct val="100000"/>
              </a:lnSpc>
              <a:spcBef>
                <a:spcPts val="0"/>
              </a:spcBef>
              <a:spcAft>
                <a:spcPts val="0"/>
              </a:spcAft>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Endpoint MFA</a:t>
            </a:r>
          </a:p>
        </p:txBody>
      </p:sp>
      <p:sp>
        <p:nvSpPr>
          <p:cNvPr id="8" name="TextBox 7">
            <a:extLst>
              <a:ext uri="{A1FF3342-1CEA-4324-B58C-7FA947711CE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82F1988-6EBC-437F-9EB9-80BEE745436E}"/>
              </a:ext>
            </a:extLst>
          </p:cNvPr>
          <p:cNvSpPr txBox="1">
            <a:spLocks noGrp="1"/>
          </p:cNvSpPr>
          <p:nvPr/>
        </p:nvSpPr>
        <p:spPr>
          <a:xfrm>
            <a:off x="4731400" y="2019300"/>
            <a:ext cx="3426114" cy="544765"/>
          </a:xfrm>
          <a:prstGeom prst="rect">
            <a:avLst/>
          </a:prstGeom>
          <a:ln>
            <a:noFill/>
          </a:ln>
        </p:spPr>
        <p:txBody>
          <a:bodyPr vert="horz" lIns="91440" tIns="0" rIns="91440" bIns="45720" numCol="1" spcCol="0" rtlCol="0" anchor="t">
            <a:sp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Automate access control decisions for the enterprise network and  its resources based on risk factors like IP address, business hours, device used, and geolocation</a:t>
            </a:r>
          </a:p>
        </p:txBody>
      </p:sp>
      <p:sp>
        <p:nvSpPr>
          <p:cNvPr id="9" name="TextBox 8">
            <a:extLst>
              <a:ext uri="{59AF0741-4E24-4DD1-838B-E00B12FA6DA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A1D181-4E1C-46BA-B456-EB485A00AB78}"/>
              </a:ext>
            </a:extLst>
          </p:cNvPr>
          <p:cNvSpPr txBox="1"/>
          <p:nvPr/>
        </p:nvSpPr>
        <p:spPr>
          <a:xfrm>
            <a:off x="4731400" y="1722243"/>
            <a:ext cx="3149832"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Conditional access</a:t>
            </a:r>
          </a:p>
        </p:txBody>
      </p:sp>
      <p:sp>
        <p:nvSpPr>
          <p:cNvPr id="10" name="TextBox 9">
            <a:extLst>
              <a:ext uri="{DF35663A-0E67-4D20-86A3-37A955A4F36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920D9ED-E9E1-46E5-A71E-B56CC1E37C03}"/>
              </a:ext>
            </a:extLst>
          </p:cNvPr>
          <p:cNvSpPr txBox="1"/>
          <p:nvPr/>
        </p:nvSpPr>
        <p:spPr>
          <a:xfrm>
            <a:off x="403193" y="3686175"/>
            <a:ext cx="3511982" cy="265457"/>
          </a:xfrm>
          <a:prstGeom prst="rect">
            <a:avLst/>
          </a:prstGeom>
        </p:spPr>
        <p:txBody>
          <a:bodyPr vert="horz" lIns="95250" tIns="47625" rIns="95250" bIns="47625" rtlCol="0" anchor="t">
            <a:spAutoFit/>
          </a:bodyPr>
          <a:lstStyle/>
          <a:p>
            <a:pPr>
              <a:defRPr lang="en-US" sz="1400" dirty="0"/>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Passwordless MFA for applications</a:t>
            </a:r>
          </a:p>
        </p:txBody>
      </p:sp>
      <p:sp>
        <p:nvSpPr>
          <p:cNvPr id="11" name="TextBox 10">
            <a:extLst>
              <a:ext uri="{B9122D37-5FAA-40B9-A172-F45E16E69C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12D2589-7489-49A5-B68E-F1ABCFD850A3}"/>
              </a:ext>
            </a:extLst>
          </p:cNvPr>
          <p:cNvSpPr txBox="1">
            <a:spLocks noGrp="1"/>
          </p:cNvSpPr>
          <p:nvPr/>
        </p:nvSpPr>
        <p:spPr>
          <a:xfrm>
            <a:off x="433406" y="3988450"/>
            <a:ext cx="3744201" cy="539353"/>
          </a:xfrm>
          <a:prstGeom prst="rect">
            <a:avLst/>
          </a:prstGeom>
          <a:ln>
            <a:noFill/>
          </a:ln>
        </p:spPr>
        <p:txBody>
          <a:bodyPr vert="horz" lIns="91440" tIns="0" rIns="91440" bIns="45720" numCol="1" spcCol="0" rtlCol="0" anchor="t">
            <a:noAutofit/>
          </a:bodyPr>
          <a:lstStyle>
            <a:lvl1pPr marL="342900" lvl="0" indent="-342900" algn="l" rtl="0">
              <a:lnSpc>
                <a:spcPct val="100000"/>
              </a:lnSpc>
              <a:spcBef>
                <a:spcPts val="1200"/>
              </a:spcBef>
              <a:spcAft>
                <a:spcPts val="0"/>
              </a:spcAft>
              <a:buClr>
                <a:schemeClr val="tx1"/>
              </a:buClr>
              <a:buFont typeface="Arial"/>
              <a:buChar char="•"/>
              <a:defRPr lang="en-US" sz="1600" b="0" i="0" dirty="0">
                <a:solidFill>
                  <a:schemeClr val="tx1"/>
                </a:solidFill>
                <a:latin typeface="Calibri"/>
              </a:defRPr>
            </a:lvl1pPr>
            <a:lvl2pPr marL="742950" lvl="1" indent="-285750" algn="l" rtl="0">
              <a:lnSpc>
                <a:spcPct val="100000"/>
              </a:lnSpc>
              <a:spcBef>
                <a:spcPts val="300"/>
              </a:spcBef>
              <a:spcAft>
                <a:spcPts val="0"/>
              </a:spcAft>
              <a:buClr>
                <a:schemeClr val="tx1">
                  <a:lumMod val="50000"/>
                  <a:lumOff val="50000"/>
                </a:schemeClr>
              </a:buClr>
              <a:buFont typeface="Arial"/>
              <a:buChar char="-"/>
              <a:defRPr lang="en-US" sz="1400" b="0" i="0" dirty="0">
                <a:solidFill>
                  <a:schemeClr val="bg1">
                    <a:lumMod val="50000"/>
                  </a:schemeClr>
                </a:solidFill>
                <a:latin typeface="Calibri"/>
              </a:defRPr>
            </a:lvl2pPr>
            <a:lvl3pPr marL="1143000" lvl="2" indent="-228600" algn="l" rtl="0">
              <a:lnSpc>
                <a:spcPct val="100000"/>
              </a:lnSpc>
              <a:spcBef>
                <a:spcPts val="300"/>
              </a:spcBef>
              <a:spcAft>
                <a:spcPts val="0"/>
              </a:spcAft>
              <a:buClr>
                <a:schemeClr val="tx1">
                  <a:lumMod val="50000"/>
                  <a:lumOff val="50000"/>
                </a:schemeClr>
              </a:buClr>
              <a:buFont typeface="Arial"/>
              <a:buChar char="-"/>
              <a:defRPr lang="en-US" sz="1200" b="0" i="0" dirty="0">
                <a:solidFill>
                  <a:schemeClr val="bg1">
                    <a:lumMod val="50000"/>
                  </a:schemeClr>
                </a:solidFill>
                <a:latin typeface="Calibri"/>
              </a:defRPr>
            </a:lvl3pPr>
            <a:lvl4pPr marL="1600200" lvl="3" indent="-228600" algn="l" rtl="0">
              <a:lnSpc>
                <a:spcPct val="100000"/>
              </a:lnSpc>
              <a:spcBef>
                <a:spcPts val="300"/>
              </a:spcBef>
              <a:spcAft>
                <a:spcPts val="0"/>
              </a:spcAft>
              <a:buClr>
                <a:schemeClr val="tx1">
                  <a:lumMod val="50000"/>
                  <a:lumOff val="50000"/>
                </a:schemeClr>
              </a:buClr>
              <a:buFont typeface="Arial"/>
              <a:buChar char="-"/>
              <a:defRPr lang="en-US" sz="1000" b="0" i="0" dirty="0">
                <a:solidFill>
                  <a:schemeClr val="bg1">
                    <a:lumMod val="50000"/>
                  </a:schemeClr>
                </a:solidFill>
                <a:latin typeface="Calibri"/>
              </a:defRPr>
            </a:lvl4pPr>
            <a:lvl5pPr marL="2057400" lvl="4" indent="-228600" algn="l" rtl="0">
              <a:lnSpc>
                <a:spcPct val="100000"/>
              </a:lnSpc>
              <a:spcBef>
                <a:spcPts val="300"/>
              </a:spcBef>
              <a:spcAft>
                <a:spcPts val="0"/>
              </a:spcAft>
              <a:buClr>
                <a:schemeClr val="tx1">
                  <a:lumMod val="50000"/>
                  <a:lumOff val="50000"/>
                </a:schemeClr>
              </a:buClr>
              <a:buFont typeface="Arial"/>
              <a:buChar char="-"/>
              <a:defRPr lang="en-US" sz="900" b="0" i="0" dirty="0">
                <a:solidFill>
                  <a:schemeClr val="bg1">
                    <a:lumMod val="50000"/>
                  </a:schemeClr>
                </a:solidFill>
                <a:latin typeface="Calibri"/>
              </a:defRPr>
            </a:lvl5pPr>
            <a:lvl6pPr marL="2514600" lvl="5"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6pPr>
            <a:lvl7pPr marL="2971800" lvl="6"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7pPr>
            <a:lvl8pPr marL="3429000" lvl="7"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8pPr>
            <a:lvl9pPr marL="3886200" lvl="8" indent="-228600" algn="l" rtl="0">
              <a:lnSpc>
                <a:spcPct val="100000"/>
              </a:lnSpc>
              <a:spcBef>
                <a:spcPct val="20000"/>
              </a:spcBef>
              <a:spcAft>
                <a:spcPts val="0"/>
              </a:spcAft>
              <a:buFont typeface="Arial"/>
              <a:buChar char="-"/>
              <a:defRPr lang="en-US" sz="900" b="0" i="0" dirty="0">
                <a:solidFill>
                  <a:schemeClr val="bg1">
                    <a:lumMod val="50000"/>
                  </a:schemeClr>
                </a:solidFill>
                <a:latin typeface="Open Sans"/>
              </a:defRPr>
            </a:lvl9pPr>
          </a:lstStyle>
          <a:p>
            <a:pPr marL="0" lvl="0" indent="0" algn="l" rtl="0">
              <a:lnSpc>
                <a:spcPct val="120000"/>
              </a:lnSpc>
              <a:spcBef>
                <a:spcPts val="1200"/>
              </a:spcBef>
              <a:spcAft>
                <a:spcPts val="0"/>
              </a:spcAft>
              <a:buClr>
                <a:schemeClr val="tx1"/>
              </a:buClr>
              <a:buFont typeface="Arial"/>
              <a:buNone/>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Allow access to enterprise applications via </a:t>
            </a: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SSO</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solely using advanced authentication methods such as biometrics, YubiKey, Google Authenticator, and more</a:t>
            </a:r>
          </a:p>
        </p:txBody>
      </p:sp>
      <p:grpSp>
        <p:nvGrpSpPr>
          <p:cNvPr id="12" name="Group 11">
            <a:extLst>
              <a:ext uri="{70A6DB09-E5DB-4C6E-998A-58ECA21EF49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4AA07F5-0DF6-4E22-8B24-7F17C66BC5FD}"/>
              </a:ext>
            </a:extLst>
          </p:cNvPr>
          <p:cNvGrpSpPr>
            <a:grpSpLocks noChangeAspect="1"/>
          </p:cNvGrpSpPr>
          <p:nvPr/>
        </p:nvGrpSpPr>
        <p:grpSpPr>
          <a:xfrm>
            <a:off x="542925" y="1023356"/>
            <a:ext cx="677303" cy="668168"/>
            <a:chOff x="542925" y="1023356"/>
            <a:chExt cx="677303" cy="668168"/>
          </a:xfrm>
        </p:grpSpPr>
        <p:sp>
          <p:nvSpPr>
            <p:cNvPr id="13" name="Rounded Rectangle 12">
              <a:extLst>
                <a:ext uri="{6A4F1F8D-EF8E-4C9E-AA0D-1FFCF988953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2CE80D1-A9E7-47B1-94B6-6ECF1F63CD0D}"/>
                </a:ext>
              </a:extLst>
            </p:cNvPr>
            <p:cNvSpPr/>
            <p:nvPr/>
          </p:nvSpPr>
          <p:spPr>
            <a:xfrm>
              <a:off x="542925" y="1023356"/>
              <a:ext cx="677303" cy="66816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a:extLst>
                <a:ext uri="{643A9361-6B63-400F-9DC0-9A220769F17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5500470-7084-4C1B-AC3F-E7B098BB32F3}"/>
                </a:ext>
              </a:extLst>
            </p:cNvPr>
            <p:cNvPicPr>
              <a:picLocks noChangeAspect="1"/>
            </p:cNvPicPr>
            <p:nvPr/>
          </p:nvPicPr>
          <p:blipFill>
            <a:blip r:embed="rId3"/>
            <a:stretch>
              <a:fillRect/>
            </a:stretch>
          </p:blipFill>
          <p:spPr>
            <a:xfrm>
              <a:off x="611762" y="1051931"/>
              <a:ext cx="539629" cy="611018"/>
            </a:xfrm>
            <a:prstGeom prst="rect">
              <a:avLst/>
            </a:prstGeom>
            <a:noFill/>
          </p:spPr>
        </p:pic>
      </p:grpSp>
      <p:grpSp>
        <p:nvGrpSpPr>
          <p:cNvPr id="15" name="Group 14">
            <a:extLst>
              <a:ext uri="{99731604-DF00-4BEE-9B1A-E719970979A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585E11A-B892-4449-B49D-6DA1D80E2F38}"/>
              </a:ext>
            </a:extLst>
          </p:cNvPr>
          <p:cNvGrpSpPr>
            <a:grpSpLocks noChangeAspect="1"/>
          </p:cNvGrpSpPr>
          <p:nvPr/>
        </p:nvGrpSpPr>
        <p:grpSpPr>
          <a:xfrm>
            <a:off x="4825069" y="1006154"/>
            <a:ext cx="703621" cy="658644"/>
            <a:chOff x="4825069" y="1006154"/>
            <a:chExt cx="703621" cy="658644"/>
          </a:xfrm>
        </p:grpSpPr>
        <p:sp>
          <p:nvSpPr>
            <p:cNvPr id="16" name="Rounded Rectangle 15">
              <a:extLst>
                <a:ext uri="{0768F9A9-50E5-4E04-8DCD-C8477E8AC52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FB94355-FF6B-4611-9718-E0D39928D5B5}"/>
                </a:ext>
              </a:extLst>
            </p:cNvPr>
            <p:cNvSpPr/>
            <p:nvPr/>
          </p:nvSpPr>
          <p:spPr>
            <a:xfrm>
              <a:off x="4825069" y="1006154"/>
              <a:ext cx="703621" cy="658644"/>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9147C4F0-8057-48CD-BA16-F64E2A84927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50E4B95-3A50-4CF0-A816-1D20122813F8}"/>
                </a:ext>
              </a:extLst>
            </p:cNvPr>
            <p:cNvPicPr>
              <a:picLocks noChangeAspect="1"/>
            </p:cNvPicPr>
            <p:nvPr/>
          </p:nvPicPr>
          <p:blipFill>
            <a:blip r:embed="rId4"/>
            <a:stretch>
              <a:fillRect/>
            </a:stretch>
          </p:blipFill>
          <p:spPr>
            <a:xfrm>
              <a:off x="4929739" y="1049016"/>
              <a:ext cx="494280" cy="572919"/>
            </a:xfrm>
            <a:prstGeom prst="rect">
              <a:avLst/>
            </a:prstGeom>
            <a:noFill/>
          </p:spPr>
        </p:pic>
      </p:grpSp>
      <p:grpSp>
        <p:nvGrpSpPr>
          <p:cNvPr id="18" name="Group 17">
            <a:extLst>
              <a:ext uri="{0A7F32F4-0339-4C7C-9F1C-2DB815848D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C9DE760-CB8A-49BB-A1F4-C104F7045513}"/>
              </a:ext>
            </a:extLst>
          </p:cNvPr>
          <p:cNvGrpSpPr>
            <a:grpSpLocks noChangeAspect="1"/>
          </p:cNvGrpSpPr>
          <p:nvPr/>
        </p:nvGrpSpPr>
        <p:grpSpPr>
          <a:xfrm>
            <a:off x="529142" y="2962275"/>
            <a:ext cx="680332" cy="632498"/>
            <a:chOff x="529142" y="3055534"/>
            <a:chExt cx="680332" cy="632498"/>
          </a:xfrm>
        </p:grpSpPr>
        <p:sp>
          <p:nvSpPr>
            <p:cNvPr id="19" name="Rounded Rectangle 18">
              <a:extLst>
                <a:ext uri="{6EB97E49-3C02-4A10-B2AA-17A9D67E94A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B1446C3-8CDA-4FDA-B7BA-8F3C55AF6B43}"/>
                </a:ext>
              </a:extLst>
            </p:cNvPr>
            <p:cNvSpPr/>
            <p:nvPr/>
          </p:nvSpPr>
          <p:spPr>
            <a:xfrm>
              <a:off x="529142" y="3055534"/>
              <a:ext cx="680332" cy="632498"/>
            </a:xfrm>
            <a:prstGeom prst="roundRect">
              <a:avLst/>
            </a:prstGeom>
            <a:solidFill>
              <a:schemeClr val="bg1"/>
            </a:solidFill>
            <a:ln w="0">
              <a:noFill/>
              <a:round/>
            </a:ln>
            <a:effectLst>
              <a:outerShdw blurRad="304800" dist="9525">
                <a:srgbClr val="0864F0">
                  <a:alpha val="12000"/>
                </a:srgbClr>
              </a:outerShdw>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59985BDC-79DF-4294-9677-9C69010594B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6DE7BA-6960-4011-BB3A-487FD745F405}"/>
                </a:ext>
              </a:extLst>
            </p:cNvPr>
            <p:cNvPicPr>
              <a:picLocks noChangeAspect="1"/>
            </p:cNvPicPr>
            <p:nvPr/>
          </p:nvPicPr>
          <p:blipFill>
            <a:blip r:embed="rId5"/>
            <a:stretch>
              <a:fillRect/>
            </a:stretch>
          </p:blipFill>
          <p:spPr>
            <a:xfrm>
              <a:off x="572004" y="3138554"/>
              <a:ext cx="594607" cy="527723"/>
            </a:xfrm>
            <a:prstGeom prst="rect">
              <a:avLst/>
            </a:prstGeom>
            <a:noFill/>
          </p:spPr>
        </p:pic>
      </p:grpSp>
      <p:sp>
        <p:nvSpPr>
          <p:cNvPr id="21" name="TextBox 20">
            <a:extLst>
              <a:ext uri="{97097501-6A23-4EE9-B55C-2B802BC87BA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03AEC2B-5F94-474F-8F1B-DEB356B28AD4}"/>
              </a:ext>
            </a:extLst>
          </p:cNvPr>
          <p:cNvSpPr txBox="1"/>
          <p:nvPr/>
        </p:nvSpPr>
        <p:spPr>
          <a:xfrm>
            <a:off x="4713722" y="3687477"/>
            <a:ext cx="1905000" cy="262851"/>
          </a:xfrm>
          <a:prstGeom prst="rect">
            <a:avLst/>
          </a:prstGeom>
        </p:spPr>
        <p:txBody>
          <a:bodyPr vert="horz" lIns="95250" tIns="47625" rIns="95250" bIns="47625" rtlCol="0">
            <a:noAutofit/>
          </a:bodyPr>
          <a:lstStyle/>
          <a:p>
            <a:pPr algn="l" rtl="0">
              <a:lnSpc>
                <a:spcPct val="100000"/>
              </a:lnSpc>
              <a:spcBef>
                <a:spcPts val="0"/>
              </a:spcBef>
              <a:spcAft>
                <a:spcPts val="0"/>
              </a:spcAft>
              <a:defRPr lang="en-US" sz="1400" dirty="0">
                <a:solidFill>
                  <a:schemeClr val="tx1"/>
                </a:solidFill>
                <a:latin typeface="Open Sans"/>
              </a:defRPr>
            </a:pPr>
            <a:r>
              <a:rPr lang="en-US" sz="1100" b="1" i="0" dirty="0">
                <a:solidFill>
                  <a:srgbClr val="0864F0"/>
                </a:solidFill>
                <a:latin typeface="Calibri" panose="020F0502020204030204" pitchFamily="34" charset="0"/>
                <a:ea typeface="Calibri" panose="020F0502020204030204" pitchFamily="34" charset="0"/>
                <a:cs typeface="Calibri" panose="020F0502020204030204" pitchFamily="34" charset="0"/>
              </a:rPr>
              <a:t>Offline MFA</a:t>
            </a:r>
          </a:p>
        </p:txBody>
      </p:sp>
      <p:sp>
        <p:nvSpPr>
          <p:cNvPr id="22" name="TextBox 21">
            <a:extLst>
              <a:ext uri="{148E756F-C3C5-4547-A34A-04675F79FC4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CB49D81-394B-4F8A-A106-ECE1EBD293CB}"/>
              </a:ext>
            </a:extLst>
          </p:cNvPr>
          <p:cNvSpPr txBox="1"/>
          <p:nvPr/>
        </p:nvSpPr>
        <p:spPr>
          <a:xfrm>
            <a:off x="4731400" y="3930024"/>
            <a:ext cx="3689547" cy="917981"/>
          </a:xfrm>
          <a:prstGeom prst="rect">
            <a:avLst/>
          </a:prstGeom>
        </p:spPr>
        <p:txBody>
          <a:bodyPr vert="horz" lIns="95250" tIns="47625" rIns="95250" bIns="47625" rtlCol="0">
            <a:noAutofit/>
          </a:bodyPr>
          <a:lstStyle/>
          <a:p>
            <a:pPr indent="0" algn="l" rtl="0">
              <a:lnSpc>
                <a:spcPct val="120000"/>
              </a:lnSpc>
              <a:spcBef>
                <a:spcPts val="0"/>
              </a:spcBef>
              <a:spcAft>
                <a:spcPts val="0"/>
              </a:spcAft>
              <a:buClr>
                <a:srgbClr val="000000"/>
              </a:buClr>
              <a:buFont typeface="Arial"/>
              <a:buNone/>
              <a:defRPr lang="en-US" sz="1400" dirty="0">
                <a:solidFill>
                  <a:schemeClr val="tx1"/>
                </a:solidFill>
                <a:latin typeface="Open Sans"/>
              </a:defRPr>
            </a:pP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Protect user identities and machines by implementing MFA for Windows machines even when there is no internet connectivity or the </a:t>
            </a:r>
            <a:r>
              <a:rPr lang="en-US" sz="900" b="0" i="0" dirty="0" err="1">
                <a:solidFill>
                  <a:schemeClr val="tx1"/>
                </a:solidFill>
                <a:latin typeface="Calibri" panose="020F0502020204030204" pitchFamily="34" charset="0"/>
                <a:ea typeface="Calibri" panose="020F0502020204030204" pitchFamily="34" charset="0"/>
                <a:cs typeface="Calibri" panose="020F0502020204030204" pitchFamily="34" charset="0"/>
              </a:rPr>
              <a:t>ADSelfService</a:t>
            </a:r>
            <a:r>
              <a:rPr lang="en-US" sz="900" b="0" i="0" dirty="0">
                <a:solidFill>
                  <a:schemeClr val="tx1"/>
                </a:solidFill>
                <a:latin typeface="Calibri" panose="020F0502020204030204" pitchFamily="34" charset="0"/>
                <a:ea typeface="Calibri" panose="020F0502020204030204" pitchFamily="34" charset="0"/>
                <a:cs typeface="Calibri" panose="020F0502020204030204" pitchFamily="34" charset="0"/>
              </a:rPr>
              <a:t> Plus server is unreachable.</a:t>
            </a:r>
          </a:p>
        </p:txBody>
      </p:sp>
    </p:spTree>
    <p:extLst>
      <p:ext uri="{AABAF4A1-35AB-4609-8BB7-D3CA9E38F71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Rectangle 1">
            <a:extLst>
              <a:ext uri="{D009968C-69E9-4ED3-B400-9D7DAF48B46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E5D3C44-5BF6-4DBC-B526-9736F8D1DC87}"/>
              </a:ext>
            </a:extLst>
          </p:cNvPr>
          <p:cNvSpPr/>
          <p:nvPr/>
        </p:nvSpPr>
        <p:spPr>
          <a:xfrm>
            <a:off x="-5086" y="0"/>
            <a:ext cx="9149086" cy="5151377"/>
          </a:xfrm>
          <a:prstGeom prst="rect">
            <a:avLst/>
          </a:prstGeom>
          <a:solidFill>
            <a:srgbClr val="0864F0"/>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vert="horz" lIns="91440" tIns="45720" rIns="91440" bIns="45720" numCol="1" spcCol="0" rtlCol="0" anchor="ctr">
            <a:noAutofit/>
          </a:bodyPr>
          <a:lstStyle>
            <a:lvl1pPr marL="0" lvl="0" algn="ctr" rtl="0">
              <a:lnSpc>
                <a:spcPct val="100000"/>
              </a:lnSpc>
              <a:spcBef>
                <a:spcPct val="0"/>
              </a:spcBef>
              <a:spcAft>
                <a:spcPts val="0"/>
              </a:spcAft>
              <a:buNone/>
              <a:defRPr lang="en-US" sz="4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endParaRPr lang="en-US" sz="4800" b="1" i="0" dirty="0" err="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A6D538A1-7A06-4EAE-93F4-95D879B1BEC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393B218-A859-432D-BCFB-6BAE64369A5B}"/>
              </a:ext>
            </a:extLst>
          </p:cNvPr>
          <p:cNvSpPr txBox="1"/>
          <p:nvPr/>
        </p:nvSpPr>
        <p:spPr>
          <a:xfrm>
            <a:off x="333375" y="1387925"/>
            <a:ext cx="2085136"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YubiKey</a:t>
            </a: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  Authenticator</a:t>
            </a:r>
          </a:p>
        </p:txBody>
      </p:sp>
      <p:sp>
        <p:nvSpPr>
          <p:cNvPr id="4" name="TextBox 3">
            <a:extLst>
              <a:ext uri="{2541B8F9-4950-4E2F-ABAA-CEA7D0E8B29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85C1E80-22D7-408F-A47D-47E284A31864}"/>
              </a:ext>
            </a:extLst>
          </p:cNvPr>
          <p:cNvSpPr txBox="1"/>
          <p:nvPr/>
        </p:nvSpPr>
        <p:spPr>
          <a:xfrm>
            <a:off x="333375" y="3426075"/>
            <a:ext cx="1797729"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Google Authenticator</a:t>
            </a:r>
          </a:p>
        </p:txBody>
      </p:sp>
      <p:sp>
        <p:nvSpPr>
          <p:cNvPr id="5" name="TextBox 4">
            <a:extLst>
              <a:ext uri="{1D79F7AC-12C0-4E0F-ABCB-A3C39FE9137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3C24C13-4251-4463-A3B0-F2C688916729}"/>
              </a:ext>
            </a:extLst>
          </p:cNvPr>
          <p:cNvSpPr txBox="1"/>
          <p:nvPr/>
        </p:nvSpPr>
        <p:spPr>
          <a:xfrm>
            <a:off x="333375" y="3018444"/>
            <a:ext cx="1948576"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Zoho </a:t>
            </a: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OneAuth</a:t>
            </a: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TOTP</a:t>
            </a:r>
          </a:p>
        </p:txBody>
      </p:sp>
      <p:sp>
        <p:nvSpPr>
          <p:cNvPr id="6" name="TextBox 5">
            <a:extLst>
              <a:ext uri="{FA1DA37E-C6CF-4B38-A9AE-EC65D4EE6D2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D273886-B740-4922-B120-D0330A973AEC}"/>
              </a:ext>
            </a:extLst>
          </p:cNvPr>
          <p:cNvSpPr txBox="1"/>
          <p:nvPr/>
        </p:nvSpPr>
        <p:spPr>
          <a:xfrm>
            <a:off x="2381250" y="1796529"/>
            <a:ext cx="2937224"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Push Notification Authentication </a:t>
            </a:r>
          </a:p>
        </p:txBody>
      </p:sp>
      <p:sp>
        <p:nvSpPr>
          <p:cNvPr id="7" name="TextBox 6">
            <a:extLst>
              <a:ext uri="{6E9C2BFC-751F-4855-BEF3-6AF02DDB0AC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8BFA47C-998B-4B02-AD7D-9D826FE32CE9}"/>
              </a:ext>
            </a:extLst>
          </p:cNvPr>
          <p:cNvSpPr txBox="1"/>
          <p:nvPr/>
        </p:nvSpPr>
        <p:spPr>
          <a:xfrm>
            <a:off x="333375" y="1795557"/>
            <a:ext cx="1790404"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Microsoft</a:t>
            </a: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Authenticator</a:t>
            </a:r>
          </a:p>
        </p:txBody>
      </p:sp>
      <p:sp>
        <p:nvSpPr>
          <p:cNvPr id="8" name="TextBox 7">
            <a:extLst>
              <a:ext uri="{80E4E3E8-64A1-41DD-B7C6-EAAC53D1C46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7629C84-CA3A-4923-B613-07D3C6122786}"/>
              </a:ext>
            </a:extLst>
          </p:cNvPr>
          <p:cNvSpPr txBox="1"/>
          <p:nvPr/>
        </p:nvSpPr>
        <p:spPr>
          <a:xfrm>
            <a:off x="333375" y="2203189"/>
            <a:ext cx="1838325"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Azure</a:t>
            </a: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AD</a:t>
            </a: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MFA</a:t>
            </a:r>
          </a:p>
        </p:txBody>
      </p:sp>
      <p:sp>
        <p:nvSpPr>
          <p:cNvPr id="9" name="TextBox 8">
            <a:extLst>
              <a:ext uri="{31D003AB-28B7-4FDC-987C-4438DFBE9D2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A133F57-3BDC-493A-A112-8435E019BAA3}"/>
              </a:ext>
            </a:extLst>
          </p:cNvPr>
          <p:cNvSpPr txBox="1"/>
          <p:nvPr/>
        </p:nvSpPr>
        <p:spPr>
          <a:xfrm>
            <a:off x="2381250" y="2205132"/>
            <a:ext cx="2277837"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RSA</a:t>
            </a: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SecureID</a:t>
            </a:r>
          </a:p>
        </p:txBody>
      </p:sp>
      <p:sp>
        <p:nvSpPr>
          <p:cNvPr id="10" name="TextBox 9">
            <a:extLst>
              <a:ext uri="{D0B25F5B-8785-4A22-A588-F4B527A204D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5D4D544-DF13-490C-8AA0-0A64F4767BFD}"/>
              </a:ext>
            </a:extLst>
          </p:cNvPr>
          <p:cNvSpPr txBox="1"/>
          <p:nvPr/>
        </p:nvSpPr>
        <p:spPr>
          <a:xfrm>
            <a:off x="2381250" y="3022339"/>
            <a:ext cx="2722987"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QR Code-based Authentication </a:t>
            </a:r>
          </a:p>
        </p:txBody>
      </p:sp>
      <p:sp>
        <p:nvSpPr>
          <p:cNvPr id="11" name="TextBox 10">
            <a:extLst>
              <a:ext uri="{231F6803-3330-440A-B57A-E907EAECA17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AC92BF6-A63B-49BC-945E-A7E90B4088B6}"/>
              </a:ext>
            </a:extLst>
          </p:cNvPr>
          <p:cNvSpPr txBox="1"/>
          <p:nvPr/>
        </p:nvSpPr>
        <p:spPr>
          <a:xfrm>
            <a:off x="2381250" y="4248150"/>
            <a:ext cx="2384812" cy="250068"/>
          </a:xfrm>
          <a:prstGeom prst="rect">
            <a:avLst/>
          </a:prstGeom>
        </p:spPr>
        <p:txBody>
          <a:bodyPr vert="horz" lIns="95250" tIns="47625" rIns="95250" bIns="47625" rtlCol="0" anchor="t">
            <a:spAutoFit/>
          </a:bodyPr>
          <a:lstStyle/>
          <a:p>
            <a:pPr marL="0" indent="-190500" algn="l">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Customer </a:t>
            </a: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TOTP</a:t>
            </a: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 Authentication </a:t>
            </a:r>
          </a:p>
        </p:txBody>
      </p:sp>
      <p:sp>
        <p:nvSpPr>
          <p:cNvPr id="12" name="TextBox 11">
            <a:extLst>
              <a:ext uri="{870937B0-528E-4783-9ED8-BD5FF080732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5F7C442-377B-4122-AB3F-93AB8C6A77BE}"/>
              </a:ext>
            </a:extLst>
          </p:cNvPr>
          <p:cNvSpPr txBox="1"/>
          <p:nvPr/>
        </p:nvSpPr>
        <p:spPr>
          <a:xfrm>
            <a:off x="333375" y="2610821"/>
            <a:ext cx="1888168"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RADIUS Authentication</a:t>
            </a:r>
          </a:p>
        </p:txBody>
      </p:sp>
      <p:sp>
        <p:nvSpPr>
          <p:cNvPr id="13" name="TextBox 12">
            <a:extLst>
              <a:ext uri="{3F0C0DD5-E573-4D8E-92CF-8A80744A496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B04E5E6-5B03-4F49-B577-701A2B216CAD}"/>
              </a:ext>
            </a:extLst>
          </p:cNvPr>
          <p:cNvSpPr txBox="1"/>
          <p:nvPr/>
        </p:nvSpPr>
        <p:spPr>
          <a:xfrm>
            <a:off x="2381250" y="3430943"/>
            <a:ext cx="2085136"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Security Question &amp; Answer</a:t>
            </a:r>
          </a:p>
        </p:txBody>
      </p:sp>
      <p:sp>
        <p:nvSpPr>
          <p:cNvPr id="14" name="TextBox 13">
            <a:extLst>
              <a:ext uri="{DEE2D9CE-11E6-4FA8-99F8-E953AC7343B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F721AFC-E263-4D63-805F-265B5D380739}"/>
              </a:ext>
            </a:extLst>
          </p:cNvPr>
          <p:cNvSpPr txBox="1"/>
          <p:nvPr/>
        </p:nvSpPr>
        <p:spPr>
          <a:xfrm>
            <a:off x="2381250" y="2613736"/>
            <a:ext cx="1797729"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Email</a:t>
            </a: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Verification</a:t>
            </a:r>
          </a:p>
        </p:txBody>
      </p:sp>
      <p:sp>
        <p:nvSpPr>
          <p:cNvPr id="15" name="TextBox 14">
            <a:extLst>
              <a:ext uri="{6355378B-7B8C-46F9-B691-80AFF04112A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15B8B52-F92A-4747-83B0-F7E14178D33A}"/>
              </a:ext>
            </a:extLst>
          </p:cNvPr>
          <p:cNvSpPr txBox="1"/>
          <p:nvPr/>
        </p:nvSpPr>
        <p:spPr>
          <a:xfrm>
            <a:off x="333375" y="4248150"/>
            <a:ext cx="1790404"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MS</a:t>
            </a:r>
            <a:r>
              <a:rPr lang="en-US" sz="1000" b="0" dirty="0" err="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Verification</a:t>
            </a:r>
          </a:p>
        </p:txBody>
      </p:sp>
      <p:sp>
        <p:nvSpPr>
          <p:cNvPr id="16" name="TextBox 15">
            <a:extLst>
              <a:ext uri="{C0043FD1-B32A-4E67-9D7F-1F07FC764B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D263AF7-6D64-4320-BF8B-B9E4A84B181F}"/>
              </a:ext>
            </a:extLst>
          </p:cNvPr>
          <p:cNvSpPr txBox="1"/>
          <p:nvPr/>
        </p:nvSpPr>
        <p:spPr>
          <a:xfrm>
            <a:off x="333375" y="3833708"/>
            <a:ext cx="1761763"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AD Security Question</a:t>
            </a:r>
          </a:p>
        </p:txBody>
      </p:sp>
      <p:sp>
        <p:nvSpPr>
          <p:cNvPr id="17" name="TextBox 16">
            <a:extLst>
              <a:ext uri="{BF89FE44-E193-47EE-B0FB-5EF07E5E4250}">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CDF7F8-C69F-41AC-8AB3-92EB8CD13E7E}"/>
              </a:ext>
            </a:extLst>
          </p:cNvPr>
          <p:cNvSpPr txBox="1"/>
          <p:nvPr/>
        </p:nvSpPr>
        <p:spPr>
          <a:xfrm>
            <a:off x="2381250" y="3839546"/>
            <a:ext cx="2455183"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Smart Card Authentication </a:t>
            </a:r>
          </a:p>
        </p:txBody>
      </p:sp>
      <p:sp>
        <p:nvSpPr>
          <p:cNvPr id="18" name="TextBox 17">
            <a:extLst>
              <a:ext uri="{DE14E3B5-F7E7-4A6D-8C79-F1EC3E2163F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8F8725C-9D32-4066-A04F-EE9E876FE249}"/>
              </a:ext>
            </a:extLst>
          </p:cNvPr>
          <p:cNvSpPr txBox="1"/>
          <p:nvPr/>
        </p:nvSpPr>
        <p:spPr>
          <a:xfrm>
            <a:off x="2381250" y="1387925"/>
            <a:ext cx="2749553" cy="250068"/>
          </a:xfrm>
          <a:prstGeom prst="rect">
            <a:avLst/>
          </a:prstGeom>
        </p:spPr>
        <p:txBody>
          <a:bodyPr vert="horz" lIns="95250" tIns="47625" rIns="95250" bIns="47625" rtlCol="0" anchor="t">
            <a:spAutoFit/>
          </a:bodyPr>
          <a:lstStyle/>
          <a:p>
            <a:pPr marL="0" lvl="0" indent="-190500" algn="l">
              <a:lnSpc>
                <a:spcPct val="100000"/>
              </a:lnSpc>
              <a:buSzPct val="100000"/>
              <a:buFont typeface="Arial"/>
              <a:buChar char="•"/>
              <a:defRPr lang="en-US" sz="1400" dirty="0"/>
            </a:pPr>
            <a:r>
              <a:rPr lang="en-US" sz="1000" b="0" dirty="0">
                <a:solidFill>
                  <a:schemeClr val="bg1"/>
                </a:solidFill>
                <a:latin typeface="Calibri" panose="020F0502020204030204" pitchFamily="34" charset="0"/>
                <a:ea typeface="Calibri" panose="020F0502020204030204" pitchFamily="34" charset="0"/>
                <a:cs typeface="Calibri" panose="020F0502020204030204" pitchFamily="34" charset="0"/>
              </a:rPr>
              <a:t>Fingerprint or Face ID Authentication </a:t>
            </a:r>
          </a:p>
        </p:txBody>
      </p:sp>
      <p:sp>
        <p:nvSpPr>
          <p:cNvPr id="19" name="TextBox 18">
            <a:extLst>
              <a:ext uri="{F4C855BE-B092-4BA6-8D7A-0FE7BAD6111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9619598-43D1-4045-BE91-E70B95965F01}"/>
              </a:ext>
            </a:extLst>
          </p:cNvPr>
          <p:cNvSpPr txBox="1"/>
          <p:nvPr/>
        </p:nvSpPr>
        <p:spPr>
          <a:xfrm>
            <a:off x="1870623" y="6059614"/>
            <a:ext cx="1563043" cy="234680"/>
          </a:xfrm>
          <a:prstGeom prst="rect">
            <a:avLst/>
          </a:prstGeom>
        </p:spPr>
        <p:txBody>
          <a:bodyPr vert="horz" lIns="95250" tIns="47625" rIns="95250" bIns="47625" rtlCol="0" anchor="t">
            <a:spAutoFit/>
          </a:bodyPr>
          <a:lstStyle/>
          <a:p>
            <a:pPr algn="l">
              <a:defRPr lang="en-US" sz="1400" dirty="0"/>
            </a:pPr>
            <a:r>
              <a:rPr lang="en-US" sz="900" b="0" dirty="0" err="1">
                <a:solidFill>
                  <a:schemeClr val="bg1"/>
                </a:solidFill>
                <a:latin typeface="Calibri" panose="020F0502020204030204" pitchFamily="34" charset="0"/>
                <a:ea typeface="Calibri" panose="020F0502020204030204" pitchFamily="34" charset="0"/>
                <a:cs typeface="Calibri" panose="020F0502020204030204" pitchFamily="34" charset="0"/>
              </a:rPr>
              <a:t>SAML</a:t>
            </a:r>
            <a:r>
              <a:rPr lang="en-US" sz="900" b="0" dirty="0">
                <a:solidFill>
                  <a:schemeClr val="bg1"/>
                </a:solidFill>
                <a:latin typeface="Calibri" panose="020F0502020204030204" pitchFamily="34" charset="0"/>
                <a:ea typeface="Calibri" panose="020F0502020204030204" pitchFamily="34" charset="0"/>
                <a:cs typeface="Calibri" panose="020F0502020204030204" pitchFamily="34" charset="0"/>
              </a:rPr>
              <a:t> Authentication</a:t>
            </a:r>
          </a:p>
        </p:txBody>
      </p:sp>
      <p:pic>
        <p:nvPicPr>
          <p:cNvPr id="20" name="Picture 19">
            <a:extLst>
              <a:ext uri="{839C8ED7-95D0-47D8-A745-1E72FC88FBDD}">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38273F-2483-455E-91A0-FEA49B826CB1}"/>
              </a:ext>
            </a:extLst>
          </p:cNvPr>
          <p:cNvPicPr>
            <a:picLocks noChangeAspect="1"/>
          </p:cNvPicPr>
          <p:nvPr/>
        </p:nvPicPr>
        <p:blipFill>
          <a:blip r:embed="rId2">
            <a:alphaModFix amt="5000"/>
          </a:blip>
          <a:stretch>
            <a:fillRect/>
          </a:stretch>
        </p:blipFill>
        <p:spPr>
          <a:xfrm>
            <a:off x="5232854" y="81238"/>
            <a:ext cx="4019550" cy="5010150"/>
          </a:xfrm>
          <a:prstGeom prst="rect">
            <a:avLst/>
          </a:prstGeom>
          <a:noFill/>
        </p:spPr>
      </p:pic>
      <p:pic>
        <p:nvPicPr>
          <p:cNvPr id="21" name="Picture 20">
            <a:extLst>
              <a:ext uri="{942DEF75-0DF7-4A9E-8482-2C310F7FA4E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29EE2B-DD37-4C58-ABF8-B3D4A8A9B130}"/>
              </a:ext>
            </a:extLst>
          </p:cNvPr>
          <p:cNvPicPr>
            <a:picLocks noChangeAspect="1"/>
          </p:cNvPicPr>
          <p:nvPr/>
        </p:nvPicPr>
        <p:blipFill>
          <a:blip r:embed="rId3"/>
          <a:stretch>
            <a:fillRect/>
          </a:stretch>
        </p:blipFill>
        <p:spPr>
          <a:xfrm>
            <a:off x="6071501" y="1226458"/>
            <a:ext cx="2268769" cy="2938291"/>
          </a:xfrm>
          <a:prstGeom prst="rect">
            <a:avLst/>
          </a:prstGeom>
          <a:noFill/>
        </p:spPr>
      </p:pic>
      <p:pic>
        <p:nvPicPr>
          <p:cNvPr id="22" name="Picture 21">
            <a:extLst>
              <a:ext uri="{2AFC157B-BD5F-4F45-A25B-574B340E427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9ACF2C6-5A37-490E-8212-99163EB7699B}"/>
              </a:ext>
            </a:extLst>
          </p:cNvPr>
          <p:cNvPicPr>
            <a:picLocks noChangeAspect="1"/>
          </p:cNvPicPr>
          <p:nvPr/>
        </p:nvPicPr>
        <p:blipFill>
          <a:blip r:embed="rId4"/>
          <a:stretch>
            <a:fillRect/>
          </a:stretch>
        </p:blipFill>
        <p:spPr>
          <a:xfrm>
            <a:off x="6150882" y="1542373"/>
            <a:ext cx="428291" cy="335079"/>
          </a:xfrm>
          <a:prstGeom prst="rect">
            <a:avLst/>
          </a:prstGeom>
          <a:noFill/>
        </p:spPr>
      </p:pic>
      <p:pic>
        <p:nvPicPr>
          <p:cNvPr id="23" name="Picture 22">
            <a:extLst>
              <a:ext uri="{49861D3E-1CDA-4BA0-A7E3-AD4C6F40E5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566404A-BF6A-49D2-A262-7E17F124C9EE}"/>
              </a:ext>
            </a:extLst>
          </p:cNvPr>
          <p:cNvPicPr>
            <a:picLocks noChangeAspect="1"/>
          </p:cNvPicPr>
          <p:nvPr/>
        </p:nvPicPr>
        <p:blipFill>
          <a:blip r:embed="rId5"/>
          <a:stretch>
            <a:fillRect/>
          </a:stretch>
        </p:blipFill>
        <p:spPr>
          <a:xfrm>
            <a:off x="7839532" y="1490443"/>
            <a:ext cx="423291" cy="423291"/>
          </a:xfrm>
          <a:prstGeom prst="rect">
            <a:avLst/>
          </a:prstGeom>
          <a:noFill/>
        </p:spPr>
      </p:pic>
      <p:pic>
        <p:nvPicPr>
          <p:cNvPr id="24" name="Picture 23">
            <a:extLst>
              <a:ext uri="{BF42D11F-F3C3-4497-A156-A411027371F6}">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B10823CE-BA05-42CD-8B90-A9D7B6A5384E}"/>
              </a:ext>
            </a:extLst>
          </p:cNvPr>
          <p:cNvPicPr>
            <a:picLocks noChangeAspect="1"/>
          </p:cNvPicPr>
          <p:nvPr/>
        </p:nvPicPr>
        <p:blipFill>
          <a:blip r:embed="rId6">
            <a:alphaModFix amt="19999"/>
          </a:blip>
          <a:stretch>
            <a:fillRect/>
          </a:stretch>
        </p:blipFill>
        <p:spPr>
          <a:xfrm>
            <a:off x="6096000" y="3699110"/>
            <a:ext cx="596903" cy="729223"/>
          </a:xfrm>
          <a:prstGeom prst="rect">
            <a:avLst/>
          </a:prstGeom>
          <a:noFill/>
        </p:spPr>
      </p:pic>
      <p:pic>
        <p:nvPicPr>
          <p:cNvPr id="25" name="Picture 24">
            <a:extLst>
              <a:ext uri="{ABDA575F-A993-4F72-BFB0-1912CECB8A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8C3CD2B-19AF-4902-A44F-85D50212AA9F}"/>
              </a:ext>
            </a:extLst>
          </p:cNvPr>
          <p:cNvPicPr>
            <a:picLocks noChangeAspect="1"/>
          </p:cNvPicPr>
          <p:nvPr/>
        </p:nvPicPr>
        <p:blipFill>
          <a:blip r:embed="rId6">
            <a:alphaModFix amt="10000"/>
          </a:blip>
          <a:stretch>
            <a:fillRect/>
          </a:stretch>
        </p:blipFill>
        <p:spPr>
          <a:xfrm>
            <a:off x="7772400" y="3742658"/>
            <a:ext cx="553354" cy="750989"/>
          </a:xfrm>
          <a:prstGeom prst="rect">
            <a:avLst/>
          </a:prstGeom>
          <a:noFill/>
        </p:spPr>
      </p:pic>
      <p:pic>
        <p:nvPicPr>
          <p:cNvPr id="26" name="Picture 25">
            <a:extLst>
              <a:ext uri="{0D6AC5D8-9F99-4A3C-9F97-AEF63B0E298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419D6637-E1DA-4C26-B3CF-8500B34C31DC}"/>
              </a:ext>
            </a:extLst>
          </p:cNvPr>
          <p:cNvPicPr>
            <a:picLocks noChangeAspect="1"/>
          </p:cNvPicPr>
          <p:nvPr/>
        </p:nvPicPr>
        <p:blipFill>
          <a:blip r:embed="rId6">
            <a:alphaModFix amt="10000"/>
          </a:blip>
          <a:stretch>
            <a:fillRect/>
          </a:stretch>
        </p:blipFill>
        <p:spPr>
          <a:xfrm>
            <a:off x="7772400" y="19741"/>
            <a:ext cx="553354" cy="750989"/>
          </a:xfrm>
          <a:prstGeom prst="rect">
            <a:avLst/>
          </a:prstGeom>
          <a:noFill/>
        </p:spPr>
      </p:pic>
      <p:pic>
        <p:nvPicPr>
          <p:cNvPr id="27" name="Picture 26">
            <a:extLst>
              <a:ext uri="{E9CC298F-666B-4C17-AA0D-B3FB9EE08C6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5220F1B5-C504-4AC5-8E23-C81A8C195E9F}"/>
              </a:ext>
            </a:extLst>
          </p:cNvPr>
          <p:cNvPicPr>
            <a:picLocks noChangeAspect="1"/>
          </p:cNvPicPr>
          <p:nvPr/>
        </p:nvPicPr>
        <p:blipFill>
          <a:blip r:embed="rId6">
            <a:alphaModFix amt="19999"/>
          </a:blip>
          <a:stretch>
            <a:fillRect/>
          </a:stretch>
        </p:blipFill>
        <p:spPr>
          <a:xfrm>
            <a:off x="6914244" y="4591735"/>
            <a:ext cx="596903" cy="729223"/>
          </a:xfrm>
          <a:prstGeom prst="rect">
            <a:avLst/>
          </a:prstGeom>
          <a:noFill/>
        </p:spPr>
      </p:pic>
      <p:pic>
        <p:nvPicPr>
          <p:cNvPr id="28" name="Picture 27">
            <a:extLst>
              <a:ext uri="{6C4851ED-D45A-4BEE-B527-EF74980B954B}">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39E1F64-F01D-4DCF-BE25-2981954684FC}"/>
              </a:ext>
            </a:extLst>
          </p:cNvPr>
          <p:cNvPicPr>
            <a:picLocks noChangeAspect="1"/>
          </p:cNvPicPr>
          <p:nvPr/>
        </p:nvPicPr>
        <p:blipFill>
          <a:blip r:embed="rId6">
            <a:alphaModFix amt="10000"/>
          </a:blip>
          <a:stretch>
            <a:fillRect/>
          </a:stretch>
        </p:blipFill>
        <p:spPr>
          <a:xfrm>
            <a:off x="6916054" y="723679"/>
            <a:ext cx="553354" cy="750989"/>
          </a:xfrm>
          <a:prstGeom prst="rect">
            <a:avLst/>
          </a:prstGeom>
          <a:noFill/>
        </p:spPr>
      </p:pic>
      <p:pic>
        <p:nvPicPr>
          <p:cNvPr id="29" name="Picture 28">
            <a:extLst>
              <a:ext uri="{CB222C70-D5B9-4C15-95D3-1D05DB3E876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E60ED354-2339-43D1-BF6D-159F384876E0}"/>
              </a:ext>
            </a:extLst>
          </p:cNvPr>
          <p:cNvPicPr>
            <a:picLocks noChangeAspect="1"/>
          </p:cNvPicPr>
          <p:nvPr/>
        </p:nvPicPr>
        <p:blipFill>
          <a:blip r:embed="rId6">
            <a:alphaModFix amt="10000"/>
          </a:blip>
          <a:stretch>
            <a:fillRect/>
          </a:stretch>
        </p:blipFill>
        <p:spPr>
          <a:xfrm>
            <a:off x="6074226" y="-38319"/>
            <a:ext cx="553354" cy="750989"/>
          </a:xfrm>
          <a:prstGeom prst="rect">
            <a:avLst/>
          </a:prstGeom>
          <a:noFill/>
        </p:spPr>
      </p:pic>
      <p:pic>
        <p:nvPicPr>
          <p:cNvPr id="30" name="Picture 29">
            <a:extLst>
              <a:ext uri="{DFAB9546-6BE5-4033-8FD0-C634A17FB3F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D400FA2-18CD-48F3-B510-49B995B04BAD}"/>
              </a:ext>
            </a:extLst>
          </p:cNvPr>
          <p:cNvPicPr>
            <a:picLocks noChangeAspect="1"/>
          </p:cNvPicPr>
          <p:nvPr/>
        </p:nvPicPr>
        <p:blipFill>
          <a:blip r:embed="rId7"/>
          <a:stretch>
            <a:fillRect/>
          </a:stretch>
        </p:blipFill>
        <p:spPr>
          <a:xfrm>
            <a:off x="7024906" y="2274208"/>
            <a:ext cx="362863" cy="362863"/>
          </a:xfrm>
          <a:prstGeom prst="rect">
            <a:avLst/>
          </a:prstGeom>
          <a:noFill/>
        </p:spPr>
      </p:pic>
      <p:pic>
        <p:nvPicPr>
          <p:cNvPr id="31" name="Picture 30">
            <a:extLst>
              <a:ext uri="{BF276295-5A2C-4F6E-A98D-68FE33B26C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8D57AC-D46B-4670-8EB0-06B7C85C1CE2}"/>
              </a:ext>
            </a:extLst>
          </p:cNvPr>
          <p:cNvPicPr>
            <a:picLocks noChangeAspect="1"/>
          </p:cNvPicPr>
          <p:nvPr/>
        </p:nvPicPr>
        <p:blipFill>
          <a:blip r:embed="rId8"/>
          <a:stretch>
            <a:fillRect/>
          </a:stretch>
        </p:blipFill>
        <p:spPr>
          <a:xfrm>
            <a:off x="6168571" y="2905582"/>
            <a:ext cx="390639" cy="390639"/>
          </a:xfrm>
          <a:prstGeom prst="rect">
            <a:avLst/>
          </a:prstGeom>
          <a:noFill/>
        </p:spPr>
      </p:pic>
      <p:pic>
        <p:nvPicPr>
          <p:cNvPr id="32" name="Picture 31">
            <a:extLst>
              <a:ext uri="{04F083CD-E3C8-4206-A29D-2299DA929A4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0100258-122D-405A-B6C8-5FC0A26CCFE1}"/>
              </a:ext>
            </a:extLst>
          </p:cNvPr>
          <p:cNvPicPr>
            <a:picLocks noChangeAspect="1"/>
          </p:cNvPicPr>
          <p:nvPr/>
        </p:nvPicPr>
        <p:blipFill>
          <a:blip r:embed="rId9"/>
          <a:stretch>
            <a:fillRect/>
          </a:stretch>
        </p:blipFill>
        <p:spPr>
          <a:xfrm>
            <a:off x="7877622" y="2911935"/>
            <a:ext cx="337461" cy="386905"/>
          </a:xfrm>
          <a:prstGeom prst="rect">
            <a:avLst/>
          </a:prstGeom>
          <a:noFill/>
        </p:spPr>
      </p:pic>
      <p:sp>
        <p:nvSpPr>
          <p:cNvPr id="33" name="TextBox 32">
            <a:extLst>
              <a:ext uri="{D8F159C6-7257-42D2-B831-00086DFA601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41ACB50-D63E-4D7F-98C6-4171531396A9}"/>
              </a:ext>
            </a:extLst>
          </p:cNvPr>
          <p:cNvSpPr txBox="1">
            <a:spLocks noGrp="1"/>
          </p:cNvSpPr>
          <p:nvPr/>
        </p:nvSpPr>
        <p:spPr>
          <a:xfrm>
            <a:off x="374913" y="417823"/>
            <a:ext cx="8849429" cy="532885"/>
          </a:xfrm>
          <a:prstGeom prst="rect">
            <a:avLst/>
          </a:prstGeom>
          <a:ln w="0">
            <a:noFill/>
            <a:round/>
          </a:ln>
        </p:spPr>
        <p:txBody>
          <a:bodyPr vert="horz" lIns="91440" tIns="45720" rIns="91440" bIns="45720" numCol="1" spcCol="0" rtlCol="0" anchor="ctr">
            <a:noAutofit/>
          </a:bodyPr>
          <a:lstStyle>
            <a:lvl1pPr marL="0" lvl="0" algn="l" rtl="0">
              <a:lnSpc>
                <a:spcPct val="100000"/>
              </a:lnSpc>
              <a:spcBef>
                <a:spcPct val="0"/>
              </a:spcBef>
              <a:spcAft>
                <a:spcPts val="0"/>
              </a:spcAft>
              <a:buNone/>
              <a:defRPr lang="en-US" sz="2400" b="1" i="0" dirty="0">
                <a:solidFill>
                  <a:schemeClr val="tx1"/>
                </a:solidFill>
                <a:latin typeface="Calibri"/>
              </a:defRPr>
            </a:lvl1pPr>
            <a:lvl2pPr marL="457200" lvl="1" algn="l" rtl="0">
              <a:lnSpc>
                <a:spcPct val="100000"/>
              </a:lnSpc>
              <a:spcBef>
                <a:spcPts val="0"/>
              </a:spcBef>
              <a:spcAft>
                <a:spcPts val="0"/>
              </a:spcAft>
              <a:defRPr lang="en-US" sz="1800" dirty="0">
                <a:solidFill>
                  <a:schemeClr val="tx1"/>
                </a:solidFill>
                <a:latin typeface="Open Sans"/>
              </a:defRPr>
            </a:lvl2pPr>
            <a:lvl3pPr marL="914400" lvl="2" algn="l" rtl="0">
              <a:lnSpc>
                <a:spcPct val="100000"/>
              </a:lnSpc>
              <a:spcBef>
                <a:spcPts val="0"/>
              </a:spcBef>
              <a:spcAft>
                <a:spcPts val="0"/>
              </a:spcAft>
              <a:defRPr lang="en-US" sz="1800" dirty="0">
                <a:solidFill>
                  <a:schemeClr val="tx1"/>
                </a:solidFill>
                <a:latin typeface="Open Sans"/>
              </a:defRPr>
            </a:lvl3pPr>
            <a:lvl4pPr marL="1371600" lvl="3" algn="l" rtl="0">
              <a:lnSpc>
                <a:spcPct val="100000"/>
              </a:lnSpc>
              <a:spcBef>
                <a:spcPts val="0"/>
              </a:spcBef>
              <a:spcAft>
                <a:spcPts val="0"/>
              </a:spcAft>
              <a:defRPr lang="en-US" sz="1800" dirty="0">
                <a:solidFill>
                  <a:schemeClr val="tx1"/>
                </a:solidFill>
                <a:latin typeface="Open Sans"/>
              </a:defRPr>
            </a:lvl4pPr>
            <a:lvl5pPr marL="1828800" lvl="4" algn="l" rtl="0">
              <a:lnSpc>
                <a:spcPct val="100000"/>
              </a:lnSpc>
              <a:spcBef>
                <a:spcPts val="0"/>
              </a:spcBef>
              <a:spcAft>
                <a:spcPts val="0"/>
              </a:spcAft>
              <a:defRPr lang="en-US" sz="1800" dirty="0">
                <a:solidFill>
                  <a:schemeClr val="tx1"/>
                </a:solidFill>
                <a:latin typeface="Open Sans"/>
              </a:defRPr>
            </a:lvl5pPr>
            <a:lvl6pPr marL="2286000" lvl="5" algn="l" rtl="0">
              <a:lnSpc>
                <a:spcPct val="100000"/>
              </a:lnSpc>
              <a:spcBef>
                <a:spcPts val="0"/>
              </a:spcBef>
              <a:spcAft>
                <a:spcPts val="0"/>
              </a:spcAft>
              <a:defRPr lang="en-US" sz="1800" dirty="0">
                <a:solidFill>
                  <a:schemeClr val="tx1"/>
                </a:solidFill>
                <a:latin typeface="Open Sans"/>
              </a:defRPr>
            </a:lvl6pPr>
            <a:lvl7pPr marL="2743200" lvl="6" algn="l" rtl="0">
              <a:lnSpc>
                <a:spcPct val="100000"/>
              </a:lnSpc>
              <a:spcBef>
                <a:spcPts val="0"/>
              </a:spcBef>
              <a:spcAft>
                <a:spcPts val="0"/>
              </a:spcAft>
              <a:defRPr lang="en-US" sz="1800" dirty="0">
                <a:solidFill>
                  <a:schemeClr val="tx1"/>
                </a:solidFill>
                <a:latin typeface="Open Sans"/>
              </a:defRPr>
            </a:lvl7pPr>
            <a:lvl8pPr marL="3200400" lvl="7" algn="l" rtl="0">
              <a:lnSpc>
                <a:spcPct val="100000"/>
              </a:lnSpc>
              <a:spcBef>
                <a:spcPts val="0"/>
              </a:spcBef>
              <a:spcAft>
                <a:spcPts val="0"/>
              </a:spcAft>
              <a:defRPr lang="en-US" sz="1800" dirty="0">
                <a:solidFill>
                  <a:schemeClr val="tx1"/>
                </a:solidFill>
                <a:latin typeface="Open Sans"/>
              </a:defRPr>
            </a:lvl8pPr>
            <a:lvl9pPr marL="3657600" lvl="8" algn="l" rtl="0">
              <a:lnSpc>
                <a:spcPct val="100000"/>
              </a:lnSpc>
              <a:spcBef>
                <a:spcPts val="0"/>
              </a:spcBef>
              <a:spcAft>
                <a:spcPts val="0"/>
              </a:spcAft>
              <a:defRPr lang="en-US" sz="1800" dirty="0">
                <a:solidFill>
                  <a:schemeClr val="tx1"/>
                </a:solidFill>
                <a:latin typeface="Open Sans"/>
              </a:defRPr>
            </a:lvl9pPr>
          </a:lstStyle>
          <a:p>
            <a:pPr marL="0" lvl="0" algn="l" rtl="0">
              <a:lnSpc>
                <a:spcPct val="100000"/>
              </a:lnSpc>
              <a:spcBef>
                <a:spcPct val="0"/>
              </a:spcBef>
              <a:spcAft>
                <a:spcPts val="0"/>
              </a:spcAft>
              <a:buNone/>
            </a:pPr>
            <a:r>
              <a:rPr lang="en-US" sz="2400" b="1" i="0" dirty="0">
                <a:solidFill>
                  <a:srgbClr val="FFD278"/>
                </a:solidFill>
                <a:latin typeface="Calibri" panose="020F0502020204030204" pitchFamily="34" charset="0"/>
                <a:ea typeface="Calibri" panose="020F0502020204030204" pitchFamily="34" charset="0"/>
                <a:cs typeface="Calibri" panose="020F0502020204030204" pitchFamily="34" charset="0"/>
              </a:rPr>
              <a:t>Supported Authenticators for MFA</a:t>
            </a:r>
          </a:p>
        </p:txBody>
      </p:sp>
      <p:sp>
        <p:nvSpPr>
          <p:cNvPr id="34" name="Rectangle 33">
            <a:extLst>
              <a:ext uri="{564C1A6B-241A-4C3A-8B75-4339D78BA76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738EDF0-CCBE-4E2B-AA5C-856EAC1D344C}"/>
              </a:ext>
            </a:extLst>
          </p:cNvPr>
          <p:cNvSpPr/>
          <p:nvPr/>
        </p:nvSpPr>
        <p:spPr>
          <a:xfrm>
            <a:off x="-9124" y="400202"/>
            <a:ext cx="67551" cy="590911"/>
          </a:xfrm>
          <a:prstGeom prst="rect">
            <a:avLst/>
          </a:prstGeom>
          <a:solidFill>
            <a:srgbClr val="FFD278"/>
          </a:solidFill>
          <a:effectLst/>
        </p:spPr>
        <p:style>
          <a:lnRef idx="1">
            <a:schemeClr val="accent1">
              <a:shade val="50000"/>
            </a:schemeClr>
          </a:lnRef>
          <a:fillRef idx="1">
            <a:schemeClr val="accent1"/>
          </a:fillRef>
          <a:effectRef idx="0">
            <a:schemeClr val="accent1"/>
          </a:effectRef>
          <a:fontRef idx="minor">
            <a:srgbClr val="FFFFFF"/>
          </a:fontRef>
        </p:style>
        <p:txBody>
          <a:bodyPr vert="horz" rtlCol="0" anchor="ctr">
            <a:noAutofit/>
          </a:bodyP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35" name="Picture 34">
            <a:extLst>
              <a:ext uri="{57FF4EEE-2A30-4066-9048-60AABF1D9DF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4CB92A8-53B2-4E73-AD3E-6B2DC36903A9}"/>
              </a:ext>
            </a:extLst>
          </p:cNvPr>
          <p:cNvPicPr>
            <a:picLocks noChangeAspect="1"/>
          </p:cNvPicPr>
          <p:nvPr/>
        </p:nvPicPr>
        <p:blipFill>
          <a:blip r:embed="rId10"/>
          <a:stretch>
            <a:fillRect/>
          </a:stretch>
        </p:blipFill>
        <p:spPr>
          <a:xfrm>
            <a:off x="7017696" y="3697100"/>
            <a:ext cx="364569" cy="364569"/>
          </a:xfrm>
          <a:prstGeom prst="rect">
            <a:avLst/>
          </a:prstGeom>
          <a:noFill/>
        </p:spPr>
      </p:pic>
    </p:spTree>
    <p:extLst>
      <p:ext uri="{C1F61048-1E15-4881-AB52-79D30519A4EB}">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701257325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EBFONT2" val="Calibri-light"/>
  <p:tag name="WEBFONT1" val="Calibri-thin"/>
  <p:tag name="WEBFONT10" val="Open Sans-demi_bold"/>
  <p:tag name="WEBFONT8" val="Open Sans-light"/>
  <p:tag name="WEBFONT4" val="Calibri-medium"/>
  <p:tag name="WEBFONT6" val="Calibri"/>
</p:tagLst>
</file>

<file path=ppt/tags/tag10.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11.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12.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13.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14.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15.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16.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17.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18.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19.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xml><?xml version="1.0" encoding="utf-8"?>
<p:tagLst xmlns:a="http://schemas.openxmlformats.org/drawingml/2006/main" xmlns:r="http://schemas.openxmlformats.org/officeDocument/2006/relationships" xmlns:p="http://schemas.openxmlformats.org/presentationml/2006/main">
  <p:tag name="LAYOUT" val="threePicAndTx"/>
</p:tagLst>
</file>

<file path=ppt/tags/tag20.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1.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2.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3.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4.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5.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6.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7.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8.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29.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xml><?xml version="1.0" encoding="utf-8"?>
<p:tagLst xmlns:a="http://schemas.openxmlformats.org/drawingml/2006/main" xmlns:r="http://schemas.openxmlformats.org/officeDocument/2006/relationships" xmlns:p="http://schemas.openxmlformats.org/presentationml/2006/main">
  <p:tag name="LAYOUT" val="fourPic"/>
</p:tagLst>
</file>

<file path=ppt/tags/tag30.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1.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2.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3.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4.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5.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6.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7.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8.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39.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xml><?xml version="1.0" encoding="utf-8"?>
<p:tagLst xmlns:a="http://schemas.openxmlformats.org/drawingml/2006/main" xmlns:r="http://schemas.openxmlformats.org/officeDocument/2006/relationships" xmlns:p="http://schemas.openxmlformats.org/presentationml/2006/main">
  <p:tag name="LOCKS:NOMODIFY" val="true"/>
  <p:tag name="LOCKERS" val="prop: MODIFY&#10;locker: &quot;bbdf44ffe3879a172c50565855e50d9c&quot;&#10;"/>
</p:tagLst>
</file>

<file path=ppt/tags/tag40.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1.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2.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3.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4.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5.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6.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7.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8.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49.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5.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50.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51.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52.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53.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54.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55.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56.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57.xml><?xml version="1.0" encoding="utf-8"?>
<p:tagLst xmlns:a="http://schemas.openxmlformats.org/drawingml/2006/main" xmlns:r="http://schemas.openxmlformats.org/officeDocument/2006/relationships" xmlns:p="http://schemas.openxmlformats.org/presentationml/2006/main">
  <p:tag name="LOCKS:NOMODIFY" val="true"/>
  <p:tag name="LOCKERS" val="prop: MODIFY&#10;locker: &quot;bbdf44ffe3879a172c50565855e50d9c&quot;&#10;"/>
</p:tagLst>
</file>

<file path=ppt/tags/tag58.xml><?xml version="1.0" encoding="utf-8"?>
<p:tagLst xmlns:a="http://schemas.openxmlformats.org/drawingml/2006/main" xmlns:r="http://schemas.openxmlformats.org/officeDocument/2006/relationships" xmlns:p="http://schemas.openxmlformats.org/presentationml/2006/main">
  <p:tag name="LOCKS:NOMODIFY" val="true"/>
  <p:tag name="LOCKERS" val="prop: MODIFY&#10;locker: &quot;bbdf44ffe3879a172c50565855e50d9c&quot;&#10;"/>
</p:tagLst>
</file>

<file path=ppt/tags/tag59.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0.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1.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2.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3.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4.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5.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6.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7.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8.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69.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7.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70.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71.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72.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73.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74.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8.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ags/tag9.xml><?xml version="1.0" encoding="utf-8"?>
<p:tagLst xmlns:a="http://schemas.openxmlformats.org/drawingml/2006/main" xmlns:r="http://schemas.openxmlformats.org/officeDocument/2006/relationships" xmlns:p="http://schemas.openxmlformats.org/presentationml/2006/main">
  <p:tag name="LOCKERS" val="prop: MODIFY&#10;locker: &quot;bbdf44ffe3879a172c50565855e50d9c&quot;&#1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000000"/>
      </a:hlink>
      <a:folHlink>
        <a:srgbClr val="C1408A"/>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ln w="0">
          <a:noFill/>
          <a:round/>
        </a:ln>
      </a:spPr>
      <a:bodyPr vert="horz" rtlCol="0" anchor="ctr"/>
      <a:lstStyle>
        <a:lvl1pPr lvl="0" algn="ctr"/>
      </a:lst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ppt/theme/theme2.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000000"/>
      </a:hlink>
      <a:folHlink>
        <a:srgbClr val="C1408A"/>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ln w="0">
          <a:noFill/>
          <a:round/>
        </a:ln>
      </a:spPr>
      <a:bodyPr vert="horz" rtlCol="0" anchor="ctr"/>
      <a:lstStyle>
        <a:lvl1pPr lvl="0" algn="ctr"/>
      </a:lst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docProps/app.xml><?xml version="1.0" encoding="utf-8"?>
<Properties xmlns="http://schemas.openxmlformats.org/officeDocument/2006/extended-properties" xmlns:vt="http://schemas.openxmlformats.org/officeDocument/2006/docPropsVTypes">
  <TotalTime>4342</TotalTime>
  <Words>2716</Words>
  <Application>Microsoft Office PowerPoint</Application>
  <PresentationFormat>On-screen Show (16:9)</PresentationFormat>
  <Paragraphs>335</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vt:lpstr>
      <vt:lpstr>Arial</vt:lpstr>
      <vt:lpstr>Open Sans</vt:lpstr>
      <vt:lpstr>Whitepaper</vt:lpstr>
      <vt:lpstr>ADSelfService Plus</vt:lpstr>
      <vt:lpstr>PowerPoint Presentation</vt:lpstr>
      <vt:lpstr>Critical identity security challenges in enterprises</vt:lpstr>
      <vt:lpstr>ManageEngine ADSelfService Plus is an identity security solution with multi-factor authentication, single sign-on, and self-service password management capabilities</vt:lpstr>
      <vt:lpstr>Solutions offered by ADSelfService Plus</vt:lpstr>
      <vt:lpstr>Implement adaptive MFA and evade credential misuse–the main culprit for data breaches    </vt:lpstr>
      <vt:lpstr>Why is generic MFA not enough?</vt:lpstr>
      <vt:lpstr>Adaptive MFA</vt:lpstr>
      <vt:lpstr>PowerPoint Presentation</vt:lpstr>
      <vt:lpstr>Endpoint security via MFA</vt:lpstr>
      <vt:lpstr>How does MFA work?</vt:lpstr>
      <vt:lpstr>PowerPoint Presentation</vt:lpstr>
      <vt:lpstr>How do conditional access policies work?</vt:lpstr>
      <vt:lpstr>End login fatigue and simplify application onboarding with SSO</vt:lpstr>
      <vt:lpstr>Single sign-on</vt:lpstr>
      <vt:lpstr>How SSO streamlines access to enterprise applications for users</vt:lpstr>
      <vt:lpstr>PowerPoint Presentation</vt:lpstr>
      <vt:lpstr>Eliminate password reset tickets and uphold password security</vt:lpstr>
      <vt:lpstr>Self -service password management and security</vt:lpstr>
      <vt:lpstr>PowerPoint Presentation</vt:lpstr>
      <vt:lpstr>PowerPoint Presentation</vt:lpstr>
      <vt:lpstr>PowerPoint Presentation</vt:lpstr>
      <vt:lpstr>PowerPoint Presentation</vt:lpstr>
      <vt:lpstr>Advanced custom password policies</vt:lpstr>
      <vt:lpstr>Secure and streamline remote work</vt:lpstr>
      <vt:lpstr>Remote  work enablement</vt:lpstr>
      <vt:lpstr>How cached credentials update works</vt:lpstr>
      <vt:lpstr>Maintain an up-to-date user profile directory without overburdening the help desk</vt:lpstr>
      <vt:lpstr>Workforce self-service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Siddhaart-12944</dc:creator>
  <cp:lastModifiedBy>Siddhaart-12944</cp:lastModifiedBy>
  <cp:revision>27</cp:revision>
  <dcterms:created xsi:type="dcterms:W3CDTF">2023-11-29T02:19:58Z</dcterms:created>
  <dcterms:modified xsi:type="dcterms:W3CDTF">2023-12-14T12:44:55Z</dcterms:modified>
</cp:coreProperties>
</file>